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96"/>
  </p:notesMasterIdLst>
  <p:sldIdLst>
    <p:sldId id="256" r:id="rId2"/>
    <p:sldId id="378" r:id="rId3"/>
    <p:sldId id="395" r:id="rId4"/>
    <p:sldId id="396" r:id="rId5"/>
    <p:sldId id="322" r:id="rId6"/>
    <p:sldId id="398" r:id="rId7"/>
    <p:sldId id="321" r:id="rId8"/>
    <p:sldId id="323" r:id="rId9"/>
    <p:sldId id="399" r:id="rId10"/>
    <p:sldId id="390"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391" r:id="rId32"/>
    <p:sldId id="286" r:id="rId33"/>
    <p:sldId id="290" r:id="rId34"/>
    <p:sldId id="291" r:id="rId35"/>
    <p:sldId id="292" r:id="rId36"/>
    <p:sldId id="293" r:id="rId37"/>
    <p:sldId id="294" r:id="rId38"/>
    <p:sldId id="392" r:id="rId39"/>
    <p:sldId id="296" r:id="rId40"/>
    <p:sldId id="297" r:id="rId41"/>
    <p:sldId id="298" r:id="rId42"/>
    <p:sldId id="299" r:id="rId43"/>
    <p:sldId id="300" r:id="rId44"/>
    <p:sldId id="301" r:id="rId45"/>
    <p:sldId id="302" r:id="rId46"/>
    <p:sldId id="303" r:id="rId47"/>
    <p:sldId id="304" r:id="rId48"/>
    <p:sldId id="400" r:id="rId49"/>
    <p:sldId id="261" r:id="rId50"/>
    <p:sldId id="262" r:id="rId51"/>
    <p:sldId id="263" r:id="rId52"/>
    <p:sldId id="264" r:id="rId53"/>
    <p:sldId id="401" r:id="rId54"/>
    <p:sldId id="402" r:id="rId55"/>
    <p:sldId id="403" r:id="rId56"/>
    <p:sldId id="404" r:id="rId57"/>
    <p:sldId id="405" r:id="rId58"/>
    <p:sldId id="406" r:id="rId59"/>
    <p:sldId id="407" r:id="rId60"/>
    <p:sldId id="408" r:id="rId61"/>
    <p:sldId id="409" r:id="rId62"/>
    <p:sldId id="410" r:id="rId63"/>
    <p:sldId id="411" r:id="rId64"/>
    <p:sldId id="412" r:id="rId65"/>
    <p:sldId id="413" r:id="rId66"/>
    <p:sldId id="414" r:id="rId67"/>
    <p:sldId id="415" r:id="rId68"/>
    <p:sldId id="416" r:id="rId69"/>
    <p:sldId id="417" r:id="rId70"/>
    <p:sldId id="418" r:id="rId71"/>
    <p:sldId id="419" r:id="rId72"/>
    <p:sldId id="420" r:id="rId73"/>
    <p:sldId id="421" r:id="rId74"/>
    <p:sldId id="288" r:id="rId75"/>
    <p:sldId id="423" r:id="rId76"/>
    <p:sldId id="424" r:id="rId77"/>
    <p:sldId id="425" r:id="rId78"/>
    <p:sldId id="426" r:id="rId79"/>
    <p:sldId id="427" r:id="rId80"/>
    <p:sldId id="428" r:id="rId81"/>
    <p:sldId id="429" r:id="rId82"/>
    <p:sldId id="430" r:id="rId83"/>
    <p:sldId id="431" r:id="rId84"/>
    <p:sldId id="432" r:id="rId85"/>
    <p:sldId id="433" r:id="rId86"/>
    <p:sldId id="434" r:id="rId87"/>
    <p:sldId id="435" r:id="rId88"/>
    <p:sldId id="436" r:id="rId89"/>
    <p:sldId id="437" r:id="rId90"/>
    <p:sldId id="438" r:id="rId91"/>
    <p:sldId id="439" r:id="rId92"/>
    <p:sldId id="306" r:id="rId93"/>
    <p:sldId id="440" r:id="rId94"/>
    <p:sldId id="383" r:id="rId9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C8CF4CC-7D1E-42E1-80DF-EF6EC75C464A}">
  <a:tblStyle styleId="{DC8CF4CC-7D1E-42E1-80DF-EF6EC75C464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5"/>
    <p:restoredTop sz="94986"/>
  </p:normalViewPr>
  <p:slideViewPr>
    <p:cSldViewPr snapToGrid="0" snapToObjects="1">
      <p:cViewPr varScale="1">
        <p:scale>
          <a:sx n="112" d="100"/>
          <a:sy n="112" d="100"/>
        </p:scale>
        <p:origin x="176"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
        <p:cNvGrpSpPr/>
        <p:nvPr/>
      </p:nvGrpSpPr>
      <p:grpSpPr>
        <a:xfrm>
          <a:off x="0" y="0"/>
          <a:ext cx="0" cy="0"/>
          <a:chOff x="0" y="0"/>
          <a:chExt cx="0" cy="0"/>
        </a:xfrm>
      </p:grpSpPr>
      <p:sp>
        <p:nvSpPr>
          <p:cNvPr id="26" name="Shape 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 name="Shape 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Shape 162"/>
          <p:cNvSpPr>
            <a:spLocks noGrp="1" noRot="1" noChangeAspect="1"/>
          </p:cNvSpPr>
          <p:nvPr>
            <p:ph type="sldImg"/>
          </p:nvPr>
        </p:nvSpPr>
        <p:spPr>
          <a:xfrm>
            <a:off x="381000" y="685800"/>
            <a:ext cx="6096000" cy="3429000"/>
          </a:xfrm>
          <a:prstGeom prst="rect">
            <a:avLst/>
          </a:prstGeom>
        </p:spPr>
        <p:txBody>
          <a:bodyPr/>
          <a:lstStyle/>
          <a:p>
            <a:endParaRPr/>
          </a:p>
        </p:txBody>
      </p:sp>
      <p:sp>
        <p:nvSpPr>
          <p:cNvPr id="163" name="Shape 163"/>
          <p:cNvSpPr>
            <a:spLocks noGrp="1"/>
          </p:cNvSpPr>
          <p:nvPr>
            <p:ph type="body" sz="quarter" idx="1"/>
          </p:nvPr>
        </p:nvSpPr>
        <p:spPr>
          <a:prstGeom prst="rect">
            <a:avLst/>
          </a:prstGeom>
        </p:spPr>
        <p:txBody>
          <a:bodyPr/>
          <a:lstStyle>
            <a:lvl1pPr>
              <a:defRPr sz="1100"/>
            </a:lvl1pPr>
          </a:lstStyle>
          <a:p>
            <a:r>
              <a:t>Today i am going to talk about a new consensus protocol that will enable such an extremely fast cryptocurrency</a:t>
            </a:r>
          </a:p>
        </p:txBody>
      </p:sp>
    </p:spTree>
    <p:extLst>
      <p:ext uri="{BB962C8B-B14F-4D97-AF65-F5344CB8AC3E}">
        <p14:creationId xmlns:p14="http://schemas.microsoft.com/office/powerpoint/2010/main" val="3475574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lvl1pPr>
              <a:defRPr sz="1100"/>
            </a:lvl1pPr>
          </a:lstStyle>
          <a:p>
            <a:r>
              <a:t>In distr systems, we care about a very important abstraction called state machine replication</a:t>
            </a:r>
          </a:p>
        </p:txBody>
      </p:sp>
    </p:spTree>
    <p:extLst>
      <p:ext uri="{BB962C8B-B14F-4D97-AF65-F5344CB8AC3E}">
        <p14:creationId xmlns:p14="http://schemas.microsoft.com/office/powerpoint/2010/main" val="32695450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xfrm>
            <a:off x="381000" y="685800"/>
            <a:ext cx="6096000" cy="3429000"/>
          </a:xfrm>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lvl1pPr>
              <a:defRPr sz="1100"/>
            </a:lvl1pPr>
          </a:lstStyle>
          <a:p>
            <a:r>
              <a:rPr dirty="0"/>
              <a:t>If you are not familiar with distributed consensus, initially it could be a little deceptive because you might be tempted to think that the problem is easy. And indeed it is very easy if all nodes are honest and correctly following the protocol. However, if some of these nodes maybe compromised for example due to malware, it turns out that achieving consensus is very much non-trivial -- and in this talk we will assume the corrupt or malicious nodes can send arbitrary messages in an attempt to diverge the opinions of honest nodes.</a:t>
            </a:r>
          </a:p>
        </p:txBody>
      </p:sp>
    </p:spTree>
    <p:extLst>
      <p:ext uri="{BB962C8B-B14F-4D97-AF65-F5344CB8AC3E}">
        <p14:creationId xmlns:p14="http://schemas.microsoft.com/office/powerpoint/2010/main" val="3451306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Shape 240"/>
          <p:cNvSpPr>
            <a:spLocks noGrp="1" noRot="1" noChangeAspect="1"/>
          </p:cNvSpPr>
          <p:nvPr>
            <p:ph type="sldImg"/>
          </p:nvPr>
        </p:nvSpPr>
        <p:spPr>
          <a:prstGeom prst="rect">
            <a:avLst/>
          </a:prstGeom>
        </p:spPr>
        <p:txBody>
          <a:bodyPr/>
          <a:lstStyle/>
          <a:p>
            <a:endParaRPr/>
          </a:p>
        </p:txBody>
      </p:sp>
      <p:sp>
        <p:nvSpPr>
          <p:cNvPr id="241" name="Shape 241"/>
          <p:cNvSpPr>
            <a:spLocks noGrp="1"/>
          </p:cNvSpPr>
          <p:nvPr>
            <p:ph type="body" sz="quarter" idx="1"/>
          </p:nvPr>
        </p:nvSpPr>
        <p:spPr>
          <a:prstGeom prst="rect">
            <a:avLst/>
          </a:prstGeom>
        </p:spPr>
        <p:txBody>
          <a:bodyPr/>
          <a:lstStyle>
            <a:lvl1pPr>
              <a:defRPr sz="1100"/>
            </a:lvl1pPr>
          </a:lstStyle>
          <a:p>
            <a:r>
              <a:t>To answer why there still isn’t a dream solution, we need to take a look at the consensus landscape. There are two broad classes of approaches towards consensus. First, there is classical consensus, when i speak about classical consensus in this talk, i mean state machine rep protocols such as PBFT and Paxos. Of course there have been many works that created optimizations and variants, but fundamentally they are all sort of based on the same framework and paradigm.</a:t>
            </a:r>
          </a:p>
        </p:txBody>
      </p:sp>
    </p:spTree>
    <p:extLst>
      <p:ext uri="{BB962C8B-B14F-4D97-AF65-F5344CB8AC3E}">
        <p14:creationId xmlns:p14="http://schemas.microsoft.com/office/powerpoint/2010/main" val="4119152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Shape 261"/>
          <p:cNvSpPr>
            <a:spLocks noGrp="1" noRot="1" noChangeAspect="1"/>
          </p:cNvSpPr>
          <p:nvPr>
            <p:ph type="sldImg"/>
          </p:nvPr>
        </p:nvSpPr>
        <p:spPr>
          <a:xfrm>
            <a:off x="381000" y="685800"/>
            <a:ext cx="6096000" cy="3429000"/>
          </a:xfrm>
          <a:prstGeom prst="rect">
            <a:avLst/>
          </a:prstGeom>
        </p:spPr>
        <p:txBody>
          <a:bodyPr/>
          <a:lstStyle/>
          <a:p>
            <a:endParaRPr/>
          </a:p>
        </p:txBody>
      </p:sp>
      <p:sp>
        <p:nvSpPr>
          <p:cNvPr id="262" name="Shape 262"/>
          <p:cNvSpPr>
            <a:spLocks noGrp="1"/>
          </p:cNvSpPr>
          <p:nvPr>
            <p:ph type="body" sz="quarter" idx="1"/>
          </p:nvPr>
        </p:nvSpPr>
        <p:spPr>
          <a:prstGeom prst="rect">
            <a:avLst/>
          </a:prstGeom>
        </p:spPr>
        <p:txBody>
          <a:bodyPr/>
          <a:lstStyle>
            <a:lvl1pPr>
              <a:defRPr sz="1100"/>
            </a:lvl1pPr>
          </a:lstStyle>
          <a:p>
            <a:r>
              <a:t>Robustness and scalability has been empirically proven. I will also mention a bit more about exactly what notion of robustness blockchains achieve later in the talk, but this could actually be the topic of a future talk</a:t>
            </a:r>
          </a:p>
        </p:txBody>
      </p:sp>
    </p:spTree>
    <p:extLst>
      <p:ext uri="{BB962C8B-B14F-4D97-AF65-F5344CB8AC3E}">
        <p14:creationId xmlns:p14="http://schemas.microsoft.com/office/powerpoint/2010/main" val="3529886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 name="Shape 277"/>
          <p:cNvSpPr>
            <a:spLocks noGrp="1" noRot="1" noChangeAspect="1"/>
          </p:cNvSpPr>
          <p:nvPr>
            <p:ph type="sldImg"/>
          </p:nvPr>
        </p:nvSpPr>
        <p:spPr>
          <a:xfrm>
            <a:off x="381000" y="685800"/>
            <a:ext cx="6096000" cy="3429000"/>
          </a:xfrm>
          <a:prstGeom prst="rect">
            <a:avLst/>
          </a:prstGeom>
        </p:spPr>
        <p:txBody>
          <a:bodyPr/>
          <a:lstStyle/>
          <a:p>
            <a:endParaRPr/>
          </a:p>
        </p:txBody>
      </p:sp>
      <p:sp>
        <p:nvSpPr>
          <p:cNvPr id="278" name="Shape 278"/>
          <p:cNvSpPr>
            <a:spLocks noGrp="1"/>
          </p:cNvSpPr>
          <p:nvPr>
            <p:ph type="body" sz="quarter" idx="1"/>
          </p:nvPr>
        </p:nvSpPr>
        <p:spPr>
          <a:prstGeom prst="rect">
            <a:avLst/>
          </a:prstGeom>
        </p:spPr>
        <p:txBody>
          <a:bodyPr/>
          <a:lstStyle>
            <a:lvl1pPr>
              <a:defRPr sz="1100"/>
            </a:lvl1pPr>
          </a:lstStyle>
          <a:p>
            <a:r>
              <a:t>Before i do that, here’s the plan that i am going to follow. First things first i am going to talk about how classical consensus protocols work. That’s kind of also the chronological order. So i am just going to talk about this until we get stuck</a:t>
            </a:r>
          </a:p>
        </p:txBody>
      </p:sp>
    </p:spTree>
    <p:extLst>
      <p:ext uri="{BB962C8B-B14F-4D97-AF65-F5344CB8AC3E}">
        <p14:creationId xmlns:p14="http://schemas.microsoft.com/office/powerpoint/2010/main" val="12634321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xfrm>
            <a:off x="381000" y="685800"/>
            <a:ext cx="6096000" cy="3429000"/>
          </a:xfrm>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pPr>
              <a:defRPr sz="1100"/>
            </a:pPr>
            <a:r>
              <a:t>And when we do get stuck, we’ll switch gears and try combining ideas from both classical and blockchains.</a:t>
            </a:r>
          </a:p>
          <a:p>
            <a:pPr>
              <a:defRPr sz="1100"/>
            </a:pPr>
            <a:r>
              <a:t>And i promise that after all of this thought process, towards the end, i will give a 2-sentence explanation of thunderella</a:t>
            </a:r>
          </a:p>
        </p:txBody>
      </p:sp>
    </p:spTree>
    <p:extLst>
      <p:ext uri="{BB962C8B-B14F-4D97-AF65-F5344CB8AC3E}">
        <p14:creationId xmlns:p14="http://schemas.microsoft.com/office/powerpoint/2010/main" val="11668778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 name="Shape 304"/>
          <p:cNvSpPr>
            <a:spLocks noGrp="1" noRot="1" noChangeAspect="1"/>
          </p:cNvSpPr>
          <p:nvPr>
            <p:ph type="sldImg"/>
          </p:nvPr>
        </p:nvSpPr>
        <p:spPr>
          <a:prstGeom prst="rect">
            <a:avLst/>
          </a:prstGeom>
        </p:spPr>
        <p:txBody>
          <a:bodyPr/>
          <a:lstStyle/>
          <a:p>
            <a:endParaRPr/>
          </a:p>
        </p:txBody>
      </p:sp>
      <p:sp>
        <p:nvSpPr>
          <p:cNvPr id="305" name="Shape 305"/>
          <p:cNvSpPr>
            <a:spLocks noGrp="1"/>
          </p:cNvSpPr>
          <p:nvPr>
            <p:ph type="body" sz="quarter" idx="1"/>
          </p:nvPr>
        </p:nvSpPr>
        <p:spPr>
          <a:prstGeom prst="rect">
            <a:avLst/>
          </a:prstGeom>
        </p:spPr>
        <p:txBody>
          <a:bodyPr/>
          <a:lstStyle>
            <a:lvl1pPr>
              <a:defRPr sz="1100"/>
            </a:lvl1pPr>
          </a:lstStyle>
          <a:p>
            <a:r>
              <a:t>Let’s waste no time and look at how classical consensus works</a:t>
            </a:r>
          </a:p>
        </p:txBody>
      </p:sp>
    </p:spTree>
    <p:extLst>
      <p:ext uri="{BB962C8B-B14F-4D97-AF65-F5344CB8AC3E}">
        <p14:creationId xmlns:p14="http://schemas.microsoft.com/office/powerpoint/2010/main" val="110495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Shape 433"/>
          <p:cNvSpPr>
            <a:spLocks noGrp="1" noRot="1" noChangeAspect="1"/>
          </p:cNvSpPr>
          <p:nvPr>
            <p:ph type="sldImg"/>
          </p:nvPr>
        </p:nvSpPr>
        <p:spPr>
          <a:prstGeom prst="rect">
            <a:avLst/>
          </a:prstGeom>
        </p:spPr>
        <p:txBody>
          <a:bodyPr/>
          <a:lstStyle/>
          <a:p>
            <a:endParaRPr/>
          </a:p>
        </p:txBody>
      </p:sp>
      <p:sp>
        <p:nvSpPr>
          <p:cNvPr id="434" name="Shape 434"/>
          <p:cNvSpPr>
            <a:spLocks noGrp="1"/>
          </p:cNvSpPr>
          <p:nvPr>
            <p:ph type="body" sz="quarter" idx="1"/>
          </p:nvPr>
        </p:nvSpPr>
        <p:spPr>
          <a:prstGeom prst="rect">
            <a:avLst/>
          </a:prstGeom>
        </p:spPr>
        <p:txBody>
          <a:bodyPr/>
          <a:lstStyle>
            <a:lvl1pPr>
              <a:defRPr sz="1100"/>
            </a:lvl1pPr>
          </a:lstStyle>
          <a:p>
            <a:r>
              <a:t>This argument holds regardless of whether the leader is honest or corrupt. It only depends on people voting honestly</a:t>
            </a:r>
          </a:p>
        </p:txBody>
      </p:sp>
    </p:spTree>
    <p:extLst>
      <p:ext uri="{BB962C8B-B14F-4D97-AF65-F5344CB8AC3E}">
        <p14:creationId xmlns:p14="http://schemas.microsoft.com/office/powerpoint/2010/main" val="18517567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Shape 449"/>
          <p:cNvSpPr>
            <a:spLocks noGrp="1" noRot="1" noChangeAspect="1"/>
          </p:cNvSpPr>
          <p:nvPr>
            <p:ph type="sldImg"/>
          </p:nvPr>
        </p:nvSpPr>
        <p:spPr>
          <a:prstGeom prst="rect">
            <a:avLst/>
          </a:prstGeom>
        </p:spPr>
        <p:txBody>
          <a:bodyPr/>
          <a:lstStyle/>
          <a:p>
            <a:endParaRPr/>
          </a:p>
        </p:txBody>
      </p:sp>
      <p:sp>
        <p:nvSpPr>
          <p:cNvPr id="450" name="Shape 450"/>
          <p:cNvSpPr>
            <a:spLocks noGrp="1"/>
          </p:cNvSpPr>
          <p:nvPr>
            <p:ph type="body" sz="quarter" idx="1"/>
          </p:nvPr>
        </p:nvSpPr>
        <p:spPr>
          <a:prstGeom prst="rect">
            <a:avLst/>
          </a:prstGeom>
        </p:spPr>
        <p:txBody>
          <a:bodyPr/>
          <a:lstStyle>
            <a:lvl1pPr>
              <a:defRPr sz="1100"/>
            </a:lvl1pPr>
          </a:lstStyle>
          <a:p>
            <a:r>
              <a:t>This argument holds regardless of whether the leader is honest or corrupt. It only depends on people voting honestly</a:t>
            </a:r>
          </a:p>
        </p:txBody>
      </p:sp>
    </p:spTree>
    <p:extLst>
      <p:ext uri="{BB962C8B-B14F-4D97-AF65-F5344CB8AC3E}">
        <p14:creationId xmlns:p14="http://schemas.microsoft.com/office/powerpoint/2010/main" val="1390016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Shape 2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Shape 20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94626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Shape 467"/>
          <p:cNvSpPr>
            <a:spLocks noGrp="1" noRot="1" noChangeAspect="1"/>
          </p:cNvSpPr>
          <p:nvPr>
            <p:ph type="sldImg"/>
          </p:nvPr>
        </p:nvSpPr>
        <p:spPr>
          <a:prstGeom prst="rect">
            <a:avLst/>
          </a:prstGeom>
        </p:spPr>
        <p:txBody>
          <a:bodyPr/>
          <a:lstStyle/>
          <a:p>
            <a:endParaRPr/>
          </a:p>
        </p:txBody>
      </p:sp>
      <p:sp>
        <p:nvSpPr>
          <p:cNvPr id="468" name="Shape 468"/>
          <p:cNvSpPr>
            <a:spLocks noGrp="1"/>
          </p:cNvSpPr>
          <p:nvPr>
            <p:ph type="body" sz="quarter" idx="1"/>
          </p:nvPr>
        </p:nvSpPr>
        <p:spPr>
          <a:prstGeom prst="rect">
            <a:avLst/>
          </a:prstGeom>
        </p:spPr>
        <p:txBody>
          <a:bodyPr/>
          <a:lstStyle>
            <a:lvl1pPr>
              <a:defRPr sz="1100"/>
            </a:lvl1pPr>
          </a:lstStyle>
          <a:p>
            <a:r>
              <a:t>This argument holds regardless of whether the leader is honest or corrupt. It only depends on people voting honestly</a:t>
            </a:r>
          </a:p>
        </p:txBody>
      </p:sp>
    </p:spTree>
    <p:extLst>
      <p:ext uri="{BB962C8B-B14F-4D97-AF65-F5344CB8AC3E}">
        <p14:creationId xmlns:p14="http://schemas.microsoft.com/office/powerpoint/2010/main" val="717874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Shape 509"/>
          <p:cNvSpPr>
            <a:spLocks noGrp="1" noRot="1" noChangeAspect="1"/>
          </p:cNvSpPr>
          <p:nvPr>
            <p:ph type="sldImg"/>
          </p:nvPr>
        </p:nvSpPr>
        <p:spPr>
          <a:prstGeom prst="rect">
            <a:avLst/>
          </a:prstGeom>
        </p:spPr>
        <p:txBody>
          <a:bodyPr/>
          <a:lstStyle/>
          <a:p>
            <a:endParaRPr/>
          </a:p>
        </p:txBody>
      </p:sp>
      <p:sp>
        <p:nvSpPr>
          <p:cNvPr id="510" name="Shape 510"/>
          <p:cNvSpPr>
            <a:spLocks noGrp="1"/>
          </p:cNvSpPr>
          <p:nvPr>
            <p:ph type="body" sz="quarter" idx="1"/>
          </p:nvPr>
        </p:nvSpPr>
        <p:spPr>
          <a:prstGeom prst="rect">
            <a:avLst/>
          </a:prstGeom>
        </p:spPr>
        <p:txBody>
          <a:bodyPr/>
          <a:lstStyle>
            <a:lvl1pPr>
              <a:defRPr sz="1100"/>
            </a:lvl1pPr>
          </a:lstStyle>
          <a:p>
            <a:r>
              <a:t> </a:t>
            </a:r>
          </a:p>
        </p:txBody>
      </p:sp>
    </p:spTree>
    <p:extLst>
      <p:ext uri="{BB962C8B-B14F-4D97-AF65-F5344CB8AC3E}">
        <p14:creationId xmlns:p14="http://schemas.microsoft.com/office/powerpoint/2010/main" val="27075553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lvl1pPr>
              <a:defRPr sz="1100"/>
            </a:lvl1pPr>
          </a:lstStyle>
          <a:p>
            <a:r>
              <a:t>It’s kind of hazardous to your well-being. you don’t want to know</a:t>
            </a:r>
          </a:p>
        </p:txBody>
      </p:sp>
    </p:spTree>
    <p:extLst>
      <p:ext uri="{BB962C8B-B14F-4D97-AF65-F5344CB8AC3E}">
        <p14:creationId xmlns:p14="http://schemas.microsoft.com/office/powerpoint/2010/main" val="1209611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 name="Shape 603"/>
          <p:cNvSpPr>
            <a:spLocks noGrp="1" noRot="1" noChangeAspect="1"/>
          </p:cNvSpPr>
          <p:nvPr>
            <p:ph type="sldImg"/>
          </p:nvPr>
        </p:nvSpPr>
        <p:spPr>
          <a:xfrm>
            <a:off x="381000" y="685800"/>
            <a:ext cx="6096000" cy="3429000"/>
          </a:xfrm>
          <a:prstGeom prst="rect">
            <a:avLst/>
          </a:prstGeom>
        </p:spPr>
        <p:txBody>
          <a:bodyPr/>
          <a:lstStyle/>
          <a:p>
            <a:endParaRPr/>
          </a:p>
        </p:txBody>
      </p:sp>
      <p:sp>
        <p:nvSpPr>
          <p:cNvPr id="604" name="Shape 604"/>
          <p:cNvSpPr>
            <a:spLocks noGrp="1"/>
          </p:cNvSpPr>
          <p:nvPr>
            <p:ph type="body" sz="quarter" idx="1"/>
          </p:nvPr>
        </p:nvSpPr>
        <p:spPr>
          <a:prstGeom prst="rect">
            <a:avLst/>
          </a:prstGeom>
        </p:spPr>
        <p:txBody>
          <a:bodyPr/>
          <a:lstStyle>
            <a:lvl1pPr>
              <a:defRPr sz="1100"/>
            </a:lvl1pPr>
          </a:lstStyle>
          <a:p>
            <a:r>
              <a:t>In fact, for concreteness i am going to use ethereum’s favorite scenario as an example</a:t>
            </a:r>
          </a:p>
        </p:txBody>
      </p:sp>
    </p:spTree>
    <p:extLst>
      <p:ext uri="{BB962C8B-B14F-4D97-AF65-F5344CB8AC3E}">
        <p14:creationId xmlns:p14="http://schemas.microsoft.com/office/powerpoint/2010/main" val="4872958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Shape 620"/>
          <p:cNvSpPr>
            <a:spLocks noGrp="1" noRot="1" noChangeAspect="1"/>
          </p:cNvSpPr>
          <p:nvPr>
            <p:ph type="sldImg"/>
          </p:nvPr>
        </p:nvSpPr>
        <p:spPr>
          <a:xfrm>
            <a:off x="381000" y="685800"/>
            <a:ext cx="6096000" cy="3429000"/>
          </a:xfrm>
          <a:prstGeom prst="rect">
            <a:avLst/>
          </a:prstGeom>
        </p:spPr>
        <p:txBody>
          <a:bodyPr/>
          <a:lstStyle/>
          <a:p>
            <a:endParaRPr/>
          </a:p>
        </p:txBody>
      </p:sp>
      <p:sp>
        <p:nvSpPr>
          <p:cNvPr id="621" name="Shape 621"/>
          <p:cNvSpPr>
            <a:spLocks noGrp="1"/>
          </p:cNvSpPr>
          <p:nvPr>
            <p:ph type="body" sz="quarter" idx="1"/>
          </p:nvPr>
        </p:nvSpPr>
        <p:spPr>
          <a:prstGeom prst="rect">
            <a:avLst/>
          </a:prstGeom>
        </p:spPr>
        <p:txBody>
          <a:bodyPr/>
          <a:lstStyle>
            <a:lvl1pPr>
              <a:defRPr sz="1100"/>
            </a:lvl1pPr>
          </a:lstStyle>
          <a:p>
            <a:r>
              <a:t>So when do we get instant confirmation?  We need that the leader be online and honest, and that ¾ of the committee be online and honest --- because this is the number of votes that we need to vote for for instant confirmation. One important thing to note here is that dan is malicious he cannot break consistency and double-spend his money. The best thing he can do is to degrade performance</a:t>
            </a:r>
          </a:p>
        </p:txBody>
      </p:sp>
    </p:spTree>
    <p:extLst>
      <p:ext uri="{BB962C8B-B14F-4D97-AF65-F5344CB8AC3E}">
        <p14:creationId xmlns:p14="http://schemas.microsoft.com/office/powerpoint/2010/main" val="3587802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 name="Shape 638"/>
          <p:cNvSpPr>
            <a:spLocks noGrp="1" noRot="1" noChangeAspect="1"/>
          </p:cNvSpPr>
          <p:nvPr>
            <p:ph type="sldImg"/>
          </p:nvPr>
        </p:nvSpPr>
        <p:spPr>
          <a:xfrm>
            <a:off x="381000" y="685800"/>
            <a:ext cx="6096000" cy="3429000"/>
          </a:xfrm>
          <a:prstGeom prst="rect">
            <a:avLst/>
          </a:prstGeom>
        </p:spPr>
        <p:txBody>
          <a:bodyPr/>
          <a:lstStyle/>
          <a:p>
            <a:endParaRPr/>
          </a:p>
        </p:txBody>
      </p:sp>
      <p:sp>
        <p:nvSpPr>
          <p:cNvPr id="639" name="Shape 639"/>
          <p:cNvSpPr>
            <a:spLocks noGrp="1"/>
          </p:cNvSpPr>
          <p:nvPr>
            <p:ph type="body" sz="quarter" idx="1"/>
          </p:nvPr>
        </p:nvSpPr>
        <p:spPr>
          <a:prstGeom prst="rect">
            <a:avLst/>
          </a:prstGeom>
        </p:spPr>
        <p:txBody>
          <a:bodyPr/>
          <a:lstStyle>
            <a:lvl1pPr>
              <a:defRPr sz="1100"/>
            </a:lvl1pPr>
          </a:lstStyle>
          <a:p>
            <a:r>
              <a:t>Throughout this talk i am always going to assume that the blockchain retains security --- this means that we assume that the blockchain miners are majority honest. If this is a pow blockchain, it means that the majority of the mining power is honest. Additionally, we need that the majority of the committee be honest for consistency and worst-case liveness</a:t>
            </a:r>
          </a:p>
        </p:txBody>
      </p:sp>
    </p:spTree>
    <p:extLst>
      <p:ext uri="{BB962C8B-B14F-4D97-AF65-F5344CB8AC3E}">
        <p14:creationId xmlns:p14="http://schemas.microsoft.com/office/powerpoint/2010/main" val="3070318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4" name="Shape 654"/>
          <p:cNvSpPr>
            <a:spLocks noGrp="1" noRot="1" noChangeAspect="1"/>
          </p:cNvSpPr>
          <p:nvPr>
            <p:ph type="sldImg"/>
          </p:nvPr>
        </p:nvSpPr>
        <p:spPr>
          <a:prstGeom prst="rect">
            <a:avLst/>
          </a:prstGeom>
        </p:spPr>
        <p:txBody>
          <a:bodyPr/>
          <a:lstStyle/>
          <a:p>
            <a:endParaRPr/>
          </a:p>
        </p:txBody>
      </p:sp>
      <p:sp>
        <p:nvSpPr>
          <p:cNvPr id="655" name="Shape 655"/>
          <p:cNvSpPr>
            <a:spLocks noGrp="1"/>
          </p:cNvSpPr>
          <p:nvPr>
            <p:ph type="body" sz="quarter" idx="1"/>
          </p:nvPr>
        </p:nvSpPr>
        <p:spPr>
          <a:prstGeom prst="rect">
            <a:avLst/>
          </a:prstGeom>
        </p:spPr>
        <p:txBody>
          <a:bodyPr/>
          <a:lstStyle>
            <a:lvl1pPr>
              <a:defRPr sz="1100"/>
            </a:lvl1pPr>
          </a:lstStyle>
          <a:p>
            <a:r>
              <a:t>Remember, all of this is looking at what happens for a single instance for a single sequence number, but later we will need to consider multiple sequence numbers. </a:t>
            </a:r>
          </a:p>
        </p:txBody>
      </p:sp>
    </p:spTree>
    <p:extLst>
      <p:ext uri="{BB962C8B-B14F-4D97-AF65-F5344CB8AC3E}">
        <p14:creationId xmlns:p14="http://schemas.microsoft.com/office/powerpoint/2010/main" val="2562549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3" name="Shape 24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78906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93" name="Shape 29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Font typeface="Arial"/>
              <a:buNone/>
            </a:pPr>
            <a:endParaRPr sz="1100" b="0" i="0" u="none" strike="noStrike" cap="none"/>
          </a:p>
        </p:txBody>
      </p:sp>
    </p:spTree>
    <p:extLst>
      <p:ext uri="{BB962C8B-B14F-4D97-AF65-F5344CB8AC3E}">
        <p14:creationId xmlns:p14="http://schemas.microsoft.com/office/powerpoint/2010/main" val="1331330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Gavel from OpenClipArt.com</a:t>
            </a:r>
            <a:endParaRPr/>
          </a:p>
        </p:txBody>
      </p:sp>
    </p:spTree>
    <p:extLst>
      <p:ext uri="{BB962C8B-B14F-4D97-AF65-F5344CB8AC3E}">
        <p14:creationId xmlns:p14="http://schemas.microsoft.com/office/powerpoint/2010/main" val="448451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Shape 2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8" name="Shape 2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Gavel from OpenClipArt.com</a:t>
            </a:r>
            <a:endParaRPr/>
          </a:p>
        </p:txBody>
      </p:sp>
    </p:spTree>
    <p:extLst>
      <p:ext uri="{BB962C8B-B14F-4D97-AF65-F5344CB8AC3E}">
        <p14:creationId xmlns:p14="http://schemas.microsoft.com/office/powerpoint/2010/main" val="4214019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if Bob never paid?</a:t>
            </a:r>
            <a:endParaRPr/>
          </a:p>
        </p:txBody>
      </p:sp>
    </p:spTree>
    <p:extLst>
      <p:ext uri="{BB962C8B-B14F-4D97-AF65-F5344CB8AC3E}">
        <p14:creationId xmlns:p14="http://schemas.microsoft.com/office/powerpoint/2010/main" val="18898050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if Bob never paid?</a:t>
            </a:r>
            <a:endParaRPr/>
          </a:p>
        </p:txBody>
      </p:sp>
    </p:spTree>
    <p:extLst>
      <p:ext uri="{BB962C8B-B14F-4D97-AF65-F5344CB8AC3E}">
        <p14:creationId xmlns:p14="http://schemas.microsoft.com/office/powerpoint/2010/main" val="1345591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What if Bob never paid?</a:t>
            </a:r>
            <a:endParaRPr/>
          </a:p>
        </p:txBody>
      </p:sp>
    </p:spTree>
    <p:extLst>
      <p:ext uri="{BB962C8B-B14F-4D97-AF65-F5344CB8AC3E}">
        <p14:creationId xmlns:p14="http://schemas.microsoft.com/office/powerpoint/2010/main" val="3898309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0892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85800" y="1583342"/>
            <a:ext cx="7772400" cy="1159856"/>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2" name="Shape 12"/>
          <p:cNvSpPr txBox="1">
            <a:spLocks noGrp="1"/>
          </p:cNvSpPr>
          <p:nvPr>
            <p:ph type="subTitle" idx="1"/>
          </p:nvPr>
        </p:nvSpPr>
        <p:spPr>
          <a:xfrm>
            <a:off x="685800" y="2840054"/>
            <a:ext cx="7772400" cy="784738"/>
          </a:xfrm>
          <a:prstGeom prst="rect">
            <a:avLst/>
          </a:prstGeom>
        </p:spPr>
        <p:txBody>
          <a:bodyPr spcFirstLastPara="1" wrap="square" lIns="91425" tIns="91425" rIns="91425" bIns="91425" anchor="t" anchorCtr="0"/>
          <a:lstStyle>
            <a:lvl1pPr lvl="0" algn="ctr">
              <a:spcBef>
                <a:spcPts val="0"/>
              </a:spcBef>
              <a:spcAft>
                <a:spcPts val="0"/>
              </a:spcAft>
              <a:buClr>
                <a:schemeClr val="dk2"/>
              </a:buClr>
              <a:buSzPts val="30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ection title and description 1">
    <p:spTree>
      <p:nvGrpSpPr>
        <p:cNvPr id="1" name=""/>
        <p:cNvGrpSpPr/>
        <p:nvPr/>
      </p:nvGrpSpPr>
      <p:grpSpPr>
        <a:xfrm>
          <a:off x="0" y="0"/>
          <a:ext cx="0" cy="0"/>
          <a:chOff x="0" y="0"/>
          <a:chExt cx="0" cy="0"/>
        </a:xfrm>
      </p:grpSpPr>
      <p:sp>
        <p:nvSpPr>
          <p:cNvPr id="89" name="Shape 53"/>
          <p:cNvSpPr/>
          <p:nvPr/>
        </p:nvSpPr>
        <p:spPr>
          <a:xfrm>
            <a:off x="4572000" y="99"/>
            <a:ext cx="4572000" cy="5143501"/>
          </a:xfrm>
          <a:prstGeom prst="rect">
            <a:avLst/>
          </a:prstGeom>
          <a:solidFill>
            <a:srgbClr val="4285F4"/>
          </a:solidFill>
          <a:ln w="12700">
            <a:miter lim="400000"/>
          </a:ln>
        </p:spPr>
        <p:txBody>
          <a:bodyPr lIns="45719" rIns="45719" anchor="ctr"/>
          <a:lstStyle/>
          <a:p>
            <a:pPr>
              <a:defRPr>
                <a:solidFill>
                  <a:srgbClr val="000000"/>
                </a:solidFill>
              </a:defRPr>
            </a:pPr>
            <a:endParaRPr/>
          </a:p>
        </p:txBody>
      </p:sp>
      <p:sp>
        <p:nvSpPr>
          <p:cNvPr id="90" name="Shape 54"/>
          <p:cNvSpPr/>
          <p:nvPr/>
        </p:nvSpPr>
        <p:spPr>
          <a:xfrm>
            <a:off x="5029675" y="4495500"/>
            <a:ext cx="468301" cy="1"/>
          </a:xfrm>
          <a:prstGeom prst="line">
            <a:avLst/>
          </a:prstGeom>
          <a:ln w="19050">
            <a:solidFill>
              <a:srgbClr val="FFFFFF"/>
            </a:solidFill>
          </a:ln>
        </p:spPr>
        <p:txBody>
          <a:bodyPr lIns="45719" rIns="45719"/>
          <a:lstStyle/>
          <a:p>
            <a:endParaRPr/>
          </a:p>
        </p:txBody>
      </p:sp>
      <p:sp>
        <p:nvSpPr>
          <p:cNvPr id="91" name="Title Text"/>
          <p:cNvSpPr>
            <a:spLocks noGrp="1"/>
          </p:cNvSpPr>
          <p:nvPr>
            <p:ph type="title"/>
          </p:nvPr>
        </p:nvSpPr>
        <p:spPr>
          <a:xfrm>
            <a:off x="265500" y="1375598"/>
            <a:ext cx="4045200" cy="1551902"/>
          </a:xfrm>
          <a:prstGeom prst="rect">
            <a:avLst/>
          </a:prstGeom>
        </p:spPr>
        <p:txBody>
          <a:bodyPr anchor="b"/>
          <a:lstStyle>
            <a:lvl1pPr algn="ctr">
              <a:defRPr sz="3800"/>
            </a:lvl1pPr>
          </a:lstStyle>
          <a:p>
            <a:r>
              <a:t>Title Text</a:t>
            </a:r>
          </a:p>
        </p:txBody>
      </p:sp>
      <p:sp>
        <p:nvSpPr>
          <p:cNvPr id="92" name="Body Level One…"/>
          <p:cNvSpPr>
            <a:spLocks noGrp="1"/>
          </p:cNvSpPr>
          <p:nvPr>
            <p:ph type="body" sz="quarter" idx="1"/>
          </p:nvPr>
        </p:nvSpPr>
        <p:spPr>
          <a:xfrm>
            <a:off x="265500" y="2981125"/>
            <a:ext cx="4045200" cy="1345501"/>
          </a:xfrm>
          <a:prstGeom prst="rect">
            <a:avLst/>
          </a:prstGeom>
        </p:spPr>
        <p:txBody>
          <a:bodyPr/>
          <a:lstStyle>
            <a:lvl1pPr algn="ctr">
              <a:lnSpc>
                <a:spcPct val="100000"/>
              </a:lnSpc>
              <a:spcBef>
                <a:spcPts val="0"/>
              </a:spcBef>
              <a:buClrTx/>
              <a:buSzTx/>
              <a:buFontTx/>
              <a:buNone/>
            </a:lvl1pPr>
            <a:lvl2pPr indent="457200" algn="ctr">
              <a:lnSpc>
                <a:spcPct val="100000"/>
              </a:lnSpc>
              <a:spcBef>
                <a:spcPts val="0"/>
              </a:spcBef>
              <a:buClrTx/>
              <a:buSzTx/>
              <a:buFontTx/>
              <a:buNone/>
            </a:lvl2pPr>
            <a:lvl3pPr indent="914400" algn="ctr">
              <a:lnSpc>
                <a:spcPct val="100000"/>
              </a:lnSpc>
              <a:spcBef>
                <a:spcPts val="0"/>
              </a:spcBef>
              <a:buClrTx/>
              <a:buSzTx/>
              <a:buFontTx/>
              <a:buNone/>
            </a:lvl3pPr>
            <a:lvl4pPr indent="1371600" algn="ctr">
              <a:lnSpc>
                <a:spcPct val="100000"/>
              </a:lnSpc>
              <a:spcBef>
                <a:spcPts val="0"/>
              </a:spcBef>
              <a:buClrTx/>
              <a:buSzTx/>
              <a:buFontTx/>
              <a:buNone/>
            </a:lvl4pPr>
            <a:lvl5pPr indent="1828800" algn="ctr">
              <a:lnSpc>
                <a:spcPct val="100000"/>
              </a:lnSpc>
              <a:spcBef>
                <a:spcPts val="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93" name="Shape 57"/>
          <p:cNvSpPr>
            <a:spLocks noGrp="1"/>
          </p:cNvSpPr>
          <p:nvPr>
            <p:ph type="body" sz="half" idx="13"/>
          </p:nvPr>
        </p:nvSpPr>
        <p:spPr>
          <a:xfrm>
            <a:off x="4939500" y="724199"/>
            <a:ext cx="3837000" cy="3695101"/>
          </a:xfrm>
          <a:prstGeom prst="rect">
            <a:avLst/>
          </a:prstGeom>
        </p:spPr>
        <p:txBody>
          <a:bodyPr anchor="ctr"/>
          <a:lstStyle/>
          <a:p>
            <a:pPr>
              <a:buClrTx/>
              <a:buSzTx/>
              <a:buFontTx/>
              <a:buNone/>
              <a:defRPr>
                <a:solidFill>
                  <a:srgbClr val="FFFFFF"/>
                </a:solidFill>
              </a:defRPr>
            </a:pPr>
            <a:endParaRPr/>
          </a:p>
        </p:txBody>
      </p:sp>
      <p:sp>
        <p:nvSpPr>
          <p:cNvPr id="94" name="Slide Number"/>
          <p:cNvSpPr>
            <a:spLocks noGrp="1"/>
          </p:cNvSpPr>
          <p:nvPr>
            <p:ph type="sldNum" sz="quarter" idx="2"/>
          </p:nvPr>
        </p:nvSpPr>
        <p:spPr>
          <a:xfrm>
            <a:off x="8472457" y="4669899"/>
            <a:ext cx="393319" cy="380234"/>
          </a:xfrm>
          <a:prstGeom prst="rect">
            <a:avLst/>
          </a:prstGeom>
        </p:spPr>
        <p:txBody>
          <a:bodyPr/>
          <a:lstStyle>
            <a:lvl1pPr algn="l">
              <a:defRPr sz="1400">
                <a:solidFill>
                  <a:srgbClr val="FFFFFF"/>
                </a:solidFill>
                <a:latin typeface="+mn-lt"/>
                <a:ea typeface="+mn-ea"/>
                <a:cs typeface="+mn-cs"/>
                <a:sym typeface="Arial"/>
              </a:defRPr>
            </a:lvl1pPr>
          </a:lstStyle>
          <a:p>
            <a:fld id="{86CB4B4D-7CA3-9044-876B-883B54F8677D}" type="slidenum">
              <a:t>‹#›</a:t>
            </a:fld>
            <a:endParaRPr/>
          </a:p>
        </p:txBody>
      </p:sp>
    </p:spTree>
    <p:extLst>
      <p:ext uri="{BB962C8B-B14F-4D97-AF65-F5344CB8AC3E}">
        <p14:creationId xmlns:p14="http://schemas.microsoft.com/office/powerpoint/2010/main" val="328450684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5" name="Shape 15"/>
          <p:cNvSpPr txBox="1">
            <a:spLocks noGrp="1"/>
          </p:cNvSpPr>
          <p:nvPr>
            <p:ph type="body" idx="1"/>
          </p:nvPr>
        </p:nvSpPr>
        <p:spPr>
          <a:xfrm>
            <a:off x="457200" y="1200150"/>
            <a:ext cx="8229600" cy="3725681"/>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18" name="Shape 18"/>
          <p:cNvSpPr txBox="1">
            <a:spLocks noGrp="1"/>
          </p:cNvSpPr>
          <p:nvPr>
            <p:ph type="body" idx="1"/>
          </p:nvPr>
        </p:nvSpPr>
        <p:spPr>
          <a:xfrm>
            <a:off x="457200" y="1200150"/>
            <a:ext cx="3994526" cy="3725681"/>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19" name="Shape 19"/>
          <p:cNvSpPr txBox="1">
            <a:spLocks noGrp="1"/>
          </p:cNvSpPr>
          <p:nvPr>
            <p:ph type="body" idx="2"/>
          </p:nvPr>
        </p:nvSpPr>
        <p:spPr>
          <a:xfrm>
            <a:off x="4692274" y="1200150"/>
            <a:ext cx="3994526" cy="3725681"/>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457200" y="205978"/>
            <a:ext cx="8229600" cy="85725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Shape 23"/>
          <p:cNvSpPr txBox="1">
            <a:spLocks noGrp="1"/>
          </p:cNvSpPr>
          <p:nvPr>
            <p:ph type="body" idx="1"/>
          </p:nvPr>
        </p:nvSpPr>
        <p:spPr>
          <a:xfrm>
            <a:off x="457200" y="4406309"/>
            <a:ext cx="8229600" cy="519520"/>
          </a:xfrm>
          <a:prstGeom prst="rect">
            <a:avLst/>
          </a:prstGeom>
        </p:spPr>
        <p:txBody>
          <a:bodyPr spcFirstLastPara="1" wrap="square" lIns="91425" tIns="91425" rIns="91425" bIns="91425" anchor="t" anchorCtr="0"/>
          <a:lstStyle>
            <a:lvl1pPr marL="457200" lvl="0" indent="-228600" algn="ctr">
              <a:spcBef>
                <a:spcPts val="360"/>
              </a:spcBef>
              <a:spcAft>
                <a:spcPts val="0"/>
              </a:spcAft>
              <a:buSzPts val="1800"/>
              <a:buNone/>
              <a:defRPr sz="1800"/>
            </a:lvl1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3000" b="0" i="0">
                <a:solidFill>
                  <a:schemeClr val="bg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58233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530225" y="394215"/>
            <a:ext cx="8083550" cy="57404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3/21/19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71367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82" name="Slide Number"/>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61653696"/>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205978"/>
            <a:ext cx="8229600" cy="85725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600"/>
              <a:buFont typeface="Trebuchet MS"/>
              <a:buNone/>
              <a:defRPr sz="3600" b="1">
                <a:solidFill>
                  <a:schemeClr val="dk1"/>
                </a:solidFill>
                <a:latin typeface="Trebuchet MS"/>
                <a:ea typeface="Trebuchet MS"/>
                <a:cs typeface="Trebuchet MS"/>
                <a:sym typeface="Trebuchet MS"/>
              </a:defRPr>
            </a:lvl1pPr>
            <a:lvl2pPr lvl="1">
              <a:spcBef>
                <a:spcPts val="0"/>
              </a:spcBef>
              <a:spcAft>
                <a:spcPts val="0"/>
              </a:spcAft>
              <a:buClr>
                <a:schemeClr val="dk1"/>
              </a:buClr>
              <a:buSzPts val="3600"/>
              <a:buFont typeface="Trebuchet MS"/>
              <a:buNone/>
              <a:defRPr sz="3600" b="1">
                <a:solidFill>
                  <a:schemeClr val="dk1"/>
                </a:solidFill>
                <a:latin typeface="Trebuchet MS"/>
                <a:ea typeface="Trebuchet MS"/>
                <a:cs typeface="Trebuchet MS"/>
                <a:sym typeface="Trebuchet MS"/>
              </a:defRPr>
            </a:lvl2pPr>
            <a:lvl3pPr lvl="2">
              <a:spcBef>
                <a:spcPts val="0"/>
              </a:spcBef>
              <a:spcAft>
                <a:spcPts val="0"/>
              </a:spcAft>
              <a:buClr>
                <a:schemeClr val="dk1"/>
              </a:buClr>
              <a:buSzPts val="3600"/>
              <a:buFont typeface="Trebuchet MS"/>
              <a:buNone/>
              <a:defRPr sz="3600" b="1">
                <a:solidFill>
                  <a:schemeClr val="dk1"/>
                </a:solidFill>
                <a:latin typeface="Trebuchet MS"/>
                <a:ea typeface="Trebuchet MS"/>
                <a:cs typeface="Trebuchet MS"/>
                <a:sym typeface="Trebuchet MS"/>
              </a:defRPr>
            </a:lvl3pPr>
            <a:lvl4pPr lvl="3">
              <a:spcBef>
                <a:spcPts val="0"/>
              </a:spcBef>
              <a:spcAft>
                <a:spcPts val="0"/>
              </a:spcAft>
              <a:buClr>
                <a:schemeClr val="dk1"/>
              </a:buClr>
              <a:buSzPts val="3600"/>
              <a:buFont typeface="Trebuchet MS"/>
              <a:buNone/>
              <a:defRPr sz="3600" b="1">
                <a:solidFill>
                  <a:schemeClr val="dk1"/>
                </a:solidFill>
                <a:latin typeface="Trebuchet MS"/>
                <a:ea typeface="Trebuchet MS"/>
                <a:cs typeface="Trebuchet MS"/>
                <a:sym typeface="Trebuchet MS"/>
              </a:defRPr>
            </a:lvl4pPr>
            <a:lvl5pPr lvl="4">
              <a:spcBef>
                <a:spcPts val="0"/>
              </a:spcBef>
              <a:spcAft>
                <a:spcPts val="0"/>
              </a:spcAft>
              <a:buClr>
                <a:schemeClr val="dk1"/>
              </a:buClr>
              <a:buSzPts val="3600"/>
              <a:buFont typeface="Trebuchet MS"/>
              <a:buNone/>
              <a:defRPr sz="3600" b="1">
                <a:solidFill>
                  <a:schemeClr val="dk1"/>
                </a:solidFill>
                <a:latin typeface="Trebuchet MS"/>
                <a:ea typeface="Trebuchet MS"/>
                <a:cs typeface="Trebuchet MS"/>
                <a:sym typeface="Trebuchet MS"/>
              </a:defRPr>
            </a:lvl5pPr>
            <a:lvl6pPr lvl="5">
              <a:spcBef>
                <a:spcPts val="0"/>
              </a:spcBef>
              <a:spcAft>
                <a:spcPts val="0"/>
              </a:spcAft>
              <a:buClr>
                <a:schemeClr val="dk1"/>
              </a:buClr>
              <a:buSzPts val="3600"/>
              <a:buFont typeface="Trebuchet MS"/>
              <a:buNone/>
              <a:defRPr sz="3600" b="1">
                <a:solidFill>
                  <a:schemeClr val="dk1"/>
                </a:solidFill>
                <a:latin typeface="Trebuchet MS"/>
                <a:ea typeface="Trebuchet MS"/>
                <a:cs typeface="Trebuchet MS"/>
                <a:sym typeface="Trebuchet MS"/>
              </a:defRPr>
            </a:lvl6pPr>
            <a:lvl7pPr lvl="6">
              <a:spcBef>
                <a:spcPts val="0"/>
              </a:spcBef>
              <a:spcAft>
                <a:spcPts val="0"/>
              </a:spcAft>
              <a:buClr>
                <a:schemeClr val="dk1"/>
              </a:buClr>
              <a:buSzPts val="3600"/>
              <a:buFont typeface="Trebuchet MS"/>
              <a:buNone/>
              <a:defRPr sz="3600" b="1">
                <a:solidFill>
                  <a:schemeClr val="dk1"/>
                </a:solidFill>
                <a:latin typeface="Trebuchet MS"/>
                <a:ea typeface="Trebuchet MS"/>
                <a:cs typeface="Trebuchet MS"/>
                <a:sym typeface="Trebuchet MS"/>
              </a:defRPr>
            </a:lvl7pPr>
            <a:lvl8pPr lvl="7">
              <a:spcBef>
                <a:spcPts val="0"/>
              </a:spcBef>
              <a:spcAft>
                <a:spcPts val="0"/>
              </a:spcAft>
              <a:buClr>
                <a:schemeClr val="dk1"/>
              </a:buClr>
              <a:buSzPts val="3600"/>
              <a:buFont typeface="Trebuchet MS"/>
              <a:buNone/>
              <a:defRPr sz="3600" b="1">
                <a:solidFill>
                  <a:schemeClr val="dk1"/>
                </a:solidFill>
                <a:latin typeface="Trebuchet MS"/>
                <a:ea typeface="Trebuchet MS"/>
                <a:cs typeface="Trebuchet MS"/>
                <a:sym typeface="Trebuchet MS"/>
              </a:defRPr>
            </a:lvl8pPr>
            <a:lvl9pPr lvl="8">
              <a:spcBef>
                <a:spcPts val="0"/>
              </a:spcBef>
              <a:spcAft>
                <a:spcPts val="0"/>
              </a:spcAft>
              <a:buClr>
                <a:schemeClr val="dk1"/>
              </a:buClr>
              <a:buSzPts val="3600"/>
              <a:buFont typeface="Trebuchet MS"/>
              <a:buNone/>
              <a:defRPr sz="3600" b="1">
                <a:solidFill>
                  <a:schemeClr val="dk1"/>
                </a:solidFill>
                <a:latin typeface="Trebuchet MS"/>
                <a:ea typeface="Trebuchet MS"/>
                <a:cs typeface="Trebuchet MS"/>
                <a:sym typeface="Trebuchet MS"/>
              </a:defRPr>
            </a:lvl9pPr>
          </a:lstStyle>
          <a:p>
            <a:endParaRPr/>
          </a:p>
        </p:txBody>
      </p:sp>
      <p:sp>
        <p:nvSpPr>
          <p:cNvPr id="7" name="Shape 7"/>
          <p:cNvSpPr txBox="1">
            <a:spLocks noGrp="1"/>
          </p:cNvSpPr>
          <p:nvPr>
            <p:ph type="body" idx="1"/>
          </p:nvPr>
        </p:nvSpPr>
        <p:spPr>
          <a:xfrm>
            <a:off x="457200" y="1200150"/>
            <a:ext cx="8229600" cy="3725681"/>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chemeClr val="dk1"/>
              </a:buClr>
              <a:buSzPts val="3000"/>
              <a:buFont typeface="Trebuchet MS"/>
              <a:buChar char="●"/>
              <a:defRPr sz="3000">
                <a:solidFill>
                  <a:schemeClr val="dk1"/>
                </a:solidFill>
                <a:latin typeface="Trebuchet MS"/>
                <a:ea typeface="Trebuchet MS"/>
                <a:cs typeface="Trebuchet MS"/>
                <a:sym typeface="Trebuchet MS"/>
              </a:defRPr>
            </a:lvl1pPr>
            <a:lvl2pPr marL="914400" lvl="1" indent="-381000">
              <a:spcBef>
                <a:spcPts val="0"/>
              </a:spcBef>
              <a:spcAft>
                <a:spcPts val="0"/>
              </a:spcAft>
              <a:buClr>
                <a:schemeClr val="dk1"/>
              </a:buClr>
              <a:buSzPts val="2400"/>
              <a:buFont typeface="Trebuchet MS"/>
              <a:buChar char="○"/>
              <a:defRPr sz="2400">
                <a:solidFill>
                  <a:schemeClr val="dk1"/>
                </a:solidFill>
                <a:latin typeface="Trebuchet MS"/>
                <a:ea typeface="Trebuchet MS"/>
                <a:cs typeface="Trebuchet MS"/>
                <a:sym typeface="Trebuchet MS"/>
              </a:defRPr>
            </a:lvl2pPr>
            <a:lvl3pPr marL="1371600" lvl="2" indent="-381000">
              <a:spcBef>
                <a:spcPts val="0"/>
              </a:spcBef>
              <a:spcAft>
                <a:spcPts val="0"/>
              </a:spcAft>
              <a:buClr>
                <a:schemeClr val="dk1"/>
              </a:buClr>
              <a:buSzPts val="2400"/>
              <a:buFont typeface="Trebuchet MS"/>
              <a:buChar char="■"/>
              <a:defRPr sz="2400">
                <a:solidFill>
                  <a:schemeClr val="dk1"/>
                </a:solidFill>
                <a:latin typeface="Trebuchet MS"/>
                <a:ea typeface="Trebuchet MS"/>
                <a:cs typeface="Trebuchet MS"/>
                <a:sym typeface="Trebuchet MS"/>
              </a:defRPr>
            </a:lvl3pPr>
            <a:lvl4pPr marL="1828800" lvl="3"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4pPr>
            <a:lvl5pPr marL="2286000" lvl="4"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5pPr>
            <a:lvl6pPr marL="2743200" lvl="5"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6pPr>
            <a:lvl7pPr marL="3200400" lvl="6"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7pPr>
            <a:lvl8pPr marL="3657600" lvl="7"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8pPr>
            <a:lvl9pPr marL="4114800" lvl="8"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9pPr>
          </a:lstStyle>
          <a:p>
            <a:endParaRPr/>
          </a:p>
        </p:txBody>
      </p:sp>
      <p:sp>
        <p:nvSpPr>
          <p:cNvPr id="8" name="Shape 8"/>
          <p:cNvSpPr/>
          <p:nvPr/>
        </p:nvSpPr>
        <p:spPr>
          <a:xfrm>
            <a:off x="9124900" y="-2575"/>
            <a:ext cx="95400" cy="5143500"/>
          </a:xfrm>
          <a:prstGeom prst="rect">
            <a:avLst/>
          </a:prstGeom>
          <a:solidFill>
            <a:srgbClr val="FF99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Shape 9"/>
          <p:cNvSpPr/>
          <p:nvPr/>
        </p:nvSpPr>
        <p:spPr>
          <a:xfrm>
            <a:off x="9029500" y="0"/>
            <a:ext cx="954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5" r:id="rId7"/>
    <p:sldLayoutId id="2147483656"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31.png"/><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5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5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png"/><Relationship Id="rId7" Type="http://schemas.openxmlformats.org/officeDocument/2006/relationships/image" Target="../media/image42.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39.png"/></Relationships>
</file>

<file path=ppt/slides/_rels/slide5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4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6.png"/><Relationship Id="rId11"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46.png"/></Relationships>
</file>

<file path=ppt/slides/_rels/slide6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5.png"/><Relationship Id="rId7" Type="http://schemas.openxmlformats.org/officeDocument/2006/relationships/image" Target="../media/image44.png"/><Relationship Id="rId12"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6.png"/><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image" Target="../media/image47.png"/><Relationship Id="rId4" Type="http://schemas.openxmlformats.org/officeDocument/2006/relationships/image" Target="../media/image37.png"/><Relationship Id="rId9" Type="http://schemas.openxmlformats.org/officeDocument/2006/relationships/image" Target="../media/image45.png"/></Relationships>
</file>

<file path=ppt/slides/_rels/slide6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8.png"/><Relationship Id="rId10" Type="http://schemas.openxmlformats.org/officeDocument/2006/relationships/image" Target="../media/image39.png"/><Relationship Id="rId4" Type="http://schemas.openxmlformats.org/officeDocument/2006/relationships/image" Target="../media/image37.png"/><Relationship Id="rId9"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1.png"/><Relationship Id="rId1" Type="http://schemas.openxmlformats.org/officeDocument/2006/relationships/slideLayout" Target="../slideLayouts/slideLayout10.xml"/><Relationship Id="rId4" Type="http://schemas.openxmlformats.org/officeDocument/2006/relationships/image" Target="../media/image52.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51.png"/><Relationship Id="rId7"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9.xml"/><Relationship Id="rId6" Type="http://schemas.openxmlformats.org/officeDocument/2006/relationships/image" Target="../media/image58.png"/><Relationship Id="rId5" Type="http://schemas.openxmlformats.org/officeDocument/2006/relationships/image" Target="../media/image38.png"/><Relationship Id="rId4" Type="http://schemas.openxmlformats.org/officeDocument/2006/relationships/image" Target="../media/image37.png"/></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9.png"/><Relationship Id="rId7" Type="http://schemas.openxmlformats.org/officeDocument/2006/relationships/image" Target="../media/image38.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50.png"/></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4.png"/><Relationship Id="rId1" Type="http://schemas.openxmlformats.org/officeDocument/2006/relationships/slideLayout" Target="../slideLayouts/slideLayout9.xml"/><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43.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41.png"/><Relationship Id="rId4" Type="http://schemas.openxmlformats.org/officeDocument/2006/relationships/image" Target="../media/image66.png"/><Relationship Id="rId9" Type="http://schemas.openxmlformats.org/officeDocument/2006/relationships/image" Target="../media/image7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81.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69.png"/><Relationship Id="rId11" Type="http://schemas.openxmlformats.org/officeDocument/2006/relationships/image" Target="../media/image40.png"/><Relationship Id="rId5" Type="http://schemas.openxmlformats.org/officeDocument/2006/relationships/image" Target="../media/image68.png"/><Relationship Id="rId10" Type="http://schemas.openxmlformats.org/officeDocument/2006/relationships/image" Target="../media/image41.png"/><Relationship Id="rId4" Type="http://schemas.openxmlformats.org/officeDocument/2006/relationships/image" Target="../media/image67.png"/><Relationship Id="rId9" Type="http://schemas.openxmlformats.org/officeDocument/2006/relationships/image" Target="../media/image72.png"/></Relationships>
</file>

<file path=ppt/slides/_rels/slide8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1.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74.png"/></Relationships>
</file>

<file path=ppt/slides/_rels/slide8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3.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0.png"/><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8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65.png"/></Relationships>
</file>

<file path=ppt/slides/_rels/slide8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58.png"/><Relationship Id="rId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82.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67.png"/><Relationship Id="rId11" Type="http://schemas.openxmlformats.org/officeDocument/2006/relationships/image" Target="../media/image35.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81.png"/><Relationship Id="rId9" Type="http://schemas.openxmlformats.org/officeDocument/2006/relationships/image" Target="../media/image7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58.png"/><Relationship Id="rId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82.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67.png"/><Relationship Id="rId11" Type="http://schemas.openxmlformats.org/officeDocument/2006/relationships/image" Target="../media/image35.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81.png"/><Relationship Id="rId9" Type="http://schemas.openxmlformats.org/officeDocument/2006/relationships/image" Target="../media/image70.png"/></Relationships>
</file>

<file path=ppt/slides/_rels/slide9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58.png"/><Relationship Id="rId3" Type="http://schemas.openxmlformats.org/officeDocument/2006/relationships/image" Target="../media/image74.png"/><Relationship Id="rId7" Type="http://schemas.openxmlformats.org/officeDocument/2006/relationships/image" Target="../media/image68.png"/><Relationship Id="rId12" Type="http://schemas.openxmlformats.org/officeDocument/2006/relationships/image" Target="../media/image82.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67.png"/><Relationship Id="rId11" Type="http://schemas.openxmlformats.org/officeDocument/2006/relationships/image" Target="../media/image35.png"/><Relationship Id="rId5" Type="http://schemas.openxmlformats.org/officeDocument/2006/relationships/image" Target="../media/image66.png"/><Relationship Id="rId15" Type="http://schemas.openxmlformats.org/officeDocument/2006/relationships/image" Target="../media/image84.png"/><Relationship Id="rId10" Type="http://schemas.openxmlformats.org/officeDocument/2006/relationships/image" Target="../media/image71.png"/><Relationship Id="rId4" Type="http://schemas.openxmlformats.org/officeDocument/2006/relationships/image" Target="../media/image81.png"/><Relationship Id="rId9" Type="http://schemas.openxmlformats.org/officeDocument/2006/relationships/image" Target="../media/image70.png"/><Relationship Id="rId14" Type="http://schemas.openxmlformats.org/officeDocument/2006/relationships/image" Target="../media/image83.png"/></Relationships>
</file>

<file path=ppt/slides/_rels/slide9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35.png"/><Relationship Id="rId1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67.png"/><Relationship Id="rId12" Type="http://schemas.openxmlformats.org/officeDocument/2006/relationships/image" Target="../media/image82.png"/><Relationship Id="rId17" Type="http://schemas.openxmlformats.org/officeDocument/2006/relationships/image" Target="../media/image87.png"/><Relationship Id="rId2" Type="http://schemas.openxmlformats.org/officeDocument/2006/relationships/image" Target="../media/image60.png"/><Relationship Id="rId16" Type="http://schemas.openxmlformats.org/officeDocument/2006/relationships/image" Target="../media/image86.png"/><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81.png"/><Relationship Id="rId15" Type="http://schemas.openxmlformats.org/officeDocument/2006/relationships/image" Target="../media/image85.png"/><Relationship Id="rId10" Type="http://schemas.openxmlformats.org/officeDocument/2006/relationships/image" Target="../media/image7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69.png"/><Relationship Id="rId14" Type="http://schemas.openxmlformats.org/officeDocument/2006/relationships/image" Target="../media/image58.png"/></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75.png"/><Relationship Id="rId5" Type="http://schemas.openxmlformats.org/officeDocument/2006/relationships/image" Target="../media/image76.png"/><Relationship Id="rId4" Type="http://schemas.openxmlformats.org/officeDocument/2006/relationships/image" Target="../media/image7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8"/>
        <p:cNvGrpSpPr/>
        <p:nvPr/>
      </p:nvGrpSpPr>
      <p:grpSpPr>
        <a:xfrm>
          <a:off x="0" y="0"/>
          <a:ext cx="0" cy="0"/>
          <a:chOff x="0" y="0"/>
          <a:chExt cx="0" cy="0"/>
        </a:xfrm>
      </p:grpSpPr>
      <p:sp>
        <p:nvSpPr>
          <p:cNvPr id="29" name="Shape 29"/>
          <p:cNvSpPr txBox="1">
            <a:spLocks noGrp="1"/>
          </p:cNvSpPr>
          <p:nvPr>
            <p:ph type="ctrTitle"/>
          </p:nvPr>
        </p:nvSpPr>
        <p:spPr>
          <a:xfrm>
            <a:off x="685799" y="2135333"/>
            <a:ext cx="7772400" cy="872834"/>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US" dirty="0">
                <a:latin typeface="Trebuchet MS"/>
                <a:ea typeface="Trebuchet MS"/>
                <a:cs typeface="Trebuchet MS"/>
                <a:sym typeface="Trebuchet MS"/>
              </a:rPr>
              <a:t>Scaling - II</a:t>
            </a:r>
            <a:endParaRPr dirty="0">
              <a:latin typeface="Trebuchet MS"/>
              <a:ea typeface="Trebuchet MS"/>
              <a:cs typeface="Trebuchet MS"/>
              <a:sym typeface="Trebuchet MS"/>
            </a:endParaRPr>
          </a:p>
        </p:txBody>
      </p:sp>
      <p:sp>
        <p:nvSpPr>
          <p:cNvPr id="2" name="TextBox 1">
            <a:extLst>
              <a:ext uri="{FF2B5EF4-FFF2-40B4-BE49-F238E27FC236}">
                <a16:creationId xmlns:a16="http://schemas.microsoft.com/office/drawing/2014/main" id="{8F6EAFE8-DD72-6244-9D11-015CAA42CCAB}"/>
              </a:ext>
            </a:extLst>
          </p:cNvPr>
          <p:cNvSpPr txBox="1"/>
          <p:nvPr/>
        </p:nvSpPr>
        <p:spPr>
          <a:xfrm>
            <a:off x="839585" y="1105593"/>
            <a:ext cx="7464829" cy="553998"/>
          </a:xfrm>
          <a:prstGeom prst="rect">
            <a:avLst/>
          </a:prstGeom>
          <a:noFill/>
        </p:spPr>
        <p:txBody>
          <a:bodyPr wrap="square" rtlCol="0">
            <a:spAutoFit/>
          </a:bodyPr>
          <a:lstStyle/>
          <a:p>
            <a:pPr algn="ctr"/>
            <a:r>
              <a:rPr lang="en-US" sz="3000" i="1" dirty="0"/>
              <a:t>Blockchains &amp; Cryptocurrencies</a:t>
            </a:r>
          </a:p>
        </p:txBody>
      </p:sp>
      <p:sp>
        <p:nvSpPr>
          <p:cNvPr id="3" name="TextBox 2">
            <a:extLst>
              <a:ext uri="{FF2B5EF4-FFF2-40B4-BE49-F238E27FC236}">
                <a16:creationId xmlns:a16="http://schemas.microsoft.com/office/drawing/2014/main" id="{45020DFD-D8AC-0444-AC47-B2A4A3FCD79C}"/>
              </a:ext>
            </a:extLst>
          </p:cNvPr>
          <p:cNvSpPr txBox="1"/>
          <p:nvPr/>
        </p:nvSpPr>
        <p:spPr>
          <a:xfrm>
            <a:off x="1625137" y="3637797"/>
            <a:ext cx="5893724" cy="400110"/>
          </a:xfrm>
          <a:prstGeom prst="rect">
            <a:avLst/>
          </a:prstGeom>
          <a:noFill/>
        </p:spPr>
        <p:txBody>
          <a:bodyPr wrap="square" rtlCol="0">
            <a:spAutoFit/>
          </a:bodyPr>
          <a:lstStyle/>
          <a:p>
            <a:pPr algn="ctr"/>
            <a:r>
              <a:rPr lang="en-US" sz="2000" dirty="0"/>
              <a:t>Instructors: Matthew Green &amp; Abhishek Jain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884114" y="1886964"/>
            <a:ext cx="5365750" cy="756920"/>
          </a:xfrm>
          <a:prstGeom prst="rect">
            <a:avLst/>
          </a:prstGeom>
        </p:spPr>
        <p:txBody>
          <a:bodyPr vert="horz" wrap="square" lIns="0" tIns="12700" rIns="0" bIns="0" rtlCol="0">
            <a:spAutoFit/>
          </a:bodyPr>
          <a:lstStyle/>
          <a:p>
            <a:pPr marL="12700">
              <a:lnSpc>
                <a:spcPct val="100000"/>
              </a:lnSpc>
              <a:spcBef>
                <a:spcPts val="100"/>
              </a:spcBef>
            </a:pPr>
            <a:r>
              <a:rPr sz="4800" spc="-10" dirty="0"/>
              <a:t>Lightning</a:t>
            </a:r>
            <a:r>
              <a:rPr sz="4800" spc="-100" dirty="0"/>
              <a:t> </a:t>
            </a:r>
            <a:r>
              <a:rPr sz="4800" spc="-5" dirty="0"/>
              <a:t>Network</a:t>
            </a:r>
            <a:endParaRPr sz="4800"/>
          </a:p>
        </p:txBody>
      </p:sp>
      <p:sp>
        <p:nvSpPr>
          <p:cNvPr id="3" name="object 3"/>
          <p:cNvSpPr txBox="1"/>
          <p:nvPr/>
        </p:nvSpPr>
        <p:spPr>
          <a:xfrm>
            <a:off x="2433743" y="3218912"/>
            <a:ext cx="4266491" cy="273280"/>
          </a:xfrm>
          <a:prstGeom prst="rect">
            <a:avLst/>
          </a:prstGeom>
        </p:spPr>
        <p:txBody>
          <a:bodyPr vert="horz" wrap="square" lIns="0" tIns="10795" rIns="0" bIns="0" rtlCol="0">
            <a:spAutoFit/>
          </a:bodyPr>
          <a:lstStyle/>
          <a:p>
            <a:pPr marL="12700" marR="5080" algn="ctr">
              <a:lnSpc>
                <a:spcPct val="100699"/>
              </a:lnSpc>
              <a:spcBef>
                <a:spcPts val="85"/>
              </a:spcBef>
            </a:pPr>
            <a:r>
              <a:rPr sz="1800" dirty="0">
                <a:solidFill>
                  <a:srgbClr val="FFFFFF"/>
                </a:solidFill>
                <a:latin typeface="Arial"/>
                <a:cs typeface="Arial"/>
              </a:rPr>
              <a:t>Joseph </a:t>
            </a:r>
            <a:r>
              <a:rPr sz="1800" spc="-5" dirty="0">
                <a:solidFill>
                  <a:srgbClr val="FFFFFF"/>
                </a:solidFill>
                <a:latin typeface="Arial"/>
                <a:cs typeface="Arial"/>
              </a:rPr>
              <a:t>Poon </a:t>
            </a:r>
            <a:r>
              <a:rPr lang="en-US" sz="1800" spc="-5" dirty="0">
                <a:solidFill>
                  <a:srgbClr val="FFFFFF"/>
                </a:solidFill>
                <a:latin typeface="Arial"/>
                <a:cs typeface="Arial"/>
              </a:rPr>
              <a:t> </a:t>
            </a:r>
            <a:r>
              <a:rPr sz="1800" spc="-5" dirty="0">
                <a:solidFill>
                  <a:srgbClr val="FFFFFF"/>
                </a:solidFill>
                <a:latin typeface="Arial"/>
                <a:cs typeface="Arial"/>
              </a:rPr>
              <a:t> Thaddeus</a:t>
            </a:r>
            <a:r>
              <a:rPr sz="1800" spc="-95" dirty="0">
                <a:solidFill>
                  <a:srgbClr val="FFFFFF"/>
                </a:solidFill>
                <a:latin typeface="Arial"/>
                <a:cs typeface="Arial"/>
              </a:rPr>
              <a:t> </a:t>
            </a:r>
            <a:r>
              <a:rPr sz="1800" spc="-5" dirty="0">
                <a:solidFill>
                  <a:srgbClr val="FFFFFF"/>
                </a:solidFill>
                <a:latin typeface="Arial"/>
                <a:cs typeface="Arial"/>
              </a:rPr>
              <a:t>Dryja</a:t>
            </a:r>
            <a:endParaRPr sz="1800" dirty="0">
              <a:latin typeface="Arial"/>
              <a:cs typeface="Arial"/>
            </a:endParaRPr>
          </a:p>
        </p:txBody>
      </p:sp>
      <p:sp>
        <p:nvSpPr>
          <p:cNvPr id="5" name="object 5"/>
          <p:cNvSpPr txBox="1"/>
          <p:nvPr/>
        </p:nvSpPr>
        <p:spPr>
          <a:xfrm>
            <a:off x="5650002" y="4730159"/>
            <a:ext cx="3493998" cy="228268"/>
          </a:xfrm>
          <a:prstGeom prst="rect">
            <a:avLst/>
          </a:prstGeom>
        </p:spPr>
        <p:txBody>
          <a:bodyPr vert="horz" wrap="square" lIns="0" tIns="12700" rIns="0" bIns="0" rtlCol="0">
            <a:spAutoFit/>
          </a:bodyPr>
          <a:lstStyle/>
          <a:p>
            <a:pPr marL="12700" algn="ctr">
              <a:lnSpc>
                <a:spcPct val="100000"/>
              </a:lnSpc>
              <a:spcBef>
                <a:spcPts val="100"/>
              </a:spcBef>
            </a:pPr>
            <a:r>
              <a:rPr lang="en-US" spc="-5" dirty="0">
                <a:solidFill>
                  <a:srgbClr val="FFFFFF"/>
                </a:solidFill>
                <a:latin typeface="Arial"/>
                <a:cs typeface="Arial"/>
              </a:rPr>
              <a:t>Slides credit: Lightning Network</a:t>
            </a:r>
            <a:endParaRPr dirty="0">
              <a:latin typeface="Arial"/>
              <a:cs typeface="Arial"/>
            </a:endParaRPr>
          </a:p>
        </p:txBody>
      </p:sp>
    </p:spTree>
    <p:extLst>
      <p:ext uri="{BB962C8B-B14F-4D97-AF65-F5344CB8AC3E}">
        <p14:creationId xmlns:p14="http://schemas.microsoft.com/office/powerpoint/2010/main" val="2246498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001895" cy="574040"/>
          </a:xfrm>
          <a:prstGeom prst="rect">
            <a:avLst/>
          </a:prstGeom>
        </p:spPr>
        <p:txBody>
          <a:bodyPr vert="horz" wrap="square" lIns="0" tIns="12700" rIns="0" bIns="0" rtlCol="0">
            <a:spAutoFit/>
          </a:bodyPr>
          <a:lstStyle/>
          <a:p>
            <a:pPr marL="12700">
              <a:lnSpc>
                <a:spcPct val="100000"/>
              </a:lnSpc>
              <a:spcBef>
                <a:spcPts val="100"/>
              </a:spcBef>
            </a:pPr>
            <a:r>
              <a:rPr spc="-5" dirty="0"/>
              <a:t>Unidirectional</a:t>
            </a:r>
            <a:r>
              <a:rPr spc="-90" dirty="0"/>
              <a:t> </a:t>
            </a:r>
            <a:r>
              <a:rPr spc="-5" dirty="0"/>
              <a:t>Channel</a:t>
            </a:r>
          </a:p>
        </p:txBody>
      </p:sp>
      <p:sp>
        <p:nvSpPr>
          <p:cNvPr id="3" name="object 3"/>
          <p:cNvSpPr txBox="1"/>
          <p:nvPr/>
        </p:nvSpPr>
        <p:spPr>
          <a:xfrm>
            <a:off x="668325" y="1701450"/>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090">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090">
              <a:lnSpc>
                <a:spcPct val="100000"/>
              </a:lnSpc>
            </a:pPr>
            <a:r>
              <a:rPr sz="1400" dirty="0">
                <a:latin typeface="Arial"/>
                <a:cs typeface="Arial"/>
              </a:rPr>
              <a:t>1</a:t>
            </a:r>
            <a:r>
              <a:rPr sz="1400" spc="-25" dirty="0">
                <a:latin typeface="Arial"/>
                <a:cs typeface="Arial"/>
              </a:rPr>
              <a:t> </a:t>
            </a:r>
            <a:r>
              <a:rPr sz="1400" spc="-5" dirty="0">
                <a:latin typeface="Arial"/>
                <a:cs typeface="Arial"/>
              </a:rPr>
              <a:t>BTC</a:t>
            </a:r>
            <a:endParaRPr sz="1400">
              <a:latin typeface="Arial"/>
              <a:cs typeface="Arial"/>
            </a:endParaRPr>
          </a:p>
        </p:txBody>
      </p:sp>
      <p:sp>
        <p:nvSpPr>
          <p:cNvPr id="4" name="object 4"/>
          <p:cNvSpPr txBox="1"/>
          <p:nvPr/>
        </p:nvSpPr>
        <p:spPr>
          <a:xfrm>
            <a:off x="2038524" y="1548299"/>
            <a:ext cx="2515235" cy="933450"/>
          </a:xfrm>
          <a:prstGeom prst="rect">
            <a:avLst/>
          </a:prstGeom>
          <a:solidFill>
            <a:srgbClr val="FFFFFF"/>
          </a:solidFill>
          <a:ln w="19049">
            <a:solidFill>
              <a:srgbClr val="00FF00"/>
            </a:solidFill>
          </a:ln>
        </p:spPr>
        <p:txBody>
          <a:bodyPr vert="horz" wrap="square" lIns="0" tIns="50165" rIns="0" bIns="0" rtlCol="0">
            <a:spAutoFit/>
          </a:bodyPr>
          <a:lstStyle/>
          <a:p>
            <a:pPr marL="85725" marR="675640">
              <a:lnSpc>
                <a:spcPts val="1650"/>
              </a:lnSpc>
              <a:spcBef>
                <a:spcPts val="395"/>
              </a:spcBef>
            </a:pPr>
            <a:r>
              <a:rPr sz="1400" spc="-5" dirty="0">
                <a:latin typeface="Arial"/>
                <a:cs typeface="Arial"/>
              </a:rPr>
              <a:t>Alice and Bob</a:t>
            </a:r>
            <a:r>
              <a:rPr sz="1400" spc="-90" dirty="0">
                <a:latin typeface="Arial"/>
                <a:cs typeface="Arial"/>
              </a:rPr>
              <a:t> </a:t>
            </a:r>
            <a:r>
              <a:rPr sz="1400" dirty="0">
                <a:latin typeface="Arial"/>
                <a:cs typeface="Arial"/>
              </a:rPr>
              <a:t>Multisig  </a:t>
            </a:r>
            <a:r>
              <a:rPr sz="1400" spc="-5" dirty="0">
                <a:latin typeface="Arial"/>
                <a:cs typeface="Arial"/>
              </a:rPr>
              <a:t>Channel</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spcBef>
                <a:spcPts val="5"/>
              </a:spcBef>
            </a:pPr>
            <a:r>
              <a:rPr sz="1400" dirty="0">
                <a:latin typeface="Arial"/>
                <a:cs typeface="Arial"/>
              </a:rPr>
              <a:t>1</a:t>
            </a:r>
            <a:r>
              <a:rPr sz="1400" spc="-10" dirty="0">
                <a:latin typeface="Arial"/>
                <a:cs typeface="Arial"/>
              </a:rPr>
              <a:t> </a:t>
            </a:r>
            <a:r>
              <a:rPr sz="1400" spc="-5" dirty="0">
                <a:latin typeface="Arial"/>
                <a:cs typeface="Arial"/>
              </a:rPr>
              <a:t>BTC</a:t>
            </a:r>
            <a:endParaRPr sz="1400">
              <a:latin typeface="Arial"/>
              <a:cs typeface="Arial"/>
            </a:endParaRPr>
          </a:p>
        </p:txBody>
      </p:sp>
      <p:sp>
        <p:nvSpPr>
          <p:cNvPr id="5" name="object 5"/>
          <p:cNvSpPr/>
          <p:nvPr/>
        </p:nvSpPr>
        <p:spPr>
          <a:xfrm>
            <a:off x="694525" y="3316499"/>
            <a:ext cx="1295400" cy="968375"/>
          </a:xfrm>
          <a:custGeom>
            <a:avLst/>
            <a:gdLst/>
            <a:ahLst/>
            <a:cxnLst/>
            <a:rect l="l" t="t" r="r" b="b"/>
            <a:pathLst>
              <a:path w="1295400" h="968375">
                <a:moveTo>
                  <a:pt x="0" y="0"/>
                </a:moveTo>
                <a:lnTo>
                  <a:pt x="1294799" y="0"/>
                </a:lnTo>
                <a:lnTo>
                  <a:pt x="1294799" y="967799"/>
                </a:lnTo>
                <a:lnTo>
                  <a:pt x="0" y="967799"/>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694525" y="3316499"/>
            <a:ext cx="1295400" cy="968375"/>
          </a:xfrm>
          <a:custGeom>
            <a:avLst/>
            <a:gdLst/>
            <a:ahLst/>
            <a:cxnLst/>
            <a:rect l="l" t="t" r="r" b="b"/>
            <a:pathLst>
              <a:path w="1295400" h="968375">
                <a:moveTo>
                  <a:pt x="0" y="0"/>
                </a:moveTo>
                <a:lnTo>
                  <a:pt x="1294799" y="0"/>
                </a:lnTo>
                <a:lnTo>
                  <a:pt x="1294799" y="967799"/>
                </a:lnTo>
                <a:lnTo>
                  <a:pt x="0" y="967799"/>
                </a:lnTo>
                <a:lnTo>
                  <a:pt x="0" y="0"/>
                </a:lnTo>
                <a:close/>
              </a:path>
            </a:pathLst>
          </a:custGeom>
          <a:ln w="19049">
            <a:solidFill>
              <a:srgbClr val="FF0000"/>
            </a:solidFill>
          </a:ln>
        </p:spPr>
        <p:txBody>
          <a:bodyPr wrap="square" lIns="0" tIns="0" rIns="0" bIns="0" rtlCol="0"/>
          <a:lstStyle/>
          <a:p>
            <a:endParaRPr/>
          </a:p>
        </p:txBody>
      </p:sp>
      <p:sp>
        <p:nvSpPr>
          <p:cNvPr id="7" name="object 7"/>
          <p:cNvSpPr/>
          <p:nvPr/>
        </p:nvSpPr>
        <p:spPr>
          <a:xfrm>
            <a:off x="1521224" y="2014800"/>
            <a:ext cx="288925" cy="635"/>
          </a:xfrm>
          <a:custGeom>
            <a:avLst/>
            <a:gdLst/>
            <a:ahLst/>
            <a:cxnLst/>
            <a:rect l="l" t="t" r="r" b="b"/>
            <a:pathLst>
              <a:path w="288925" h="635">
                <a:moveTo>
                  <a:pt x="0" y="0"/>
                </a:moveTo>
                <a:lnTo>
                  <a:pt x="258651" y="0"/>
                </a:lnTo>
                <a:lnTo>
                  <a:pt x="258651" y="599"/>
                </a:lnTo>
                <a:lnTo>
                  <a:pt x="288599" y="599"/>
                </a:lnTo>
              </a:path>
            </a:pathLst>
          </a:custGeom>
          <a:ln w="38099">
            <a:solidFill>
              <a:srgbClr val="00FF00"/>
            </a:solidFill>
          </a:ln>
        </p:spPr>
        <p:txBody>
          <a:bodyPr wrap="square" lIns="0" tIns="0" rIns="0" bIns="0" rtlCol="0"/>
          <a:lstStyle/>
          <a:p>
            <a:endParaRPr/>
          </a:p>
        </p:txBody>
      </p:sp>
      <p:sp>
        <p:nvSpPr>
          <p:cNvPr id="8" name="object 8"/>
          <p:cNvSpPr/>
          <p:nvPr/>
        </p:nvSpPr>
        <p:spPr>
          <a:xfrm>
            <a:off x="1790774" y="1933419"/>
            <a:ext cx="211001" cy="163961"/>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217925" y="2481299"/>
            <a:ext cx="1078230" cy="1319530"/>
          </a:xfrm>
          <a:custGeom>
            <a:avLst/>
            <a:gdLst/>
            <a:ahLst/>
            <a:cxnLst/>
            <a:rect l="l" t="t" r="r" b="b"/>
            <a:pathLst>
              <a:path w="1078229" h="1319529">
                <a:moveTo>
                  <a:pt x="1078199" y="0"/>
                </a:moveTo>
                <a:lnTo>
                  <a:pt x="1078199" y="1319099"/>
                </a:lnTo>
                <a:lnTo>
                  <a:pt x="0" y="1319099"/>
                </a:lnTo>
              </a:path>
            </a:pathLst>
          </a:custGeom>
          <a:ln w="38099">
            <a:solidFill>
              <a:srgbClr val="FF0000"/>
            </a:solidFill>
          </a:ln>
        </p:spPr>
        <p:txBody>
          <a:bodyPr wrap="square" lIns="0" tIns="0" rIns="0" bIns="0" rtlCol="0"/>
          <a:lstStyle/>
          <a:p>
            <a:endParaRPr/>
          </a:p>
        </p:txBody>
      </p:sp>
      <p:sp>
        <p:nvSpPr>
          <p:cNvPr id="10" name="object 10"/>
          <p:cNvSpPr/>
          <p:nvPr/>
        </p:nvSpPr>
        <p:spPr>
          <a:xfrm>
            <a:off x="2025973" y="3718419"/>
            <a:ext cx="211001" cy="163961"/>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767550" y="3378330"/>
            <a:ext cx="1031240" cy="433705"/>
          </a:xfrm>
          <a:prstGeom prst="rect">
            <a:avLst/>
          </a:prstGeom>
        </p:spPr>
        <p:txBody>
          <a:bodyPr vert="horz" wrap="square" lIns="0" tIns="5715" rIns="0" bIns="0" rtlCol="0">
            <a:spAutoFit/>
          </a:bodyPr>
          <a:lstStyle/>
          <a:p>
            <a:pPr marL="12700" marR="5080">
              <a:lnSpc>
                <a:spcPts val="1650"/>
              </a:lnSpc>
              <a:spcBef>
                <a:spcPts val="45"/>
              </a:spcBef>
            </a:pPr>
            <a:r>
              <a:rPr sz="1400" spc="-5" dirty="0">
                <a:latin typeface="Arial"/>
                <a:cs typeface="Arial"/>
              </a:rPr>
              <a:t>Alice</a:t>
            </a:r>
            <a:r>
              <a:rPr sz="1400" spc="-90" dirty="0">
                <a:latin typeface="Arial"/>
                <a:cs typeface="Arial"/>
              </a:rPr>
              <a:t> </a:t>
            </a:r>
            <a:r>
              <a:rPr sz="1400" spc="-5" dirty="0">
                <a:latin typeface="Arial"/>
                <a:cs typeface="Arial"/>
              </a:rPr>
              <a:t>Refund  Address</a:t>
            </a:r>
            <a:endParaRPr sz="1400">
              <a:latin typeface="Arial"/>
              <a:cs typeface="Arial"/>
            </a:endParaRPr>
          </a:p>
        </p:txBody>
      </p:sp>
      <p:sp>
        <p:nvSpPr>
          <p:cNvPr id="12" name="object 12"/>
          <p:cNvSpPr txBox="1"/>
          <p:nvPr/>
        </p:nvSpPr>
        <p:spPr>
          <a:xfrm>
            <a:off x="2062349" y="3399255"/>
            <a:ext cx="1179195" cy="224154"/>
          </a:xfrm>
          <a:prstGeom prst="rect">
            <a:avLst/>
          </a:prstGeom>
        </p:spPr>
        <p:txBody>
          <a:bodyPr vert="horz" wrap="square" lIns="0" tIns="0" rIns="0" bIns="0" rtlCol="0">
            <a:spAutoFit/>
          </a:bodyPr>
          <a:lstStyle/>
          <a:p>
            <a:pPr marL="12700">
              <a:lnSpc>
                <a:spcPts val="1645"/>
              </a:lnSpc>
            </a:pPr>
            <a:r>
              <a:rPr sz="1400" spc="-5" dirty="0">
                <a:solidFill>
                  <a:srgbClr val="FF0000"/>
                </a:solidFill>
                <a:latin typeface="Arial"/>
                <a:cs typeface="Arial"/>
              </a:rPr>
              <a:t>Signed by</a:t>
            </a:r>
            <a:r>
              <a:rPr sz="1400" spc="-85" dirty="0">
                <a:solidFill>
                  <a:srgbClr val="FF0000"/>
                </a:solidFill>
                <a:latin typeface="Arial"/>
                <a:cs typeface="Arial"/>
              </a:rPr>
              <a:t> </a:t>
            </a:r>
            <a:r>
              <a:rPr sz="1400" spc="-5" dirty="0">
                <a:solidFill>
                  <a:srgbClr val="FF0000"/>
                </a:solidFill>
                <a:latin typeface="Arial"/>
                <a:cs typeface="Arial"/>
              </a:rPr>
              <a:t>Bob</a:t>
            </a:r>
            <a:endParaRPr sz="1400">
              <a:latin typeface="Arial"/>
              <a:cs typeface="Arial"/>
            </a:endParaRPr>
          </a:p>
        </p:txBody>
      </p:sp>
      <p:sp>
        <p:nvSpPr>
          <p:cNvPr id="13" name="object 13"/>
          <p:cNvSpPr txBox="1"/>
          <p:nvPr/>
        </p:nvSpPr>
        <p:spPr>
          <a:xfrm>
            <a:off x="2062349" y="3883155"/>
            <a:ext cx="1487805" cy="224154"/>
          </a:xfrm>
          <a:prstGeom prst="rect">
            <a:avLst/>
          </a:prstGeom>
        </p:spPr>
        <p:txBody>
          <a:bodyPr vert="horz" wrap="square" lIns="0" tIns="0" rIns="0" bIns="0" rtlCol="0">
            <a:spAutoFit/>
          </a:bodyPr>
          <a:lstStyle/>
          <a:p>
            <a:pPr marL="12700">
              <a:lnSpc>
                <a:spcPts val="1645"/>
              </a:lnSpc>
            </a:pPr>
            <a:r>
              <a:rPr sz="1400" spc="-5" dirty="0">
                <a:solidFill>
                  <a:srgbClr val="FF0000"/>
                </a:solidFill>
                <a:latin typeface="Arial"/>
                <a:cs typeface="Arial"/>
              </a:rPr>
              <a:t>30-day</a:t>
            </a:r>
            <a:r>
              <a:rPr sz="1400" spc="-75" dirty="0">
                <a:solidFill>
                  <a:srgbClr val="FF0000"/>
                </a:solidFill>
                <a:latin typeface="Arial"/>
                <a:cs typeface="Arial"/>
              </a:rPr>
              <a:t> </a:t>
            </a:r>
            <a:r>
              <a:rPr sz="1400" spc="-5" dirty="0">
                <a:solidFill>
                  <a:srgbClr val="FF0000"/>
                </a:solidFill>
                <a:latin typeface="Arial"/>
                <a:cs typeface="Arial"/>
              </a:rPr>
              <a:t>nLockTime</a:t>
            </a:r>
            <a:endParaRPr sz="1400">
              <a:latin typeface="Arial"/>
              <a:cs typeface="Arial"/>
            </a:endParaRPr>
          </a:p>
        </p:txBody>
      </p:sp>
      <p:sp>
        <p:nvSpPr>
          <p:cNvPr id="14" name="object 14"/>
          <p:cNvSpPr txBox="1"/>
          <p:nvPr/>
        </p:nvSpPr>
        <p:spPr>
          <a:xfrm>
            <a:off x="767550" y="4006980"/>
            <a:ext cx="528955" cy="224154"/>
          </a:xfrm>
          <a:prstGeom prst="rect">
            <a:avLst/>
          </a:prstGeom>
        </p:spPr>
        <p:txBody>
          <a:bodyPr vert="horz" wrap="square" lIns="0" tIns="0" rIns="0" bIns="0" rtlCol="0">
            <a:spAutoFit/>
          </a:bodyPr>
          <a:lstStyle/>
          <a:p>
            <a:pPr marL="12700">
              <a:lnSpc>
                <a:spcPts val="1645"/>
              </a:lnSpc>
            </a:pPr>
            <a:r>
              <a:rPr sz="1400" dirty="0">
                <a:latin typeface="Arial"/>
                <a:cs typeface="Arial"/>
              </a:rPr>
              <a:t>1</a:t>
            </a:r>
            <a:r>
              <a:rPr sz="1400" spc="-85" dirty="0">
                <a:latin typeface="Arial"/>
                <a:cs typeface="Arial"/>
              </a:rPr>
              <a:t> </a:t>
            </a:r>
            <a:r>
              <a:rPr sz="1400" spc="-5" dirty="0">
                <a:latin typeface="Arial"/>
                <a:cs typeface="Arial"/>
              </a:rPr>
              <a:t>BTC</a:t>
            </a:r>
            <a:endParaRPr sz="1400">
              <a:latin typeface="Arial"/>
              <a:cs typeface="Arial"/>
            </a:endParaRPr>
          </a:p>
        </p:txBody>
      </p:sp>
    </p:spTree>
    <p:extLst>
      <p:ext uri="{BB962C8B-B14F-4D97-AF65-F5344CB8AC3E}">
        <p14:creationId xmlns:p14="http://schemas.microsoft.com/office/powerpoint/2010/main" val="572209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001895" cy="574040"/>
          </a:xfrm>
          <a:prstGeom prst="rect">
            <a:avLst/>
          </a:prstGeom>
        </p:spPr>
        <p:txBody>
          <a:bodyPr vert="horz" wrap="square" lIns="0" tIns="12700" rIns="0" bIns="0" rtlCol="0">
            <a:spAutoFit/>
          </a:bodyPr>
          <a:lstStyle/>
          <a:p>
            <a:pPr marL="12700">
              <a:lnSpc>
                <a:spcPct val="100000"/>
              </a:lnSpc>
              <a:spcBef>
                <a:spcPts val="100"/>
              </a:spcBef>
            </a:pPr>
            <a:r>
              <a:rPr spc="-5" dirty="0"/>
              <a:t>Unidirectional</a:t>
            </a:r>
            <a:r>
              <a:rPr spc="-90" dirty="0"/>
              <a:t> </a:t>
            </a:r>
            <a:r>
              <a:rPr spc="-5" dirty="0"/>
              <a:t>Channel</a:t>
            </a:r>
          </a:p>
        </p:txBody>
      </p:sp>
      <p:sp>
        <p:nvSpPr>
          <p:cNvPr id="3" name="object 3"/>
          <p:cNvSpPr txBox="1"/>
          <p:nvPr/>
        </p:nvSpPr>
        <p:spPr>
          <a:xfrm>
            <a:off x="668325" y="1701450"/>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090">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090">
              <a:lnSpc>
                <a:spcPct val="100000"/>
              </a:lnSpc>
            </a:pPr>
            <a:r>
              <a:rPr sz="1400" dirty="0">
                <a:latin typeface="Arial"/>
                <a:cs typeface="Arial"/>
              </a:rPr>
              <a:t>1</a:t>
            </a:r>
            <a:r>
              <a:rPr sz="1400" spc="-25" dirty="0">
                <a:latin typeface="Arial"/>
                <a:cs typeface="Arial"/>
              </a:rPr>
              <a:t> </a:t>
            </a:r>
            <a:r>
              <a:rPr sz="1400" spc="-5" dirty="0">
                <a:latin typeface="Arial"/>
                <a:cs typeface="Arial"/>
              </a:rPr>
              <a:t>BTC</a:t>
            </a:r>
            <a:endParaRPr sz="1400">
              <a:latin typeface="Arial"/>
              <a:cs typeface="Arial"/>
            </a:endParaRPr>
          </a:p>
        </p:txBody>
      </p:sp>
      <p:sp>
        <p:nvSpPr>
          <p:cNvPr id="4" name="object 4"/>
          <p:cNvSpPr txBox="1"/>
          <p:nvPr/>
        </p:nvSpPr>
        <p:spPr>
          <a:xfrm>
            <a:off x="2038524" y="1548299"/>
            <a:ext cx="2515235" cy="933450"/>
          </a:xfrm>
          <a:prstGeom prst="rect">
            <a:avLst/>
          </a:prstGeom>
          <a:solidFill>
            <a:srgbClr val="FFFFFF"/>
          </a:solidFill>
          <a:ln w="19049">
            <a:solidFill>
              <a:srgbClr val="00FF00"/>
            </a:solidFill>
          </a:ln>
        </p:spPr>
        <p:txBody>
          <a:bodyPr vert="horz" wrap="square" lIns="0" tIns="50165" rIns="0" bIns="0" rtlCol="0">
            <a:spAutoFit/>
          </a:bodyPr>
          <a:lstStyle/>
          <a:p>
            <a:pPr marL="85725" marR="675640">
              <a:lnSpc>
                <a:spcPts val="1650"/>
              </a:lnSpc>
              <a:spcBef>
                <a:spcPts val="395"/>
              </a:spcBef>
            </a:pPr>
            <a:r>
              <a:rPr sz="1400" spc="-5" dirty="0">
                <a:latin typeface="Arial"/>
                <a:cs typeface="Arial"/>
              </a:rPr>
              <a:t>Alice and Bob</a:t>
            </a:r>
            <a:r>
              <a:rPr sz="1400" spc="-90" dirty="0">
                <a:latin typeface="Arial"/>
                <a:cs typeface="Arial"/>
              </a:rPr>
              <a:t> </a:t>
            </a:r>
            <a:r>
              <a:rPr sz="1400" dirty="0">
                <a:latin typeface="Arial"/>
                <a:cs typeface="Arial"/>
              </a:rPr>
              <a:t>Multisig  </a:t>
            </a:r>
            <a:r>
              <a:rPr sz="1400" spc="-5" dirty="0">
                <a:latin typeface="Arial"/>
                <a:cs typeface="Arial"/>
              </a:rPr>
              <a:t>Channel</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spcBef>
                <a:spcPts val="5"/>
              </a:spcBef>
            </a:pPr>
            <a:r>
              <a:rPr sz="1400" dirty="0">
                <a:latin typeface="Arial"/>
                <a:cs typeface="Arial"/>
              </a:rPr>
              <a:t>1</a:t>
            </a:r>
            <a:r>
              <a:rPr sz="1400" spc="-10" dirty="0">
                <a:latin typeface="Arial"/>
                <a:cs typeface="Arial"/>
              </a:rPr>
              <a:t> </a:t>
            </a:r>
            <a:r>
              <a:rPr sz="1400" spc="-5" dirty="0">
                <a:latin typeface="Arial"/>
                <a:cs typeface="Arial"/>
              </a:rPr>
              <a:t>BTC</a:t>
            </a:r>
            <a:endParaRPr sz="1400">
              <a:latin typeface="Arial"/>
              <a:cs typeface="Arial"/>
            </a:endParaRPr>
          </a:p>
        </p:txBody>
      </p:sp>
      <p:sp>
        <p:nvSpPr>
          <p:cNvPr id="5" name="object 5"/>
          <p:cNvSpPr/>
          <p:nvPr/>
        </p:nvSpPr>
        <p:spPr>
          <a:xfrm>
            <a:off x="694525" y="3316499"/>
            <a:ext cx="1295400" cy="968375"/>
          </a:xfrm>
          <a:custGeom>
            <a:avLst/>
            <a:gdLst/>
            <a:ahLst/>
            <a:cxnLst/>
            <a:rect l="l" t="t" r="r" b="b"/>
            <a:pathLst>
              <a:path w="1295400" h="968375">
                <a:moveTo>
                  <a:pt x="0" y="0"/>
                </a:moveTo>
                <a:lnTo>
                  <a:pt x="1294799" y="0"/>
                </a:lnTo>
                <a:lnTo>
                  <a:pt x="1294799" y="967799"/>
                </a:lnTo>
                <a:lnTo>
                  <a:pt x="0" y="967799"/>
                </a:lnTo>
                <a:lnTo>
                  <a:pt x="0" y="0"/>
                </a:lnTo>
                <a:close/>
              </a:path>
            </a:pathLst>
          </a:custGeom>
          <a:solidFill>
            <a:srgbClr val="434343"/>
          </a:solidFill>
        </p:spPr>
        <p:txBody>
          <a:bodyPr wrap="square" lIns="0" tIns="0" rIns="0" bIns="0" rtlCol="0"/>
          <a:lstStyle/>
          <a:p>
            <a:endParaRPr/>
          </a:p>
        </p:txBody>
      </p:sp>
      <p:sp>
        <p:nvSpPr>
          <p:cNvPr id="6" name="object 6"/>
          <p:cNvSpPr/>
          <p:nvPr/>
        </p:nvSpPr>
        <p:spPr>
          <a:xfrm>
            <a:off x="694525" y="3316499"/>
            <a:ext cx="1295400" cy="968375"/>
          </a:xfrm>
          <a:custGeom>
            <a:avLst/>
            <a:gdLst/>
            <a:ahLst/>
            <a:cxnLst/>
            <a:rect l="l" t="t" r="r" b="b"/>
            <a:pathLst>
              <a:path w="1295400" h="968375">
                <a:moveTo>
                  <a:pt x="0" y="0"/>
                </a:moveTo>
                <a:lnTo>
                  <a:pt x="1294799" y="0"/>
                </a:lnTo>
                <a:lnTo>
                  <a:pt x="1294799" y="967799"/>
                </a:lnTo>
                <a:lnTo>
                  <a:pt x="0" y="967799"/>
                </a:lnTo>
                <a:lnTo>
                  <a:pt x="0" y="0"/>
                </a:lnTo>
                <a:close/>
              </a:path>
            </a:pathLst>
          </a:custGeom>
          <a:ln w="19049">
            <a:solidFill>
              <a:srgbClr val="660000"/>
            </a:solidFill>
          </a:ln>
        </p:spPr>
        <p:txBody>
          <a:bodyPr wrap="square" lIns="0" tIns="0" rIns="0" bIns="0" rtlCol="0"/>
          <a:lstStyle/>
          <a:p>
            <a:endParaRPr/>
          </a:p>
        </p:txBody>
      </p:sp>
      <p:sp>
        <p:nvSpPr>
          <p:cNvPr id="7" name="object 7"/>
          <p:cNvSpPr/>
          <p:nvPr/>
        </p:nvSpPr>
        <p:spPr>
          <a:xfrm>
            <a:off x="1521224" y="2014800"/>
            <a:ext cx="288925" cy="635"/>
          </a:xfrm>
          <a:custGeom>
            <a:avLst/>
            <a:gdLst/>
            <a:ahLst/>
            <a:cxnLst/>
            <a:rect l="l" t="t" r="r" b="b"/>
            <a:pathLst>
              <a:path w="288925" h="635">
                <a:moveTo>
                  <a:pt x="0" y="0"/>
                </a:moveTo>
                <a:lnTo>
                  <a:pt x="258651" y="0"/>
                </a:lnTo>
                <a:lnTo>
                  <a:pt x="258651" y="599"/>
                </a:lnTo>
                <a:lnTo>
                  <a:pt x="288599" y="599"/>
                </a:lnTo>
              </a:path>
            </a:pathLst>
          </a:custGeom>
          <a:ln w="38099">
            <a:solidFill>
              <a:srgbClr val="00FF00"/>
            </a:solidFill>
          </a:ln>
        </p:spPr>
        <p:txBody>
          <a:bodyPr wrap="square" lIns="0" tIns="0" rIns="0" bIns="0" rtlCol="0"/>
          <a:lstStyle/>
          <a:p>
            <a:endParaRPr/>
          </a:p>
        </p:txBody>
      </p:sp>
      <p:sp>
        <p:nvSpPr>
          <p:cNvPr id="8" name="object 8"/>
          <p:cNvSpPr/>
          <p:nvPr/>
        </p:nvSpPr>
        <p:spPr>
          <a:xfrm>
            <a:off x="1790774" y="1933419"/>
            <a:ext cx="211001" cy="163961"/>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217925" y="2481299"/>
            <a:ext cx="1078230" cy="1319530"/>
          </a:xfrm>
          <a:custGeom>
            <a:avLst/>
            <a:gdLst/>
            <a:ahLst/>
            <a:cxnLst/>
            <a:rect l="l" t="t" r="r" b="b"/>
            <a:pathLst>
              <a:path w="1078229" h="1319529">
                <a:moveTo>
                  <a:pt x="1078199" y="0"/>
                </a:moveTo>
                <a:lnTo>
                  <a:pt x="1078199" y="1319099"/>
                </a:lnTo>
                <a:lnTo>
                  <a:pt x="0" y="1319099"/>
                </a:lnTo>
              </a:path>
            </a:pathLst>
          </a:custGeom>
          <a:ln w="38099">
            <a:solidFill>
              <a:srgbClr val="660000"/>
            </a:solidFill>
          </a:ln>
        </p:spPr>
        <p:txBody>
          <a:bodyPr wrap="square" lIns="0" tIns="0" rIns="0" bIns="0" rtlCol="0"/>
          <a:lstStyle/>
          <a:p>
            <a:endParaRPr/>
          </a:p>
        </p:txBody>
      </p:sp>
      <p:sp>
        <p:nvSpPr>
          <p:cNvPr id="10" name="object 10"/>
          <p:cNvSpPr/>
          <p:nvPr/>
        </p:nvSpPr>
        <p:spPr>
          <a:xfrm>
            <a:off x="2025973" y="3718419"/>
            <a:ext cx="211001" cy="163961"/>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3" name="object 13"/>
          <p:cNvSpPr txBox="1"/>
          <p:nvPr/>
        </p:nvSpPr>
        <p:spPr>
          <a:xfrm>
            <a:off x="7202575" y="136730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0.9</a:t>
            </a:r>
            <a:r>
              <a:rPr sz="1400" spc="-35" dirty="0">
                <a:latin typeface="Arial"/>
                <a:cs typeface="Arial"/>
              </a:rPr>
              <a:t> </a:t>
            </a:r>
            <a:r>
              <a:rPr sz="1400" spc="-5" dirty="0">
                <a:latin typeface="Arial"/>
                <a:cs typeface="Arial"/>
              </a:rPr>
              <a:t>BTC</a:t>
            </a:r>
            <a:endParaRPr sz="1400">
              <a:latin typeface="Arial"/>
              <a:cs typeface="Arial"/>
            </a:endParaRPr>
          </a:p>
        </p:txBody>
      </p:sp>
      <p:sp>
        <p:nvSpPr>
          <p:cNvPr id="14" name="object 14"/>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6" name="object 16"/>
          <p:cNvSpPr txBox="1"/>
          <p:nvPr/>
        </p:nvSpPr>
        <p:spPr>
          <a:xfrm>
            <a:off x="7202575" y="230735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0.1</a:t>
            </a:r>
            <a:r>
              <a:rPr sz="1400" spc="-35" dirty="0">
                <a:latin typeface="Arial"/>
                <a:cs typeface="Arial"/>
              </a:rPr>
              <a:t> </a:t>
            </a:r>
            <a:r>
              <a:rPr sz="1400" spc="-5" dirty="0">
                <a:latin typeface="Arial"/>
                <a:cs typeface="Arial"/>
              </a:rPr>
              <a:t>BTC</a:t>
            </a:r>
            <a:endParaRPr sz="1400">
              <a:latin typeface="Arial"/>
              <a:cs typeface="Arial"/>
            </a:endParaRPr>
          </a:p>
        </p:txBody>
      </p:sp>
      <p:sp>
        <p:nvSpPr>
          <p:cNvPr id="17" name="object 17"/>
          <p:cNvSpPr/>
          <p:nvPr/>
        </p:nvSpPr>
        <p:spPr>
          <a:xfrm>
            <a:off x="4553725" y="1701300"/>
            <a:ext cx="2420620" cy="313690"/>
          </a:xfrm>
          <a:custGeom>
            <a:avLst/>
            <a:gdLst/>
            <a:ahLst/>
            <a:cxnLst/>
            <a:rect l="l" t="t" r="r" b="b"/>
            <a:pathLst>
              <a:path w="2420620" h="313689">
                <a:moveTo>
                  <a:pt x="0" y="313499"/>
                </a:moveTo>
                <a:lnTo>
                  <a:pt x="1324270" y="313499"/>
                </a:lnTo>
                <a:lnTo>
                  <a:pt x="1324270" y="0"/>
                </a:lnTo>
                <a:lnTo>
                  <a:pt x="2420099" y="0"/>
                </a:lnTo>
              </a:path>
            </a:pathLst>
          </a:custGeom>
          <a:ln w="38099">
            <a:solidFill>
              <a:srgbClr val="FFFFFF"/>
            </a:solidFill>
          </a:ln>
        </p:spPr>
        <p:txBody>
          <a:bodyPr wrap="square" lIns="0" tIns="0" rIns="0" bIns="0" rtlCol="0"/>
          <a:lstStyle/>
          <a:p>
            <a:endParaRPr/>
          </a:p>
        </p:txBody>
      </p:sp>
      <p:sp>
        <p:nvSpPr>
          <p:cNvPr id="18" name="object 18"/>
          <p:cNvSpPr/>
          <p:nvPr/>
        </p:nvSpPr>
        <p:spPr>
          <a:xfrm>
            <a:off x="6954774" y="1619318"/>
            <a:ext cx="211001" cy="163962"/>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4553725" y="2014800"/>
            <a:ext cx="2420620" cy="626745"/>
          </a:xfrm>
          <a:custGeom>
            <a:avLst/>
            <a:gdLst/>
            <a:ahLst/>
            <a:cxnLst/>
            <a:rect l="l" t="t" r="r" b="b"/>
            <a:pathLst>
              <a:path w="2420620" h="626744">
                <a:moveTo>
                  <a:pt x="0" y="0"/>
                </a:moveTo>
                <a:lnTo>
                  <a:pt x="1324270" y="0"/>
                </a:lnTo>
                <a:lnTo>
                  <a:pt x="1324270" y="626699"/>
                </a:lnTo>
                <a:lnTo>
                  <a:pt x="2420099" y="626699"/>
                </a:lnTo>
              </a:path>
            </a:pathLst>
          </a:custGeom>
          <a:ln w="38099">
            <a:solidFill>
              <a:srgbClr val="FFFFFF"/>
            </a:solidFill>
          </a:ln>
        </p:spPr>
        <p:txBody>
          <a:bodyPr wrap="square" lIns="0" tIns="0" rIns="0" bIns="0" rtlCol="0"/>
          <a:lstStyle/>
          <a:p>
            <a:endParaRPr/>
          </a:p>
        </p:txBody>
      </p:sp>
      <p:sp>
        <p:nvSpPr>
          <p:cNvPr id="20" name="object 20"/>
          <p:cNvSpPr/>
          <p:nvPr/>
        </p:nvSpPr>
        <p:spPr>
          <a:xfrm>
            <a:off x="6954774" y="2559518"/>
            <a:ext cx="211001" cy="163961"/>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4626850" y="1703763"/>
            <a:ext cx="1171575" cy="548640"/>
          </a:xfrm>
          <a:prstGeom prst="rect">
            <a:avLst/>
          </a:prstGeom>
        </p:spPr>
        <p:txBody>
          <a:bodyPr vert="horz" wrap="square" lIns="0" tIns="12700" rIns="0" bIns="0" rtlCol="0">
            <a:spAutoFit/>
          </a:bodyPr>
          <a:lstStyle/>
          <a:p>
            <a:pPr algn="ctr">
              <a:lnSpc>
                <a:spcPct val="100000"/>
              </a:lnSpc>
              <a:spcBef>
                <a:spcPts val="100"/>
              </a:spcBef>
            </a:pPr>
            <a:r>
              <a:rPr sz="1400" spc="-5" dirty="0">
                <a:solidFill>
                  <a:srgbClr val="FFFFFF"/>
                </a:solidFill>
                <a:latin typeface="Arial"/>
                <a:cs typeface="Arial"/>
              </a:rPr>
              <a:t>No</a:t>
            </a:r>
            <a:r>
              <a:rPr sz="1400" spc="-80" dirty="0">
                <a:solidFill>
                  <a:srgbClr val="FFFFFF"/>
                </a:solidFill>
                <a:latin typeface="Arial"/>
                <a:cs typeface="Arial"/>
              </a:rPr>
              <a:t> </a:t>
            </a:r>
            <a:r>
              <a:rPr lang="en-US" sz="1400" spc="-5" dirty="0" err="1">
                <a:solidFill>
                  <a:srgbClr val="FFFFFF"/>
                </a:solidFill>
                <a:latin typeface="Arial"/>
                <a:cs typeface="Arial"/>
              </a:rPr>
              <a:t>n</a:t>
            </a:r>
            <a:r>
              <a:rPr sz="1400" spc="-5" dirty="0" err="1">
                <a:solidFill>
                  <a:srgbClr val="FFFFFF"/>
                </a:solidFill>
                <a:latin typeface="Arial"/>
                <a:cs typeface="Arial"/>
              </a:rPr>
              <a:t>LockTime</a:t>
            </a:r>
            <a:endParaRPr sz="1400" dirty="0">
              <a:latin typeface="Arial"/>
              <a:cs typeface="Arial"/>
            </a:endParaRPr>
          </a:p>
          <a:p>
            <a:pPr marL="45720" algn="ctr">
              <a:lnSpc>
                <a:spcPct val="100000"/>
              </a:lnSpc>
              <a:spcBef>
                <a:spcPts val="994"/>
              </a:spcBef>
            </a:pPr>
            <a:r>
              <a:rPr sz="1200" spc="-5" dirty="0">
                <a:solidFill>
                  <a:srgbClr val="FFFFFF"/>
                </a:solidFill>
                <a:latin typeface="Arial"/>
                <a:cs typeface="Arial"/>
              </a:rPr>
              <a:t>Signed by</a:t>
            </a:r>
            <a:r>
              <a:rPr sz="1200" spc="-65" dirty="0">
                <a:solidFill>
                  <a:srgbClr val="FFFFFF"/>
                </a:solidFill>
                <a:latin typeface="Arial"/>
                <a:cs typeface="Arial"/>
              </a:rPr>
              <a:t> </a:t>
            </a:r>
            <a:r>
              <a:rPr sz="1200" spc="-5" dirty="0">
                <a:solidFill>
                  <a:srgbClr val="FFFFFF"/>
                </a:solidFill>
                <a:latin typeface="Arial"/>
                <a:cs typeface="Arial"/>
              </a:rPr>
              <a:t>Alice</a:t>
            </a:r>
            <a:endParaRPr sz="1200" dirty="0">
              <a:latin typeface="Arial"/>
              <a:cs typeface="Arial"/>
            </a:endParaRPr>
          </a:p>
        </p:txBody>
      </p:sp>
      <p:sp>
        <p:nvSpPr>
          <p:cNvPr id="22" name="object 22"/>
          <p:cNvSpPr txBox="1"/>
          <p:nvPr/>
        </p:nvSpPr>
        <p:spPr>
          <a:xfrm>
            <a:off x="767550" y="3378330"/>
            <a:ext cx="1031240" cy="433705"/>
          </a:xfrm>
          <a:prstGeom prst="rect">
            <a:avLst/>
          </a:prstGeom>
        </p:spPr>
        <p:txBody>
          <a:bodyPr vert="horz" wrap="square" lIns="0" tIns="5715" rIns="0" bIns="0" rtlCol="0">
            <a:spAutoFit/>
          </a:bodyPr>
          <a:lstStyle/>
          <a:p>
            <a:pPr marL="12700" marR="5080">
              <a:lnSpc>
                <a:spcPts val="1650"/>
              </a:lnSpc>
              <a:spcBef>
                <a:spcPts val="45"/>
              </a:spcBef>
            </a:pPr>
            <a:r>
              <a:rPr sz="1400" spc="-5" dirty="0">
                <a:latin typeface="Arial"/>
                <a:cs typeface="Arial"/>
              </a:rPr>
              <a:t>Alice</a:t>
            </a:r>
            <a:r>
              <a:rPr sz="1400" spc="-90" dirty="0">
                <a:latin typeface="Arial"/>
                <a:cs typeface="Arial"/>
              </a:rPr>
              <a:t> </a:t>
            </a:r>
            <a:r>
              <a:rPr sz="1400" spc="-5" dirty="0">
                <a:latin typeface="Arial"/>
                <a:cs typeface="Arial"/>
              </a:rPr>
              <a:t>Refund  Address</a:t>
            </a:r>
            <a:endParaRPr sz="1400">
              <a:latin typeface="Arial"/>
              <a:cs typeface="Arial"/>
            </a:endParaRPr>
          </a:p>
        </p:txBody>
      </p:sp>
      <p:sp>
        <p:nvSpPr>
          <p:cNvPr id="23" name="object 23"/>
          <p:cNvSpPr txBox="1"/>
          <p:nvPr/>
        </p:nvSpPr>
        <p:spPr>
          <a:xfrm>
            <a:off x="2062349" y="3399255"/>
            <a:ext cx="1179195" cy="224154"/>
          </a:xfrm>
          <a:prstGeom prst="rect">
            <a:avLst/>
          </a:prstGeom>
        </p:spPr>
        <p:txBody>
          <a:bodyPr vert="horz" wrap="square" lIns="0" tIns="0" rIns="0" bIns="0" rtlCol="0">
            <a:spAutoFit/>
          </a:bodyPr>
          <a:lstStyle/>
          <a:p>
            <a:pPr marL="12700">
              <a:lnSpc>
                <a:spcPts val="1645"/>
              </a:lnSpc>
            </a:pPr>
            <a:r>
              <a:rPr sz="1400" spc="-5" dirty="0">
                <a:solidFill>
                  <a:srgbClr val="FF0000"/>
                </a:solidFill>
                <a:latin typeface="Arial"/>
                <a:cs typeface="Arial"/>
              </a:rPr>
              <a:t>Signed by</a:t>
            </a:r>
            <a:r>
              <a:rPr sz="1400" spc="-85" dirty="0">
                <a:solidFill>
                  <a:srgbClr val="FF0000"/>
                </a:solidFill>
                <a:latin typeface="Arial"/>
                <a:cs typeface="Arial"/>
              </a:rPr>
              <a:t> </a:t>
            </a:r>
            <a:r>
              <a:rPr sz="1400" spc="-5" dirty="0">
                <a:solidFill>
                  <a:srgbClr val="FF0000"/>
                </a:solidFill>
                <a:latin typeface="Arial"/>
                <a:cs typeface="Arial"/>
              </a:rPr>
              <a:t>Bob</a:t>
            </a:r>
            <a:endParaRPr sz="1400">
              <a:latin typeface="Arial"/>
              <a:cs typeface="Arial"/>
            </a:endParaRPr>
          </a:p>
        </p:txBody>
      </p:sp>
      <p:sp>
        <p:nvSpPr>
          <p:cNvPr id="24" name="object 24"/>
          <p:cNvSpPr txBox="1"/>
          <p:nvPr/>
        </p:nvSpPr>
        <p:spPr>
          <a:xfrm>
            <a:off x="2062349" y="3883155"/>
            <a:ext cx="1487805" cy="224154"/>
          </a:xfrm>
          <a:prstGeom prst="rect">
            <a:avLst/>
          </a:prstGeom>
        </p:spPr>
        <p:txBody>
          <a:bodyPr vert="horz" wrap="square" lIns="0" tIns="0" rIns="0" bIns="0" rtlCol="0">
            <a:spAutoFit/>
          </a:bodyPr>
          <a:lstStyle/>
          <a:p>
            <a:pPr marL="12700">
              <a:lnSpc>
                <a:spcPts val="1645"/>
              </a:lnSpc>
            </a:pPr>
            <a:r>
              <a:rPr sz="1400" spc="-5" dirty="0">
                <a:solidFill>
                  <a:srgbClr val="FF0000"/>
                </a:solidFill>
                <a:latin typeface="Arial"/>
                <a:cs typeface="Arial"/>
              </a:rPr>
              <a:t>30-day</a:t>
            </a:r>
            <a:r>
              <a:rPr sz="1400" spc="-75" dirty="0">
                <a:solidFill>
                  <a:srgbClr val="FF0000"/>
                </a:solidFill>
                <a:latin typeface="Arial"/>
                <a:cs typeface="Arial"/>
              </a:rPr>
              <a:t> </a:t>
            </a:r>
            <a:r>
              <a:rPr lang="en-US" sz="1400" spc="-5" dirty="0" err="1">
                <a:solidFill>
                  <a:srgbClr val="FF0000"/>
                </a:solidFill>
                <a:latin typeface="Arial"/>
                <a:cs typeface="Arial"/>
              </a:rPr>
              <a:t>n</a:t>
            </a:r>
            <a:r>
              <a:rPr sz="1400" spc="-5" dirty="0" err="1">
                <a:solidFill>
                  <a:srgbClr val="FF0000"/>
                </a:solidFill>
                <a:latin typeface="Arial"/>
                <a:cs typeface="Arial"/>
              </a:rPr>
              <a:t>LockTime</a:t>
            </a:r>
            <a:endParaRPr sz="1400" dirty="0">
              <a:latin typeface="Arial"/>
              <a:cs typeface="Arial"/>
            </a:endParaRPr>
          </a:p>
        </p:txBody>
      </p:sp>
      <p:sp>
        <p:nvSpPr>
          <p:cNvPr id="25" name="object 25"/>
          <p:cNvSpPr txBox="1"/>
          <p:nvPr/>
        </p:nvSpPr>
        <p:spPr>
          <a:xfrm>
            <a:off x="767550" y="4006980"/>
            <a:ext cx="528955" cy="224154"/>
          </a:xfrm>
          <a:prstGeom prst="rect">
            <a:avLst/>
          </a:prstGeom>
        </p:spPr>
        <p:txBody>
          <a:bodyPr vert="horz" wrap="square" lIns="0" tIns="0" rIns="0" bIns="0" rtlCol="0">
            <a:spAutoFit/>
          </a:bodyPr>
          <a:lstStyle/>
          <a:p>
            <a:pPr marL="12700">
              <a:lnSpc>
                <a:spcPts val="1645"/>
              </a:lnSpc>
            </a:pPr>
            <a:r>
              <a:rPr sz="1400" dirty="0">
                <a:latin typeface="Arial"/>
                <a:cs typeface="Arial"/>
              </a:rPr>
              <a:t>1</a:t>
            </a:r>
            <a:r>
              <a:rPr sz="1400" spc="-85" dirty="0">
                <a:latin typeface="Arial"/>
                <a:cs typeface="Arial"/>
              </a:rPr>
              <a:t> </a:t>
            </a:r>
            <a:r>
              <a:rPr sz="1400" spc="-5" dirty="0">
                <a:latin typeface="Arial"/>
                <a:cs typeface="Arial"/>
              </a:rPr>
              <a:t>BTC</a:t>
            </a:r>
            <a:endParaRPr sz="1400">
              <a:latin typeface="Arial"/>
              <a:cs typeface="Arial"/>
            </a:endParaRPr>
          </a:p>
        </p:txBody>
      </p:sp>
    </p:spTree>
    <p:extLst>
      <p:ext uri="{BB962C8B-B14F-4D97-AF65-F5344CB8AC3E}">
        <p14:creationId xmlns:p14="http://schemas.microsoft.com/office/powerpoint/2010/main" val="110949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001895" cy="574040"/>
          </a:xfrm>
          <a:prstGeom prst="rect">
            <a:avLst/>
          </a:prstGeom>
        </p:spPr>
        <p:txBody>
          <a:bodyPr vert="horz" wrap="square" lIns="0" tIns="12700" rIns="0" bIns="0" rtlCol="0">
            <a:spAutoFit/>
          </a:bodyPr>
          <a:lstStyle/>
          <a:p>
            <a:pPr marL="12700">
              <a:lnSpc>
                <a:spcPct val="100000"/>
              </a:lnSpc>
              <a:spcBef>
                <a:spcPts val="100"/>
              </a:spcBef>
            </a:pPr>
            <a:r>
              <a:rPr spc="-5" dirty="0"/>
              <a:t>Unidirectional</a:t>
            </a:r>
            <a:r>
              <a:rPr spc="-90" dirty="0"/>
              <a:t> </a:t>
            </a:r>
            <a:r>
              <a:rPr spc="-5" dirty="0"/>
              <a:t>Channel</a:t>
            </a:r>
          </a:p>
        </p:txBody>
      </p:sp>
      <p:sp>
        <p:nvSpPr>
          <p:cNvPr id="3" name="object 3"/>
          <p:cNvSpPr txBox="1"/>
          <p:nvPr/>
        </p:nvSpPr>
        <p:spPr>
          <a:xfrm>
            <a:off x="668325" y="1701450"/>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090">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090">
              <a:lnSpc>
                <a:spcPct val="100000"/>
              </a:lnSpc>
            </a:pPr>
            <a:r>
              <a:rPr sz="1400" dirty="0">
                <a:latin typeface="Arial"/>
                <a:cs typeface="Arial"/>
              </a:rPr>
              <a:t>1</a:t>
            </a:r>
            <a:r>
              <a:rPr sz="1400" spc="-25" dirty="0">
                <a:latin typeface="Arial"/>
                <a:cs typeface="Arial"/>
              </a:rPr>
              <a:t> </a:t>
            </a:r>
            <a:r>
              <a:rPr sz="1400" spc="-5" dirty="0">
                <a:latin typeface="Arial"/>
                <a:cs typeface="Arial"/>
              </a:rPr>
              <a:t>BTC</a:t>
            </a:r>
            <a:endParaRPr sz="1400">
              <a:latin typeface="Arial"/>
              <a:cs typeface="Arial"/>
            </a:endParaRPr>
          </a:p>
        </p:txBody>
      </p:sp>
      <p:sp>
        <p:nvSpPr>
          <p:cNvPr id="4" name="object 4"/>
          <p:cNvSpPr txBox="1"/>
          <p:nvPr/>
        </p:nvSpPr>
        <p:spPr>
          <a:xfrm>
            <a:off x="2038524" y="1548299"/>
            <a:ext cx="2515235" cy="933450"/>
          </a:xfrm>
          <a:prstGeom prst="rect">
            <a:avLst/>
          </a:prstGeom>
          <a:solidFill>
            <a:srgbClr val="FFFFFF"/>
          </a:solidFill>
          <a:ln w="19049">
            <a:solidFill>
              <a:srgbClr val="00FF00"/>
            </a:solidFill>
          </a:ln>
        </p:spPr>
        <p:txBody>
          <a:bodyPr vert="horz" wrap="square" lIns="0" tIns="50165" rIns="0" bIns="0" rtlCol="0">
            <a:spAutoFit/>
          </a:bodyPr>
          <a:lstStyle/>
          <a:p>
            <a:pPr marL="85725" marR="675640">
              <a:lnSpc>
                <a:spcPts val="1650"/>
              </a:lnSpc>
              <a:spcBef>
                <a:spcPts val="395"/>
              </a:spcBef>
            </a:pPr>
            <a:r>
              <a:rPr sz="1400" spc="-5" dirty="0">
                <a:latin typeface="Arial"/>
                <a:cs typeface="Arial"/>
              </a:rPr>
              <a:t>Alice and Bob</a:t>
            </a:r>
            <a:r>
              <a:rPr sz="1400" spc="-90" dirty="0">
                <a:latin typeface="Arial"/>
                <a:cs typeface="Arial"/>
              </a:rPr>
              <a:t> </a:t>
            </a:r>
            <a:r>
              <a:rPr sz="1400" dirty="0">
                <a:latin typeface="Arial"/>
                <a:cs typeface="Arial"/>
              </a:rPr>
              <a:t>Multisig  </a:t>
            </a:r>
            <a:r>
              <a:rPr sz="1400" spc="-5" dirty="0">
                <a:latin typeface="Arial"/>
                <a:cs typeface="Arial"/>
              </a:rPr>
              <a:t>Channel</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spcBef>
                <a:spcPts val="5"/>
              </a:spcBef>
            </a:pPr>
            <a:r>
              <a:rPr sz="1400" dirty="0">
                <a:latin typeface="Arial"/>
                <a:cs typeface="Arial"/>
              </a:rPr>
              <a:t>1</a:t>
            </a:r>
            <a:r>
              <a:rPr sz="1400" spc="-10" dirty="0">
                <a:latin typeface="Arial"/>
                <a:cs typeface="Arial"/>
              </a:rPr>
              <a:t> </a:t>
            </a:r>
            <a:r>
              <a:rPr sz="1400" spc="-5" dirty="0">
                <a:latin typeface="Arial"/>
                <a:cs typeface="Arial"/>
              </a:rPr>
              <a:t>BTC</a:t>
            </a:r>
            <a:endParaRPr sz="1400">
              <a:latin typeface="Arial"/>
              <a:cs typeface="Arial"/>
            </a:endParaRPr>
          </a:p>
        </p:txBody>
      </p:sp>
      <p:sp>
        <p:nvSpPr>
          <p:cNvPr id="5" name="object 5"/>
          <p:cNvSpPr txBox="1"/>
          <p:nvPr/>
        </p:nvSpPr>
        <p:spPr>
          <a:xfrm>
            <a:off x="694525" y="3316499"/>
            <a:ext cx="1295400" cy="968375"/>
          </a:xfrm>
          <a:prstGeom prst="rect">
            <a:avLst/>
          </a:prstGeom>
          <a:solidFill>
            <a:srgbClr val="434343"/>
          </a:solidFill>
          <a:ln w="19049">
            <a:solidFill>
              <a:srgbClr val="660000"/>
            </a:solidFill>
          </a:ln>
        </p:spPr>
        <p:txBody>
          <a:bodyPr vert="horz" wrap="square" lIns="0" tIns="67945" rIns="0" bIns="0" rtlCol="0">
            <a:spAutoFit/>
          </a:bodyPr>
          <a:lstStyle/>
          <a:p>
            <a:pPr marL="85725" marR="195580">
              <a:lnSpc>
                <a:spcPts val="1650"/>
              </a:lnSpc>
              <a:spcBef>
                <a:spcPts val="535"/>
              </a:spcBef>
            </a:pPr>
            <a:r>
              <a:rPr sz="1400" spc="-5" dirty="0">
                <a:latin typeface="Arial"/>
                <a:cs typeface="Arial"/>
              </a:rPr>
              <a:t>Alice</a:t>
            </a:r>
            <a:r>
              <a:rPr sz="1400" spc="-90" dirty="0">
                <a:latin typeface="Arial"/>
                <a:cs typeface="Arial"/>
              </a:rPr>
              <a:t> </a:t>
            </a:r>
            <a:r>
              <a:rPr sz="1400" spc="-5" dirty="0">
                <a:latin typeface="Arial"/>
                <a:cs typeface="Arial"/>
              </a:rPr>
              <a:t>Refund  Address</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pPr>
            <a:r>
              <a:rPr sz="1400" dirty="0">
                <a:latin typeface="Arial"/>
                <a:cs typeface="Arial"/>
              </a:rPr>
              <a:t>1</a:t>
            </a:r>
            <a:r>
              <a:rPr sz="1400" spc="-15" dirty="0">
                <a:latin typeface="Arial"/>
                <a:cs typeface="Arial"/>
              </a:rPr>
              <a:t> </a:t>
            </a:r>
            <a:r>
              <a:rPr sz="1400" spc="-5" dirty="0">
                <a:latin typeface="Arial"/>
                <a:cs typeface="Arial"/>
              </a:rPr>
              <a:t>BTC</a:t>
            </a:r>
            <a:endParaRPr sz="1400">
              <a:latin typeface="Arial"/>
              <a:cs typeface="Arial"/>
            </a:endParaRPr>
          </a:p>
        </p:txBody>
      </p:sp>
      <p:sp>
        <p:nvSpPr>
          <p:cNvPr id="6" name="object 6"/>
          <p:cNvSpPr/>
          <p:nvPr/>
        </p:nvSpPr>
        <p:spPr>
          <a:xfrm>
            <a:off x="1521224" y="2014800"/>
            <a:ext cx="288925" cy="635"/>
          </a:xfrm>
          <a:custGeom>
            <a:avLst/>
            <a:gdLst/>
            <a:ahLst/>
            <a:cxnLst/>
            <a:rect l="l" t="t" r="r" b="b"/>
            <a:pathLst>
              <a:path w="288925" h="635">
                <a:moveTo>
                  <a:pt x="0" y="0"/>
                </a:moveTo>
                <a:lnTo>
                  <a:pt x="258651" y="0"/>
                </a:lnTo>
                <a:lnTo>
                  <a:pt x="258651" y="599"/>
                </a:lnTo>
                <a:lnTo>
                  <a:pt x="288599" y="599"/>
                </a:lnTo>
              </a:path>
            </a:pathLst>
          </a:custGeom>
          <a:ln w="38099">
            <a:solidFill>
              <a:srgbClr val="00FF00"/>
            </a:solidFill>
          </a:ln>
        </p:spPr>
        <p:txBody>
          <a:bodyPr wrap="square" lIns="0" tIns="0" rIns="0" bIns="0" rtlCol="0"/>
          <a:lstStyle/>
          <a:p>
            <a:endParaRPr/>
          </a:p>
        </p:txBody>
      </p:sp>
      <p:sp>
        <p:nvSpPr>
          <p:cNvPr id="7" name="object 7"/>
          <p:cNvSpPr/>
          <p:nvPr/>
        </p:nvSpPr>
        <p:spPr>
          <a:xfrm>
            <a:off x="1790774" y="1933419"/>
            <a:ext cx="211001" cy="16396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217925" y="2481299"/>
            <a:ext cx="1078230" cy="1319530"/>
          </a:xfrm>
          <a:custGeom>
            <a:avLst/>
            <a:gdLst/>
            <a:ahLst/>
            <a:cxnLst/>
            <a:rect l="l" t="t" r="r" b="b"/>
            <a:pathLst>
              <a:path w="1078229" h="1319529">
                <a:moveTo>
                  <a:pt x="1078199" y="0"/>
                </a:moveTo>
                <a:lnTo>
                  <a:pt x="1078199" y="1319099"/>
                </a:lnTo>
                <a:lnTo>
                  <a:pt x="0" y="1319099"/>
                </a:lnTo>
              </a:path>
            </a:pathLst>
          </a:custGeom>
          <a:ln w="38099">
            <a:solidFill>
              <a:srgbClr val="660000"/>
            </a:solidFill>
          </a:ln>
        </p:spPr>
        <p:txBody>
          <a:bodyPr wrap="square" lIns="0" tIns="0" rIns="0" bIns="0" rtlCol="0"/>
          <a:lstStyle/>
          <a:p>
            <a:endParaRPr/>
          </a:p>
        </p:txBody>
      </p:sp>
      <p:sp>
        <p:nvSpPr>
          <p:cNvPr id="9" name="object 9"/>
          <p:cNvSpPr/>
          <p:nvPr/>
        </p:nvSpPr>
        <p:spPr>
          <a:xfrm>
            <a:off x="2025973" y="3718419"/>
            <a:ext cx="211001" cy="163961"/>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62349" y="3866313"/>
            <a:ext cx="148780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30-day</a:t>
            </a:r>
            <a:r>
              <a:rPr sz="1400" spc="-75" dirty="0">
                <a:solidFill>
                  <a:srgbClr val="434343"/>
                </a:solidFill>
                <a:latin typeface="Arial"/>
                <a:cs typeface="Arial"/>
              </a:rPr>
              <a:t> </a:t>
            </a:r>
            <a:r>
              <a:rPr sz="1400" spc="-5" dirty="0">
                <a:solidFill>
                  <a:srgbClr val="434343"/>
                </a:solidFill>
                <a:latin typeface="Arial"/>
                <a:cs typeface="Arial"/>
              </a:rPr>
              <a:t>nLockTime</a:t>
            </a:r>
            <a:endParaRPr sz="1400">
              <a:latin typeface="Arial"/>
              <a:cs typeface="Arial"/>
            </a:endParaRPr>
          </a:p>
        </p:txBody>
      </p:sp>
      <p:sp>
        <p:nvSpPr>
          <p:cNvPr id="11" name="object 11"/>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3" name="object 13"/>
          <p:cNvSpPr txBox="1"/>
          <p:nvPr/>
        </p:nvSpPr>
        <p:spPr>
          <a:xfrm>
            <a:off x="7202575" y="136730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0.8</a:t>
            </a:r>
            <a:r>
              <a:rPr sz="1400" spc="-35" dirty="0">
                <a:latin typeface="Arial"/>
                <a:cs typeface="Arial"/>
              </a:rPr>
              <a:t> </a:t>
            </a:r>
            <a:r>
              <a:rPr sz="1400" spc="-5" dirty="0">
                <a:latin typeface="Arial"/>
                <a:cs typeface="Arial"/>
              </a:rPr>
              <a:t>BTC</a:t>
            </a:r>
            <a:endParaRPr sz="1400">
              <a:latin typeface="Arial"/>
              <a:cs typeface="Arial"/>
            </a:endParaRPr>
          </a:p>
        </p:txBody>
      </p:sp>
      <p:sp>
        <p:nvSpPr>
          <p:cNvPr id="14" name="object 14"/>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6" name="object 16"/>
          <p:cNvSpPr txBox="1"/>
          <p:nvPr/>
        </p:nvSpPr>
        <p:spPr>
          <a:xfrm>
            <a:off x="7202575" y="230735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0.2</a:t>
            </a:r>
            <a:r>
              <a:rPr sz="1400" spc="-35" dirty="0">
                <a:latin typeface="Arial"/>
                <a:cs typeface="Arial"/>
              </a:rPr>
              <a:t> </a:t>
            </a:r>
            <a:r>
              <a:rPr sz="1400" spc="-5" dirty="0">
                <a:latin typeface="Arial"/>
                <a:cs typeface="Arial"/>
              </a:rPr>
              <a:t>BTC</a:t>
            </a:r>
            <a:endParaRPr sz="1400">
              <a:latin typeface="Arial"/>
              <a:cs typeface="Arial"/>
            </a:endParaRPr>
          </a:p>
        </p:txBody>
      </p:sp>
      <p:sp>
        <p:nvSpPr>
          <p:cNvPr id="17" name="object 17"/>
          <p:cNvSpPr/>
          <p:nvPr/>
        </p:nvSpPr>
        <p:spPr>
          <a:xfrm>
            <a:off x="4553725" y="1701300"/>
            <a:ext cx="2420620" cy="313690"/>
          </a:xfrm>
          <a:custGeom>
            <a:avLst/>
            <a:gdLst/>
            <a:ahLst/>
            <a:cxnLst/>
            <a:rect l="l" t="t" r="r" b="b"/>
            <a:pathLst>
              <a:path w="2420620" h="313689">
                <a:moveTo>
                  <a:pt x="0" y="313499"/>
                </a:moveTo>
                <a:lnTo>
                  <a:pt x="1324270" y="313499"/>
                </a:lnTo>
                <a:lnTo>
                  <a:pt x="1324270" y="0"/>
                </a:lnTo>
                <a:lnTo>
                  <a:pt x="2420099" y="0"/>
                </a:lnTo>
              </a:path>
            </a:pathLst>
          </a:custGeom>
          <a:ln w="38099">
            <a:solidFill>
              <a:srgbClr val="FFFFFF"/>
            </a:solidFill>
          </a:ln>
        </p:spPr>
        <p:txBody>
          <a:bodyPr wrap="square" lIns="0" tIns="0" rIns="0" bIns="0" rtlCol="0"/>
          <a:lstStyle/>
          <a:p>
            <a:endParaRPr/>
          </a:p>
        </p:txBody>
      </p:sp>
      <p:sp>
        <p:nvSpPr>
          <p:cNvPr id="18" name="object 18"/>
          <p:cNvSpPr/>
          <p:nvPr/>
        </p:nvSpPr>
        <p:spPr>
          <a:xfrm>
            <a:off x="6954774" y="1619318"/>
            <a:ext cx="211001" cy="163962"/>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4553725" y="2014800"/>
            <a:ext cx="2420620" cy="626745"/>
          </a:xfrm>
          <a:custGeom>
            <a:avLst/>
            <a:gdLst/>
            <a:ahLst/>
            <a:cxnLst/>
            <a:rect l="l" t="t" r="r" b="b"/>
            <a:pathLst>
              <a:path w="2420620" h="626744">
                <a:moveTo>
                  <a:pt x="0" y="0"/>
                </a:moveTo>
                <a:lnTo>
                  <a:pt x="1324270" y="0"/>
                </a:lnTo>
                <a:lnTo>
                  <a:pt x="1324270" y="626699"/>
                </a:lnTo>
                <a:lnTo>
                  <a:pt x="2420099" y="626699"/>
                </a:lnTo>
              </a:path>
            </a:pathLst>
          </a:custGeom>
          <a:ln w="38099">
            <a:solidFill>
              <a:srgbClr val="FFFFFF"/>
            </a:solidFill>
          </a:ln>
        </p:spPr>
        <p:txBody>
          <a:bodyPr wrap="square" lIns="0" tIns="0" rIns="0" bIns="0" rtlCol="0"/>
          <a:lstStyle/>
          <a:p>
            <a:endParaRPr/>
          </a:p>
        </p:txBody>
      </p:sp>
      <p:sp>
        <p:nvSpPr>
          <p:cNvPr id="20" name="object 20"/>
          <p:cNvSpPr/>
          <p:nvPr/>
        </p:nvSpPr>
        <p:spPr>
          <a:xfrm>
            <a:off x="6954774" y="2559518"/>
            <a:ext cx="211001" cy="163961"/>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7202724" y="3017012"/>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0.9</a:t>
            </a:r>
            <a:r>
              <a:rPr sz="1400" spc="-35" dirty="0">
                <a:latin typeface="Arial"/>
                <a:cs typeface="Arial"/>
              </a:rPr>
              <a:t> </a:t>
            </a:r>
            <a:r>
              <a:rPr sz="1400" spc="-5" dirty="0">
                <a:latin typeface="Arial"/>
                <a:cs typeface="Arial"/>
              </a:rPr>
              <a:t>BTC</a:t>
            </a:r>
            <a:endParaRPr sz="1400">
              <a:latin typeface="Arial"/>
              <a:cs typeface="Arial"/>
            </a:endParaRPr>
          </a:p>
        </p:txBody>
      </p:sp>
      <p:sp>
        <p:nvSpPr>
          <p:cNvPr id="22" name="object 22"/>
          <p:cNvSpPr txBox="1"/>
          <p:nvPr/>
        </p:nvSpPr>
        <p:spPr>
          <a:xfrm>
            <a:off x="7202724" y="3957062"/>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0.1</a:t>
            </a:r>
            <a:r>
              <a:rPr sz="1400" spc="-35" dirty="0">
                <a:latin typeface="Arial"/>
                <a:cs typeface="Arial"/>
              </a:rPr>
              <a:t> </a:t>
            </a:r>
            <a:r>
              <a:rPr sz="1400" spc="-5" dirty="0">
                <a:latin typeface="Arial"/>
                <a:cs typeface="Arial"/>
              </a:rPr>
              <a:t>BTC</a:t>
            </a:r>
            <a:endParaRPr sz="1400">
              <a:latin typeface="Arial"/>
              <a:cs typeface="Arial"/>
            </a:endParaRPr>
          </a:p>
        </p:txBody>
      </p:sp>
      <p:sp>
        <p:nvSpPr>
          <p:cNvPr id="23" name="object 23"/>
          <p:cNvSpPr/>
          <p:nvPr/>
        </p:nvSpPr>
        <p:spPr>
          <a:xfrm>
            <a:off x="4553725" y="3330362"/>
            <a:ext cx="2420620" cy="313690"/>
          </a:xfrm>
          <a:custGeom>
            <a:avLst/>
            <a:gdLst/>
            <a:ahLst/>
            <a:cxnLst/>
            <a:rect l="l" t="t" r="r" b="b"/>
            <a:pathLst>
              <a:path w="2420620" h="313689">
                <a:moveTo>
                  <a:pt x="0" y="313499"/>
                </a:moveTo>
                <a:lnTo>
                  <a:pt x="1324499" y="313499"/>
                </a:lnTo>
                <a:lnTo>
                  <a:pt x="1324499" y="0"/>
                </a:lnTo>
                <a:lnTo>
                  <a:pt x="2420399" y="0"/>
                </a:lnTo>
              </a:path>
            </a:pathLst>
          </a:custGeom>
          <a:ln w="38099">
            <a:solidFill>
              <a:srgbClr val="660000"/>
            </a:solidFill>
          </a:ln>
        </p:spPr>
        <p:txBody>
          <a:bodyPr wrap="square" lIns="0" tIns="0" rIns="0" bIns="0" rtlCol="0"/>
          <a:lstStyle/>
          <a:p>
            <a:endParaRPr/>
          </a:p>
        </p:txBody>
      </p:sp>
      <p:sp>
        <p:nvSpPr>
          <p:cNvPr id="24" name="object 24"/>
          <p:cNvSpPr/>
          <p:nvPr/>
        </p:nvSpPr>
        <p:spPr>
          <a:xfrm>
            <a:off x="6955074" y="3248381"/>
            <a:ext cx="211001" cy="163961"/>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4553725" y="3643712"/>
            <a:ext cx="2420620" cy="626745"/>
          </a:xfrm>
          <a:custGeom>
            <a:avLst/>
            <a:gdLst/>
            <a:ahLst/>
            <a:cxnLst/>
            <a:rect l="l" t="t" r="r" b="b"/>
            <a:pathLst>
              <a:path w="2420620" h="626745">
                <a:moveTo>
                  <a:pt x="0" y="0"/>
                </a:moveTo>
                <a:lnTo>
                  <a:pt x="1324499" y="0"/>
                </a:lnTo>
                <a:lnTo>
                  <a:pt x="1324499" y="626699"/>
                </a:lnTo>
                <a:lnTo>
                  <a:pt x="2420399" y="626699"/>
                </a:lnTo>
              </a:path>
            </a:pathLst>
          </a:custGeom>
          <a:ln w="38099">
            <a:solidFill>
              <a:srgbClr val="660000"/>
            </a:solidFill>
          </a:ln>
        </p:spPr>
        <p:txBody>
          <a:bodyPr wrap="square" lIns="0" tIns="0" rIns="0" bIns="0" rtlCol="0"/>
          <a:lstStyle/>
          <a:p>
            <a:endParaRPr/>
          </a:p>
        </p:txBody>
      </p:sp>
      <p:sp>
        <p:nvSpPr>
          <p:cNvPr id="26" name="object 26"/>
          <p:cNvSpPr/>
          <p:nvPr/>
        </p:nvSpPr>
        <p:spPr>
          <a:xfrm>
            <a:off x="6955074" y="4188431"/>
            <a:ext cx="211001" cy="163961"/>
          </a:xfrm>
          <a:prstGeom prst="rect">
            <a:avLst/>
          </a:prstGeom>
          <a:blipFill>
            <a:blip r:embed="rId6" cstate="print"/>
            <a:stretch>
              <a:fillRect/>
            </a:stretch>
          </a:blipFill>
        </p:spPr>
        <p:txBody>
          <a:bodyPr wrap="square" lIns="0" tIns="0" rIns="0" bIns="0" rtlCol="0"/>
          <a:lstStyle/>
          <a:p>
            <a:endParaRPr/>
          </a:p>
        </p:txBody>
      </p:sp>
      <p:sp>
        <p:nvSpPr>
          <p:cNvPr id="27" name="object 27"/>
          <p:cNvSpPr txBox="1"/>
          <p:nvPr/>
        </p:nvSpPr>
        <p:spPr>
          <a:xfrm>
            <a:off x="4627000" y="3332688"/>
            <a:ext cx="117157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No</a:t>
            </a:r>
            <a:r>
              <a:rPr sz="1400" spc="-75" dirty="0">
                <a:solidFill>
                  <a:srgbClr val="434343"/>
                </a:solidFill>
                <a:latin typeface="Arial"/>
                <a:cs typeface="Arial"/>
              </a:rPr>
              <a:t> </a:t>
            </a:r>
            <a:r>
              <a:rPr sz="1400" spc="-5" dirty="0">
                <a:solidFill>
                  <a:srgbClr val="434343"/>
                </a:solidFill>
                <a:latin typeface="Arial"/>
                <a:cs typeface="Arial"/>
              </a:rPr>
              <a:t>nLockTime</a:t>
            </a:r>
            <a:endParaRPr sz="1400">
              <a:latin typeface="Arial"/>
              <a:cs typeface="Arial"/>
            </a:endParaRPr>
          </a:p>
        </p:txBody>
      </p:sp>
      <p:sp>
        <p:nvSpPr>
          <p:cNvPr id="28" name="object 28"/>
          <p:cNvSpPr txBox="1"/>
          <p:nvPr/>
        </p:nvSpPr>
        <p:spPr>
          <a:xfrm>
            <a:off x="4626850" y="1703763"/>
            <a:ext cx="1171575" cy="548640"/>
          </a:xfrm>
          <a:prstGeom prst="rect">
            <a:avLst/>
          </a:prstGeom>
        </p:spPr>
        <p:txBody>
          <a:bodyPr vert="horz" wrap="square" lIns="0" tIns="12700" rIns="0" bIns="0" rtlCol="0">
            <a:spAutoFit/>
          </a:bodyPr>
          <a:lstStyle/>
          <a:p>
            <a:pPr algn="ctr">
              <a:lnSpc>
                <a:spcPct val="100000"/>
              </a:lnSpc>
              <a:spcBef>
                <a:spcPts val="100"/>
              </a:spcBef>
            </a:pPr>
            <a:r>
              <a:rPr sz="1400" spc="-5" dirty="0">
                <a:solidFill>
                  <a:srgbClr val="FFFFFF"/>
                </a:solidFill>
                <a:latin typeface="Arial"/>
                <a:cs typeface="Arial"/>
              </a:rPr>
              <a:t>No</a:t>
            </a:r>
            <a:r>
              <a:rPr sz="1400" spc="-80" dirty="0">
                <a:solidFill>
                  <a:srgbClr val="FFFFFF"/>
                </a:solidFill>
                <a:latin typeface="Arial"/>
                <a:cs typeface="Arial"/>
              </a:rPr>
              <a:t> </a:t>
            </a:r>
            <a:r>
              <a:rPr lang="en-US" sz="1400" spc="-5" dirty="0" err="1">
                <a:solidFill>
                  <a:srgbClr val="FFFFFF"/>
                </a:solidFill>
                <a:latin typeface="Arial"/>
                <a:cs typeface="Arial"/>
              </a:rPr>
              <a:t>n</a:t>
            </a:r>
            <a:r>
              <a:rPr sz="1400" spc="-5" dirty="0" err="1">
                <a:solidFill>
                  <a:srgbClr val="FFFFFF"/>
                </a:solidFill>
                <a:latin typeface="Arial"/>
                <a:cs typeface="Arial"/>
              </a:rPr>
              <a:t>LockTime</a:t>
            </a:r>
            <a:endParaRPr sz="1400" dirty="0">
              <a:latin typeface="Arial"/>
              <a:cs typeface="Arial"/>
            </a:endParaRPr>
          </a:p>
          <a:p>
            <a:pPr marL="45720" algn="ctr">
              <a:lnSpc>
                <a:spcPct val="100000"/>
              </a:lnSpc>
              <a:spcBef>
                <a:spcPts val="994"/>
              </a:spcBef>
            </a:pPr>
            <a:r>
              <a:rPr sz="1200" spc="-5" dirty="0">
                <a:solidFill>
                  <a:srgbClr val="FFFFFF"/>
                </a:solidFill>
                <a:latin typeface="Arial"/>
                <a:cs typeface="Arial"/>
              </a:rPr>
              <a:t>Signed by</a:t>
            </a:r>
            <a:r>
              <a:rPr sz="1200" spc="-65" dirty="0">
                <a:solidFill>
                  <a:srgbClr val="FFFFFF"/>
                </a:solidFill>
                <a:latin typeface="Arial"/>
                <a:cs typeface="Arial"/>
              </a:rPr>
              <a:t> </a:t>
            </a:r>
            <a:r>
              <a:rPr sz="1200" spc="-5" dirty="0">
                <a:solidFill>
                  <a:srgbClr val="FFFFFF"/>
                </a:solidFill>
                <a:latin typeface="Arial"/>
                <a:cs typeface="Arial"/>
              </a:rPr>
              <a:t>Alice</a:t>
            </a:r>
            <a:endParaRPr sz="1200" dirty="0">
              <a:latin typeface="Arial"/>
              <a:cs typeface="Arial"/>
            </a:endParaRPr>
          </a:p>
        </p:txBody>
      </p:sp>
      <p:sp>
        <p:nvSpPr>
          <p:cNvPr id="29" name="object 29"/>
          <p:cNvSpPr txBox="1"/>
          <p:nvPr/>
        </p:nvSpPr>
        <p:spPr>
          <a:xfrm>
            <a:off x="4627000" y="3659854"/>
            <a:ext cx="107315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434343"/>
                </a:solidFill>
                <a:latin typeface="Arial"/>
                <a:cs typeface="Arial"/>
              </a:rPr>
              <a:t>Signed by</a:t>
            </a:r>
            <a:r>
              <a:rPr sz="1200" spc="-80" dirty="0">
                <a:solidFill>
                  <a:srgbClr val="434343"/>
                </a:solidFill>
                <a:latin typeface="Arial"/>
                <a:cs typeface="Arial"/>
              </a:rPr>
              <a:t> </a:t>
            </a:r>
            <a:r>
              <a:rPr sz="1200" spc="-5" dirty="0">
                <a:solidFill>
                  <a:srgbClr val="434343"/>
                </a:solidFill>
                <a:latin typeface="Arial"/>
                <a:cs typeface="Arial"/>
              </a:rPr>
              <a:t>Alice</a:t>
            </a:r>
            <a:endParaRPr sz="1200">
              <a:latin typeface="Arial"/>
              <a:cs typeface="Arial"/>
            </a:endParaRPr>
          </a:p>
        </p:txBody>
      </p:sp>
      <p:sp>
        <p:nvSpPr>
          <p:cNvPr id="30" name="object 30"/>
          <p:cNvSpPr txBox="1"/>
          <p:nvPr/>
        </p:nvSpPr>
        <p:spPr>
          <a:xfrm>
            <a:off x="2062349" y="3382412"/>
            <a:ext cx="117919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Signed by</a:t>
            </a:r>
            <a:r>
              <a:rPr sz="1400" spc="-85" dirty="0">
                <a:solidFill>
                  <a:srgbClr val="434343"/>
                </a:solidFill>
                <a:latin typeface="Arial"/>
                <a:cs typeface="Arial"/>
              </a:rPr>
              <a:t> </a:t>
            </a:r>
            <a:r>
              <a:rPr sz="1400" spc="-5" dirty="0">
                <a:solidFill>
                  <a:srgbClr val="434343"/>
                </a:solidFill>
                <a:latin typeface="Arial"/>
                <a:cs typeface="Arial"/>
              </a:rPr>
              <a:t>Bob</a:t>
            </a:r>
            <a:endParaRPr sz="1400">
              <a:latin typeface="Arial"/>
              <a:cs typeface="Arial"/>
            </a:endParaRPr>
          </a:p>
        </p:txBody>
      </p:sp>
    </p:spTree>
    <p:extLst>
      <p:ext uri="{BB962C8B-B14F-4D97-AF65-F5344CB8AC3E}">
        <p14:creationId xmlns:p14="http://schemas.microsoft.com/office/powerpoint/2010/main" val="2714371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001895" cy="574040"/>
          </a:xfrm>
          <a:prstGeom prst="rect">
            <a:avLst/>
          </a:prstGeom>
        </p:spPr>
        <p:txBody>
          <a:bodyPr vert="horz" wrap="square" lIns="0" tIns="12700" rIns="0" bIns="0" rtlCol="0">
            <a:spAutoFit/>
          </a:bodyPr>
          <a:lstStyle/>
          <a:p>
            <a:pPr marL="12700">
              <a:lnSpc>
                <a:spcPct val="100000"/>
              </a:lnSpc>
              <a:spcBef>
                <a:spcPts val="100"/>
              </a:spcBef>
            </a:pPr>
            <a:r>
              <a:rPr spc="-5" dirty="0"/>
              <a:t>Unidirectional</a:t>
            </a:r>
            <a:r>
              <a:rPr spc="-90" dirty="0"/>
              <a:t> </a:t>
            </a:r>
            <a:r>
              <a:rPr spc="-5" dirty="0"/>
              <a:t>Channel</a:t>
            </a:r>
          </a:p>
        </p:txBody>
      </p:sp>
      <p:sp>
        <p:nvSpPr>
          <p:cNvPr id="3" name="object 3"/>
          <p:cNvSpPr txBox="1"/>
          <p:nvPr/>
        </p:nvSpPr>
        <p:spPr>
          <a:xfrm>
            <a:off x="668325" y="1701450"/>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090">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090">
              <a:lnSpc>
                <a:spcPct val="100000"/>
              </a:lnSpc>
            </a:pPr>
            <a:r>
              <a:rPr sz="1400" dirty="0">
                <a:latin typeface="Arial"/>
                <a:cs typeface="Arial"/>
              </a:rPr>
              <a:t>1</a:t>
            </a:r>
            <a:r>
              <a:rPr sz="1400" spc="-25" dirty="0">
                <a:latin typeface="Arial"/>
                <a:cs typeface="Arial"/>
              </a:rPr>
              <a:t> </a:t>
            </a:r>
            <a:r>
              <a:rPr sz="1400" spc="-5" dirty="0">
                <a:latin typeface="Arial"/>
                <a:cs typeface="Arial"/>
              </a:rPr>
              <a:t>BTC</a:t>
            </a:r>
            <a:endParaRPr sz="1400">
              <a:latin typeface="Arial"/>
              <a:cs typeface="Arial"/>
            </a:endParaRPr>
          </a:p>
        </p:txBody>
      </p:sp>
      <p:sp>
        <p:nvSpPr>
          <p:cNvPr id="4" name="object 4"/>
          <p:cNvSpPr txBox="1"/>
          <p:nvPr/>
        </p:nvSpPr>
        <p:spPr>
          <a:xfrm>
            <a:off x="2038524" y="1548299"/>
            <a:ext cx="2515235" cy="933450"/>
          </a:xfrm>
          <a:prstGeom prst="rect">
            <a:avLst/>
          </a:prstGeom>
          <a:solidFill>
            <a:srgbClr val="FFFFFF"/>
          </a:solidFill>
          <a:ln w="19049">
            <a:solidFill>
              <a:srgbClr val="00FF00"/>
            </a:solidFill>
          </a:ln>
        </p:spPr>
        <p:txBody>
          <a:bodyPr vert="horz" wrap="square" lIns="0" tIns="50165" rIns="0" bIns="0" rtlCol="0">
            <a:spAutoFit/>
          </a:bodyPr>
          <a:lstStyle/>
          <a:p>
            <a:pPr marL="85725" marR="675640">
              <a:lnSpc>
                <a:spcPts val="1650"/>
              </a:lnSpc>
              <a:spcBef>
                <a:spcPts val="395"/>
              </a:spcBef>
            </a:pPr>
            <a:r>
              <a:rPr sz="1400" spc="-5" dirty="0">
                <a:latin typeface="Arial"/>
                <a:cs typeface="Arial"/>
              </a:rPr>
              <a:t>Alice and Bob</a:t>
            </a:r>
            <a:r>
              <a:rPr sz="1400" spc="-90" dirty="0">
                <a:latin typeface="Arial"/>
                <a:cs typeface="Arial"/>
              </a:rPr>
              <a:t> </a:t>
            </a:r>
            <a:r>
              <a:rPr sz="1400" dirty="0">
                <a:latin typeface="Arial"/>
                <a:cs typeface="Arial"/>
              </a:rPr>
              <a:t>Multisig  </a:t>
            </a:r>
            <a:r>
              <a:rPr sz="1400" spc="-5" dirty="0">
                <a:latin typeface="Arial"/>
                <a:cs typeface="Arial"/>
              </a:rPr>
              <a:t>Channel</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spcBef>
                <a:spcPts val="5"/>
              </a:spcBef>
            </a:pPr>
            <a:r>
              <a:rPr sz="1400" dirty="0">
                <a:latin typeface="Arial"/>
                <a:cs typeface="Arial"/>
              </a:rPr>
              <a:t>1</a:t>
            </a:r>
            <a:r>
              <a:rPr sz="1400" spc="-10" dirty="0">
                <a:latin typeface="Arial"/>
                <a:cs typeface="Arial"/>
              </a:rPr>
              <a:t> </a:t>
            </a:r>
            <a:r>
              <a:rPr sz="1400" spc="-5" dirty="0">
                <a:latin typeface="Arial"/>
                <a:cs typeface="Arial"/>
              </a:rPr>
              <a:t>BTC</a:t>
            </a:r>
            <a:endParaRPr sz="1400">
              <a:latin typeface="Arial"/>
              <a:cs typeface="Arial"/>
            </a:endParaRPr>
          </a:p>
        </p:txBody>
      </p:sp>
      <p:sp>
        <p:nvSpPr>
          <p:cNvPr id="5" name="object 5"/>
          <p:cNvSpPr txBox="1"/>
          <p:nvPr/>
        </p:nvSpPr>
        <p:spPr>
          <a:xfrm>
            <a:off x="694525" y="3316499"/>
            <a:ext cx="1295400" cy="968375"/>
          </a:xfrm>
          <a:prstGeom prst="rect">
            <a:avLst/>
          </a:prstGeom>
          <a:solidFill>
            <a:srgbClr val="434343"/>
          </a:solidFill>
          <a:ln w="19049">
            <a:solidFill>
              <a:srgbClr val="660000"/>
            </a:solidFill>
          </a:ln>
        </p:spPr>
        <p:txBody>
          <a:bodyPr vert="horz" wrap="square" lIns="0" tIns="67945" rIns="0" bIns="0" rtlCol="0">
            <a:spAutoFit/>
          </a:bodyPr>
          <a:lstStyle/>
          <a:p>
            <a:pPr marL="85725" marR="195580">
              <a:lnSpc>
                <a:spcPts val="1650"/>
              </a:lnSpc>
              <a:spcBef>
                <a:spcPts val="535"/>
              </a:spcBef>
            </a:pPr>
            <a:r>
              <a:rPr sz="1400" spc="-5" dirty="0">
                <a:latin typeface="Arial"/>
                <a:cs typeface="Arial"/>
              </a:rPr>
              <a:t>Alice</a:t>
            </a:r>
            <a:r>
              <a:rPr sz="1400" spc="-90" dirty="0">
                <a:latin typeface="Arial"/>
                <a:cs typeface="Arial"/>
              </a:rPr>
              <a:t> </a:t>
            </a:r>
            <a:r>
              <a:rPr sz="1400" spc="-5" dirty="0">
                <a:latin typeface="Arial"/>
                <a:cs typeface="Arial"/>
              </a:rPr>
              <a:t>Refund  Address</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pPr>
            <a:r>
              <a:rPr sz="1400" dirty="0">
                <a:latin typeface="Arial"/>
                <a:cs typeface="Arial"/>
              </a:rPr>
              <a:t>1</a:t>
            </a:r>
            <a:r>
              <a:rPr sz="1400" spc="-15" dirty="0">
                <a:latin typeface="Arial"/>
                <a:cs typeface="Arial"/>
              </a:rPr>
              <a:t> </a:t>
            </a:r>
            <a:r>
              <a:rPr sz="1400" spc="-5" dirty="0">
                <a:latin typeface="Arial"/>
                <a:cs typeface="Arial"/>
              </a:rPr>
              <a:t>BTC</a:t>
            </a:r>
            <a:endParaRPr sz="1400">
              <a:latin typeface="Arial"/>
              <a:cs typeface="Arial"/>
            </a:endParaRPr>
          </a:p>
        </p:txBody>
      </p:sp>
      <p:sp>
        <p:nvSpPr>
          <p:cNvPr id="6" name="object 6"/>
          <p:cNvSpPr/>
          <p:nvPr/>
        </p:nvSpPr>
        <p:spPr>
          <a:xfrm>
            <a:off x="1521224" y="2014800"/>
            <a:ext cx="288925" cy="635"/>
          </a:xfrm>
          <a:custGeom>
            <a:avLst/>
            <a:gdLst/>
            <a:ahLst/>
            <a:cxnLst/>
            <a:rect l="l" t="t" r="r" b="b"/>
            <a:pathLst>
              <a:path w="288925" h="635">
                <a:moveTo>
                  <a:pt x="0" y="0"/>
                </a:moveTo>
                <a:lnTo>
                  <a:pt x="258651" y="0"/>
                </a:lnTo>
                <a:lnTo>
                  <a:pt x="258651" y="599"/>
                </a:lnTo>
                <a:lnTo>
                  <a:pt x="288599" y="599"/>
                </a:lnTo>
              </a:path>
            </a:pathLst>
          </a:custGeom>
          <a:ln w="38099">
            <a:solidFill>
              <a:srgbClr val="00FF00"/>
            </a:solidFill>
          </a:ln>
        </p:spPr>
        <p:txBody>
          <a:bodyPr wrap="square" lIns="0" tIns="0" rIns="0" bIns="0" rtlCol="0"/>
          <a:lstStyle/>
          <a:p>
            <a:endParaRPr/>
          </a:p>
        </p:txBody>
      </p:sp>
      <p:sp>
        <p:nvSpPr>
          <p:cNvPr id="7" name="object 7"/>
          <p:cNvSpPr/>
          <p:nvPr/>
        </p:nvSpPr>
        <p:spPr>
          <a:xfrm>
            <a:off x="1790774" y="1933419"/>
            <a:ext cx="211001" cy="16396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217925" y="2481299"/>
            <a:ext cx="1078230" cy="1319530"/>
          </a:xfrm>
          <a:custGeom>
            <a:avLst/>
            <a:gdLst/>
            <a:ahLst/>
            <a:cxnLst/>
            <a:rect l="l" t="t" r="r" b="b"/>
            <a:pathLst>
              <a:path w="1078229" h="1319529">
                <a:moveTo>
                  <a:pt x="1078199" y="0"/>
                </a:moveTo>
                <a:lnTo>
                  <a:pt x="1078199" y="1319099"/>
                </a:lnTo>
                <a:lnTo>
                  <a:pt x="0" y="1319099"/>
                </a:lnTo>
              </a:path>
            </a:pathLst>
          </a:custGeom>
          <a:ln w="38099">
            <a:solidFill>
              <a:srgbClr val="660000"/>
            </a:solidFill>
          </a:ln>
        </p:spPr>
        <p:txBody>
          <a:bodyPr wrap="square" lIns="0" tIns="0" rIns="0" bIns="0" rtlCol="0"/>
          <a:lstStyle/>
          <a:p>
            <a:endParaRPr/>
          </a:p>
        </p:txBody>
      </p:sp>
      <p:sp>
        <p:nvSpPr>
          <p:cNvPr id="9" name="object 9"/>
          <p:cNvSpPr/>
          <p:nvPr/>
        </p:nvSpPr>
        <p:spPr>
          <a:xfrm>
            <a:off x="2025973" y="3718419"/>
            <a:ext cx="211001" cy="163961"/>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62349" y="3866313"/>
            <a:ext cx="148780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30-day</a:t>
            </a:r>
            <a:r>
              <a:rPr sz="1400" spc="-75" dirty="0">
                <a:solidFill>
                  <a:srgbClr val="434343"/>
                </a:solidFill>
                <a:latin typeface="Arial"/>
                <a:cs typeface="Arial"/>
              </a:rPr>
              <a:t> </a:t>
            </a:r>
            <a:r>
              <a:rPr sz="1400" spc="-5" dirty="0">
                <a:solidFill>
                  <a:srgbClr val="434343"/>
                </a:solidFill>
                <a:latin typeface="Arial"/>
                <a:cs typeface="Arial"/>
              </a:rPr>
              <a:t>nLockTime</a:t>
            </a:r>
            <a:endParaRPr sz="1400">
              <a:latin typeface="Arial"/>
              <a:cs typeface="Arial"/>
            </a:endParaRPr>
          </a:p>
        </p:txBody>
      </p:sp>
      <p:sp>
        <p:nvSpPr>
          <p:cNvPr id="11" name="object 11"/>
          <p:cNvSpPr txBox="1"/>
          <p:nvPr/>
        </p:nvSpPr>
        <p:spPr>
          <a:xfrm>
            <a:off x="7202575" y="1388087"/>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725">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0.8</a:t>
            </a:r>
            <a:r>
              <a:rPr sz="1400" spc="-35" dirty="0">
                <a:latin typeface="Arial"/>
                <a:cs typeface="Arial"/>
              </a:rPr>
              <a:t> </a:t>
            </a:r>
            <a:r>
              <a:rPr sz="1400" spc="-5" dirty="0">
                <a:latin typeface="Arial"/>
                <a:cs typeface="Arial"/>
              </a:rPr>
              <a:t>BTC</a:t>
            </a:r>
            <a:endParaRPr sz="1400">
              <a:latin typeface="Arial"/>
              <a:cs typeface="Arial"/>
            </a:endParaRPr>
          </a:p>
        </p:txBody>
      </p:sp>
      <p:sp>
        <p:nvSpPr>
          <p:cNvPr id="12" name="object 12"/>
          <p:cNvSpPr txBox="1"/>
          <p:nvPr/>
        </p:nvSpPr>
        <p:spPr>
          <a:xfrm>
            <a:off x="7202575" y="2328137"/>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725">
              <a:lnSpc>
                <a:spcPts val="1614"/>
              </a:lnSpc>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0.2</a:t>
            </a:r>
            <a:r>
              <a:rPr sz="1400" spc="-35" dirty="0">
                <a:latin typeface="Arial"/>
                <a:cs typeface="Arial"/>
              </a:rPr>
              <a:t> </a:t>
            </a:r>
            <a:r>
              <a:rPr sz="1400" spc="-5" dirty="0">
                <a:latin typeface="Arial"/>
                <a:cs typeface="Arial"/>
              </a:rPr>
              <a:t>BTC</a:t>
            </a:r>
            <a:endParaRPr sz="1400">
              <a:latin typeface="Arial"/>
              <a:cs typeface="Arial"/>
            </a:endParaRPr>
          </a:p>
        </p:txBody>
      </p:sp>
      <p:sp>
        <p:nvSpPr>
          <p:cNvPr id="13" name="object 13"/>
          <p:cNvSpPr/>
          <p:nvPr/>
        </p:nvSpPr>
        <p:spPr>
          <a:xfrm>
            <a:off x="4553725" y="1701300"/>
            <a:ext cx="2420620" cy="313690"/>
          </a:xfrm>
          <a:custGeom>
            <a:avLst/>
            <a:gdLst/>
            <a:ahLst/>
            <a:cxnLst/>
            <a:rect l="l" t="t" r="r" b="b"/>
            <a:pathLst>
              <a:path w="2420620" h="313689">
                <a:moveTo>
                  <a:pt x="0" y="313499"/>
                </a:moveTo>
                <a:lnTo>
                  <a:pt x="1324270" y="313499"/>
                </a:lnTo>
                <a:lnTo>
                  <a:pt x="1324270" y="0"/>
                </a:lnTo>
                <a:lnTo>
                  <a:pt x="2420099" y="0"/>
                </a:lnTo>
              </a:path>
            </a:pathLst>
          </a:custGeom>
          <a:ln w="38099">
            <a:solidFill>
              <a:srgbClr val="00FF00"/>
            </a:solidFill>
          </a:ln>
        </p:spPr>
        <p:txBody>
          <a:bodyPr wrap="square" lIns="0" tIns="0" rIns="0" bIns="0" rtlCol="0"/>
          <a:lstStyle/>
          <a:p>
            <a:endParaRPr/>
          </a:p>
        </p:txBody>
      </p:sp>
      <p:sp>
        <p:nvSpPr>
          <p:cNvPr id="14" name="object 14"/>
          <p:cNvSpPr/>
          <p:nvPr/>
        </p:nvSpPr>
        <p:spPr>
          <a:xfrm>
            <a:off x="6954774" y="1619318"/>
            <a:ext cx="211001" cy="163962"/>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4553725" y="2014800"/>
            <a:ext cx="2420620" cy="626745"/>
          </a:xfrm>
          <a:custGeom>
            <a:avLst/>
            <a:gdLst/>
            <a:ahLst/>
            <a:cxnLst/>
            <a:rect l="l" t="t" r="r" b="b"/>
            <a:pathLst>
              <a:path w="2420620" h="626744">
                <a:moveTo>
                  <a:pt x="0" y="0"/>
                </a:moveTo>
                <a:lnTo>
                  <a:pt x="1324270" y="0"/>
                </a:lnTo>
                <a:lnTo>
                  <a:pt x="1324270" y="626699"/>
                </a:lnTo>
                <a:lnTo>
                  <a:pt x="2420099" y="626699"/>
                </a:lnTo>
              </a:path>
            </a:pathLst>
          </a:custGeom>
          <a:ln w="38099">
            <a:solidFill>
              <a:srgbClr val="00FF00"/>
            </a:solidFill>
          </a:ln>
        </p:spPr>
        <p:txBody>
          <a:bodyPr wrap="square" lIns="0" tIns="0" rIns="0" bIns="0" rtlCol="0"/>
          <a:lstStyle/>
          <a:p>
            <a:endParaRPr/>
          </a:p>
        </p:txBody>
      </p:sp>
      <p:sp>
        <p:nvSpPr>
          <p:cNvPr id="16" name="object 16"/>
          <p:cNvSpPr/>
          <p:nvPr/>
        </p:nvSpPr>
        <p:spPr>
          <a:xfrm>
            <a:off x="6954774" y="2559518"/>
            <a:ext cx="211001" cy="163961"/>
          </a:xfrm>
          <a:prstGeom prst="rect">
            <a:avLst/>
          </a:prstGeom>
          <a:blipFill>
            <a:blip r:embed="rId5" cstate="print"/>
            <a:stretch>
              <a:fillRect/>
            </a:stretch>
          </a:blipFill>
        </p:spPr>
        <p:txBody>
          <a:bodyPr wrap="square" lIns="0" tIns="0" rIns="0" bIns="0" rtlCol="0"/>
          <a:lstStyle/>
          <a:p>
            <a:endParaRPr/>
          </a:p>
        </p:txBody>
      </p:sp>
      <p:sp>
        <p:nvSpPr>
          <p:cNvPr id="17" name="object 17"/>
          <p:cNvSpPr txBox="1"/>
          <p:nvPr/>
        </p:nvSpPr>
        <p:spPr>
          <a:xfrm>
            <a:off x="4626850" y="1703763"/>
            <a:ext cx="117157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00FF00"/>
                </a:solidFill>
                <a:latin typeface="Arial"/>
                <a:cs typeface="Arial"/>
              </a:rPr>
              <a:t>No</a:t>
            </a:r>
            <a:r>
              <a:rPr sz="1400" spc="-75" dirty="0">
                <a:solidFill>
                  <a:srgbClr val="00FF00"/>
                </a:solidFill>
                <a:latin typeface="Arial"/>
                <a:cs typeface="Arial"/>
              </a:rPr>
              <a:t> </a:t>
            </a:r>
            <a:r>
              <a:rPr sz="1400" spc="-5" dirty="0">
                <a:solidFill>
                  <a:srgbClr val="00FF00"/>
                </a:solidFill>
                <a:latin typeface="Arial"/>
                <a:cs typeface="Arial"/>
              </a:rPr>
              <a:t>nLockTime</a:t>
            </a:r>
            <a:endParaRPr sz="1400">
              <a:latin typeface="Arial"/>
              <a:cs typeface="Arial"/>
            </a:endParaRPr>
          </a:p>
        </p:txBody>
      </p:sp>
      <p:sp>
        <p:nvSpPr>
          <p:cNvPr id="18" name="object 18"/>
          <p:cNvSpPr txBox="1"/>
          <p:nvPr/>
        </p:nvSpPr>
        <p:spPr>
          <a:xfrm>
            <a:off x="7202724" y="3017012"/>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0.9</a:t>
            </a:r>
            <a:r>
              <a:rPr sz="1400" spc="-35" dirty="0">
                <a:latin typeface="Arial"/>
                <a:cs typeface="Arial"/>
              </a:rPr>
              <a:t> </a:t>
            </a:r>
            <a:r>
              <a:rPr sz="1400" spc="-5" dirty="0">
                <a:latin typeface="Arial"/>
                <a:cs typeface="Arial"/>
              </a:rPr>
              <a:t>BTC</a:t>
            </a:r>
            <a:endParaRPr sz="1400">
              <a:latin typeface="Arial"/>
              <a:cs typeface="Arial"/>
            </a:endParaRPr>
          </a:p>
        </p:txBody>
      </p:sp>
      <p:sp>
        <p:nvSpPr>
          <p:cNvPr id="19" name="object 19"/>
          <p:cNvSpPr txBox="1"/>
          <p:nvPr/>
        </p:nvSpPr>
        <p:spPr>
          <a:xfrm>
            <a:off x="7202724" y="3957062"/>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0.1</a:t>
            </a:r>
            <a:r>
              <a:rPr sz="1400" spc="-35" dirty="0">
                <a:latin typeface="Arial"/>
                <a:cs typeface="Arial"/>
              </a:rPr>
              <a:t> </a:t>
            </a:r>
            <a:r>
              <a:rPr sz="1400" spc="-5" dirty="0">
                <a:latin typeface="Arial"/>
                <a:cs typeface="Arial"/>
              </a:rPr>
              <a:t>BTC</a:t>
            </a:r>
            <a:endParaRPr sz="1400">
              <a:latin typeface="Arial"/>
              <a:cs typeface="Arial"/>
            </a:endParaRPr>
          </a:p>
        </p:txBody>
      </p:sp>
      <p:sp>
        <p:nvSpPr>
          <p:cNvPr id="20" name="object 20"/>
          <p:cNvSpPr/>
          <p:nvPr/>
        </p:nvSpPr>
        <p:spPr>
          <a:xfrm>
            <a:off x="4553725" y="3330362"/>
            <a:ext cx="2420620" cy="313690"/>
          </a:xfrm>
          <a:custGeom>
            <a:avLst/>
            <a:gdLst/>
            <a:ahLst/>
            <a:cxnLst/>
            <a:rect l="l" t="t" r="r" b="b"/>
            <a:pathLst>
              <a:path w="2420620" h="313689">
                <a:moveTo>
                  <a:pt x="0" y="313499"/>
                </a:moveTo>
                <a:lnTo>
                  <a:pt x="1324499" y="313499"/>
                </a:lnTo>
                <a:lnTo>
                  <a:pt x="1324499" y="0"/>
                </a:lnTo>
                <a:lnTo>
                  <a:pt x="2420399" y="0"/>
                </a:lnTo>
              </a:path>
            </a:pathLst>
          </a:custGeom>
          <a:ln w="38099">
            <a:solidFill>
              <a:srgbClr val="660000"/>
            </a:solidFill>
          </a:ln>
        </p:spPr>
        <p:txBody>
          <a:bodyPr wrap="square" lIns="0" tIns="0" rIns="0" bIns="0" rtlCol="0"/>
          <a:lstStyle/>
          <a:p>
            <a:endParaRPr/>
          </a:p>
        </p:txBody>
      </p:sp>
      <p:sp>
        <p:nvSpPr>
          <p:cNvPr id="21" name="object 21"/>
          <p:cNvSpPr/>
          <p:nvPr/>
        </p:nvSpPr>
        <p:spPr>
          <a:xfrm>
            <a:off x="6955074" y="3248381"/>
            <a:ext cx="211001" cy="163961"/>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4553725" y="3643712"/>
            <a:ext cx="2420620" cy="626745"/>
          </a:xfrm>
          <a:custGeom>
            <a:avLst/>
            <a:gdLst/>
            <a:ahLst/>
            <a:cxnLst/>
            <a:rect l="l" t="t" r="r" b="b"/>
            <a:pathLst>
              <a:path w="2420620" h="626745">
                <a:moveTo>
                  <a:pt x="0" y="0"/>
                </a:moveTo>
                <a:lnTo>
                  <a:pt x="1324499" y="0"/>
                </a:lnTo>
                <a:lnTo>
                  <a:pt x="1324499" y="626699"/>
                </a:lnTo>
                <a:lnTo>
                  <a:pt x="2420399" y="626699"/>
                </a:lnTo>
              </a:path>
            </a:pathLst>
          </a:custGeom>
          <a:ln w="38099">
            <a:solidFill>
              <a:srgbClr val="660000"/>
            </a:solidFill>
          </a:ln>
        </p:spPr>
        <p:txBody>
          <a:bodyPr wrap="square" lIns="0" tIns="0" rIns="0" bIns="0" rtlCol="0"/>
          <a:lstStyle/>
          <a:p>
            <a:endParaRPr/>
          </a:p>
        </p:txBody>
      </p:sp>
      <p:sp>
        <p:nvSpPr>
          <p:cNvPr id="23" name="object 23"/>
          <p:cNvSpPr/>
          <p:nvPr/>
        </p:nvSpPr>
        <p:spPr>
          <a:xfrm>
            <a:off x="6955074" y="4188431"/>
            <a:ext cx="211001" cy="163961"/>
          </a:xfrm>
          <a:prstGeom prst="rect">
            <a:avLst/>
          </a:prstGeom>
          <a:blipFill>
            <a:blip r:embed="rId6" cstate="print"/>
            <a:stretch>
              <a:fillRect/>
            </a:stretch>
          </a:blipFill>
        </p:spPr>
        <p:txBody>
          <a:bodyPr wrap="square" lIns="0" tIns="0" rIns="0" bIns="0" rtlCol="0"/>
          <a:lstStyle/>
          <a:p>
            <a:endParaRPr/>
          </a:p>
        </p:txBody>
      </p:sp>
      <p:sp>
        <p:nvSpPr>
          <p:cNvPr id="24" name="object 24"/>
          <p:cNvSpPr txBox="1"/>
          <p:nvPr/>
        </p:nvSpPr>
        <p:spPr>
          <a:xfrm>
            <a:off x="4627000" y="3332688"/>
            <a:ext cx="117157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No</a:t>
            </a:r>
            <a:r>
              <a:rPr sz="1400" spc="-75" dirty="0">
                <a:solidFill>
                  <a:srgbClr val="434343"/>
                </a:solidFill>
                <a:latin typeface="Arial"/>
                <a:cs typeface="Arial"/>
              </a:rPr>
              <a:t> </a:t>
            </a:r>
            <a:r>
              <a:rPr sz="1400" spc="-5" dirty="0">
                <a:solidFill>
                  <a:srgbClr val="434343"/>
                </a:solidFill>
                <a:latin typeface="Arial"/>
                <a:cs typeface="Arial"/>
              </a:rPr>
              <a:t>nLockTime</a:t>
            </a:r>
            <a:endParaRPr sz="1400">
              <a:latin typeface="Arial"/>
              <a:cs typeface="Arial"/>
            </a:endParaRPr>
          </a:p>
        </p:txBody>
      </p:sp>
      <p:sp>
        <p:nvSpPr>
          <p:cNvPr id="25" name="object 25"/>
          <p:cNvSpPr txBox="1"/>
          <p:nvPr/>
        </p:nvSpPr>
        <p:spPr>
          <a:xfrm>
            <a:off x="4627000" y="3659854"/>
            <a:ext cx="107315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434343"/>
                </a:solidFill>
                <a:latin typeface="Arial"/>
                <a:cs typeface="Arial"/>
              </a:rPr>
              <a:t>Signed by</a:t>
            </a:r>
            <a:r>
              <a:rPr sz="1200" spc="-80" dirty="0">
                <a:solidFill>
                  <a:srgbClr val="434343"/>
                </a:solidFill>
                <a:latin typeface="Arial"/>
                <a:cs typeface="Arial"/>
              </a:rPr>
              <a:t> </a:t>
            </a:r>
            <a:r>
              <a:rPr sz="1200" spc="-5" dirty="0">
                <a:solidFill>
                  <a:srgbClr val="434343"/>
                </a:solidFill>
                <a:latin typeface="Arial"/>
                <a:cs typeface="Arial"/>
              </a:rPr>
              <a:t>Alice</a:t>
            </a:r>
            <a:endParaRPr sz="1200">
              <a:latin typeface="Arial"/>
              <a:cs typeface="Arial"/>
            </a:endParaRPr>
          </a:p>
        </p:txBody>
      </p:sp>
      <p:sp>
        <p:nvSpPr>
          <p:cNvPr id="26" name="object 26"/>
          <p:cNvSpPr txBox="1"/>
          <p:nvPr/>
        </p:nvSpPr>
        <p:spPr>
          <a:xfrm>
            <a:off x="2062349" y="3382412"/>
            <a:ext cx="117919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Signed by</a:t>
            </a:r>
            <a:r>
              <a:rPr sz="1400" spc="-85" dirty="0">
                <a:solidFill>
                  <a:srgbClr val="434343"/>
                </a:solidFill>
                <a:latin typeface="Arial"/>
                <a:cs typeface="Arial"/>
              </a:rPr>
              <a:t> </a:t>
            </a:r>
            <a:r>
              <a:rPr sz="1400" spc="-5" dirty="0">
                <a:solidFill>
                  <a:srgbClr val="434343"/>
                </a:solidFill>
                <a:latin typeface="Arial"/>
                <a:cs typeface="Arial"/>
              </a:rPr>
              <a:t>Bob</a:t>
            </a:r>
            <a:endParaRPr sz="1400">
              <a:latin typeface="Arial"/>
              <a:cs typeface="Arial"/>
            </a:endParaRPr>
          </a:p>
        </p:txBody>
      </p:sp>
    </p:spTree>
    <p:extLst>
      <p:ext uri="{BB962C8B-B14F-4D97-AF65-F5344CB8AC3E}">
        <p14:creationId xmlns:p14="http://schemas.microsoft.com/office/powerpoint/2010/main" val="2880702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4722495" cy="574040"/>
          </a:xfrm>
          <a:prstGeom prst="rect">
            <a:avLst/>
          </a:prstGeom>
        </p:spPr>
        <p:txBody>
          <a:bodyPr vert="horz" wrap="square" lIns="0" tIns="12700" rIns="0" bIns="0" rtlCol="0">
            <a:spAutoFit/>
          </a:bodyPr>
          <a:lstStyle/>
          <a:p>
            <a:pPr marL="12700">
              <a:lnSpc>
                <a:spcPct val="100000"/>
              </a:lnSpc>
              <a:spcBef>
                <a:spcPts val="100"/>
              </a:spcBef>
            </a:pPr>
            <a:r>
              <a:rPr spc="-5" dirty="0"/>
              <a:t>Bidirectional</a:t>
            </a:r>
            <a:r>
              <a:rPr spc="-90" dirty="0"/>
              <a:t> </a:t>
            </a:r>
            <a:r>
              <a:rPr spc="-5" dirty="0"/>
              <a:t>Channel</a:t>
            </a:r>
          </a:p>
        </p:txBody>
      </p:sp>
      <p:sp>
        <p:nvSpPr>
          <p:cNvPr id="3" name="object 3"/>
          <p:cNvSpPr txBox="1"/>
          <p:nvPr/>
        </p:nvSpPr>
        <p:spPr>
          <a:xfrm>
            <a:off x="668325" y="1701450"/>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090">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090">
              <a:lnSpc>
                <a:spcPct val="100000"/>
              </a:lnSpc>
            </a:pPr>
            <a:r>
              <a:rPr sz="1400" dirty="0">
                <a:latin typeface="Arial"/>
                <a:cs typeface="Arial"/>
              </a:rPr>
              <a:t>1</a:t>
            </a:r>
            <a:r>
              <a:rPr sz="1400" spc="-25" dirty="0">
                <a:latin typeface="Arial"/>
                <a:cs typeface="Arial"/>
              </a:rPr>
              <a:t> </a:t>
            </a:r>
            <a:r>
              <a:rPr sz="1400" spc="-5" dirty="0">
                <a:latin typeface="Arial"/>
                <a:cs typeface="Arial"/>
              </a:rPr>
              <a:t>BTC</a:t>
            </a:r>
            <a:endParaRPr sz="1400">
              <a:latin typeface="Arial"/>
              <a:cs typeface="Arial"/>
            </a:endParaRPr>
          </a:p>
        </p:txBody>
      </p:sp>
      <p:sp>
        <p:nvSpPr>
          <p:cNvPr id="4" name="object 4"/>
          <p:cNvSpPr txBox="1"/>
          <p:nvPr/>
        </p:nvSpPr>
        <p:spPr>
          <a:xfrm>
            <a:off x="2038524" y="1548299"/>
            <a:ext cx="2515235" cy="933450"/>
          </a:xfrm>
          <a:prstGeom prst="rect">
            <a:avLst/>
          </a:prstGeom>
          <a:solidFill>
            <a:srgbClr val="FFFFFF"/>
          </a:solidFill>
          <a:ln w="19049">
            <a:solidFill>
              <a:srgbClr val="00FF00"/>
            </a:solidFill>
          </a:ln>
        </p:spPr>
        <p:txBody>
          <a:bodyPr vert="horz" wrap="square" lIns="0" tIns="50165" rIns="0" bIns="0" rtlCol="0">
            <a:spAutoFit/>
          </a:bodyPr>
          <a:lstStyle/>
          <a:p>
            <a:pPr marL="85725" marR="675640">
              <a:lnSpc>
                <a:spcPts val="1650"/>
              </a:lnSpc>
              <a:spcBef>
                <a:spcPts val="395"/>
              </a:spcBef>
            </a:pPr>
            <a:r>
              <a:rPr sz="1400" spc="-5" dirty="0">
                <a:latin typeface="Arial"/>
                <a:cs typeface="Arial"/>
              </a:rPr>
              <a:t>Alice and Bob</a:t>
            </a:r>
            <a:r>
              <a:rPr sz="1400" spc="-90" dirty="0">
                <a:latin typeface="Arial"/>
                <a:cs typeface="Arial"/>
              </a:rPr>
              <a:t> </a:t>
            </a:r>
            <a:r>
              <a:rPr sz="1400" dirty="0">
                <a:latin typeface="Arial"/>
                <a:cs typeface="Arial"/>
              </a:rPr>
              <a:t>Multisig  </a:t>
            </a:r>
            <a:r>
              <a:rPr sz="1400" spc="-5" dirty="0">
                <a:latin typeface="Arial"/>
                <a:cs typeface="Arial"/>
              </a:rPr>
              <a:t>Channel</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spcBef>
                <a:spcPts val="5"/>
              </a:spcBef>
            </a:pPr>
            <a:r>
              <a:rPr sz="1400" dirty="0">
                <a:latin typeface="Arial"/>
                <a:cs typeface="Arial"/>
              </a:rPr>
              <a:t>1</a:t>
            </a:r>
            <a:r>
              <a:rPr sz="1400" spc="-10" dirty="0">
                <a:latin typeface="Arial"/>
                <a:cs typeface="Arial"/>
              </a:rPr>
              <a:t> </a:t>
            </a:r>
            <a:r>
              <a:rPr sz="1400" spc="-5" dirty="0">
                <a:latin typeface="Arial"/>
                <a:cs typeface="Arial"/>
              </a:rPr>
              <a:t>BTC</a:t>
            </a:r>
            <a:endParaRPr sz="1400">
              <a:latin typeface="Arial"/>
              <a:cs typeface="Arial"/>
            </a:endParaRPr>
          </a:p>
        </p:txBody>
      </p:sp>
      <p:sp>
        <p:nvSpPr>
          <p:cNvPr id="5" name="object 5"/>
          <p:cNvSpPr/>
          <p:nvPr/>
        </p:nvSpPr>
        <p:spPr>
          <a:xfrm>
            <a:off x="694525" y="3316499"/>
            <a:ext cx="1295400" cy="968375"/>
          </a:xfrm>
          <a:custGeom>
            <a:avLst/>
            <a:gdLst/>
            <a:ahLst/>
            <a:cxnLst/>
            <a:rect l="l" t="t" r="r" b="b"/>
            <a:pathLst>
              <a:path w="1295400" h="968375">
                <a:moveTo>
                  <a:pt x="0" y="0"/>
                </a:moveTo>
                <a:lnTo>
                  <a:pt x="1294799" y="0"/>
                </a:lnTo>
                <a:lnTo>
                  <a:pt x="1294799" y="967799"/>
                </a:lnTo>
                <a:lnTo>
                  <a:pt x="0" y="967799"/>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694525" y="3316499"/>
            <a:ext cx="1295400" cy="968375"/>
          </a:xfrm>
          <a:custGeom>
            <a:avLst/>
            <a:gdLst/>
            <a:ahLst/>
            <a:cxnLst/>
            <a:rect l="l" t="t" r="r" b="b"/>
            <a:pathLst>
              <a:path w="1295400" h="968375">
                <a:moveTo>
                  <a:pt x="0" y="0"/>
                </a:moveTo>
                <a:lnTo>
                  <a:pt x="1294799" y="0"/>
                </a:lnTo>
                <a:lnTo>
                  <a:pt x="1294799" y="967799"/>
                </a:lnTo>
                <a:lnTo>
                  <a:pt x="0" y="967799"/>
                </a:lnTo>
                <a:lnTo>
                  <a:pt x="0" y="0"/>
                </a:lnTo>
                <a:close/>
              </a:path>
            </a:pathLst>
          </a:custGeom>
          <a:ln w="19049">
            <a:solidFill>
              <a:srgbClr val="FF0000"/>
            </a:solidFill>
          </a:ln>
        </p:spPr>
        <p:txBody>
          <a:bodyPr wrap="square" lIns="0" tIns="0" rIns="0" bIns="0" rtlCol="0"/>
          <a:lstStyle/>
          <a:p>
            <a:endParaRPr/>
          </a:p>
        </p:txBody>
      </p:sp>
      <p:sp>
        <p:nvSpPr>
          <p:cNvPr id="7" name="object 7"/>
          <p:cNvSpPr/>
          <p:nvPr/>
        </p:nvSpPr>
        <p:spPr>
          <a:xfrm>
            <a:off x="1521224" y="2014800"/>
            <a:ext cx="288925" cy="635"/>
          </a:xfrm>
          <a:custGeom>
            <a:avLst/>
            <a:gdLst/>
            <a:ahLst/>
            <a:cxnLst/>
            <a:rect l="l" t="t" r="r" b="b"/>
            <a:pathLst>
              <a:path w="288925" h="635">
                <a:moveTo>
                  <a:pt x="0" y="0"/>
                </a:moveTo>
                <a:lnTo>
                  <a:pt x="258651" y="0"/>
                </a:lnTo>
                <a:lnTo>
                  <a:pt x="258651" y="599"/>
                </a:lnTo>
                <a:lnTo>
                  <a:pt x="288599" y="599"/>
                </a:lnTo>
              </a:path>
            </a:pathLst>
          </a:custGeom>
          <a:ln w="38099">
            <a:solidFill>
              <a:srgbClr val="00FF00"/>
            </a:solidFill>
          </a:ln>
        </p:spPr>
        <p:txBody>
          <a:bodyPr wrap="square" lIns="0" tIns="0" rIns="0" bIns="0" rtlCol="0"/>
          <a:lstStyle/>
          <a:p>
            <a:endParaRPr/>
          </a:p>
        </p:txBody>
      </p:sp>
      <p:sp>
        <p:nvSpPr>
          <p:cNvPr id="8" name="object 8"/>
          <p:cNvSpPr/>
          <p:nvPr/>
        </p:nvSpPr>
        <p:spPr>
          <a:xfrm>
            <a:off x="1790774" y="1933419"/>
            <a:ext cx="211001" cy="163961"/>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217925" y="2481299"/>
            <a:ext cx="1078230" cy="1319530"/>
          </a:xfrm>
          <a:custGeom>
            <a:avLst/>
            <a:gdLst/>
            <a:ahLst/>
            <a:cxnLst/>
            <a:rect l="l" t="t" r="r" b="b"/>
            <a:pathLst>
              <a:path w="1078229" h="1319529">
                <a:moveTo>
                  <a:pt x="1078199" y="0"/>
                </a:moveTo>
                <a:lnTo>
                  <a:pt x="1078199" y="1319099"/>
                </a:lnTo>
                <a:lnTo>
                  <a:pt x="0" y="1319099"/>
                </a:lnTo>
              </a:path>
            </a:pathLst>
          </a:custGeom>
          <a:ln w="38099">
            <a:solidFill>
              <a:srgbClr val="FF0000"/>
            </a:solidFill>
          </a:ln>
        </p:spPr>
        <p:txBody>
          <a:bodyPr wrap="square" lIns="0" tIns="0" rIns="0" bIns="0" rtlCol="0"/>
          <a:lstStyle/>
          <a:p>
            <a:endParaRPr/>
          </a:p>
        </p:txBody>
      </p:sp>
      <p:sp>
        <p:nvSpPr>
          <p:cNvPr id="10" name="object 10"/>
          <p:cNvSpPr/>
          <p:nvPr/>
        </p:nvSpPr>
        <p:spPr>
          <a:xfrm>
            <a:off x="2025973" y="3718419"/>
            <a:ext cx="211001" cy="163961"/>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a:off x="767550" y="3378330"/>
            <a:ext cx="1031240" cy="433705"/>
          </a:xfrm>
          <a:prstGeom prst="rect">
            <a:avLst/>
          </a:prstGeom>
        </p:spPr>
        <p:txBody>
          <a:bodyPr vert="horz" wrap="square" lIns="0" tIns="5715" rIns="0" bIns="0" rtlCol="0">
            <a:spAutoFit/>
          </a:bodyPr>
          <a:lstStyle/>
          <a:p>
            <a:pPr marL="12700" marR="5080">
              <a:lnSpc>
                <a:spcPts val="1650"/>
              </a:lnSpc>
              <a:spcBef>
                <a:spcPts val="45"/>
              </a:spcBef>
            </a:pPr>
            <a:r>
              <a:rPr sz="1400" spc="-5" dirty="0">
                <a:latin typeface="Arial"/>
                <a:cs typeface="Arial"/>
              </a:rPr>
              <a:t>Alice</a:t>
            </a:r>
            <a:r>
              <a:rPr sz="1400" spc="-90" dirty="0">
                <a:latin typeface="Arial"/>
                <a:cs typeface="Arial"/>
              </a:rPr>
              <a:t> </a:t>
            </a:r>
            <a:r>
              <a:rPr sz="1400" spc="-5" dirty="0">
                <a:latin typeface="Arial"/>
                <a:cs typeface="Arial"/>
              </a:rPr>
              <a:t>Refund  Address</a:t>
            </a:r>
            <a:endParaRPr sz="1400">
              <a:latin typeface="Arial"/>
              <a:cs typeface="Arial"/>
            </a:endParaRPr>
          </a:p>
        </p:txBody>
      </p:sp>
      <p:sp>
        <p:nvSpPr>
          <p:cNvPr id="12" name="object 12"/>
          <p:cNvSpPr txBox="1"/>
          <p:nvPr/>
        </p:nvSpPr>
        <p:spPr>
          <a:xfrm>
            <a:off x="2062349" y="3399255"/>
            <a:ext cx="1179195" cy="224154"/>
          </a:xfrm>
          <a:prstGeom prst="rect">
            <a:avLst/>
          </a:prstGeom>
        </p:spPr>
        <p:txBody>
          <a:bodyPr vert="horz" wrap="square" lIns="0" tIns="0" rIns="0" bIns="0" rtlCol="0">
            <a:spAutoFit/>
          </a:bodyPr>
          <a:lstStyle/>
          <a:p>
            <a:pPr marL="12700">
              <a:lnSpc>
                <a:spcPts val="1645"/>
              </a:lnSpc>
            </a:pPr>
            <a:r>
              <a:rPr sz="1400" spc="-5" dirty="0">
                <a:solidFill>
                  <a:srgbClr val="FF0000"/>
                </a:solidFill>
                <a:latin typeface="Arial"/>
                <a:cs typeface="Arial"/>
              </a:rPr>
              <a:t>Signed by</a:t>
            </a:r>
            <a:r>
              <a:rPr sz="1400" spc="-85" dirty="0">
                <a:solidFill>
                  <a:srgbClr val="FF0000"/>
                </a:solidFill>
                <a:latin typeface="Arial"/>
                <a:cs typeface="Arial"/>
              </a:rPr>
              <a:t> </a:t>
            </a:r>
            <a:r>
              <a:rPr sz="1400" spc="-5" dirty="0">
                <a:solidFill>
                  <a:srgbClr val="FF0000"/>
                </a:solidFill>
                <a:latin typeface="Arial"/>
                <a:cs typeface="Arial"/>
              </a:rPr>
              <a:t>Bob</a:t>
            </a:r>
            <a:endParaRPr sz="1400">
              <a:latin typeface="Arial"/>
              <a:cs typeface="Arial"/>
            </a:endParaRPr>
          </a:p>
        </p:txBody>
      </p:sp>
      <p:sp>
        <p:nvSpPr>
          <p:cNvPr id="13" name="object 13"/>
          <p:cNvSpPr txBox="1"/>
          <p:nvPr/>
        </p:nvSpPr>
        <p:spPr>
          <a:xfrm>
            <a:off x="2062349" y="3883155"/>
            <a:ext cx="1487805" cy="224154"/>
          </a:xfrm>
          <a:prstGeom prst="rect">
            <a:avLst/>
          </a:prstGeom>
        </p:spPr>
        <p:txBody>
          <a:bodyPr vert="horz" wrap="square" lIns="0" tIns="0" rIns="0" bIns="0" rtlCol="0">
            <a:spAutoFit/>
          </a:bodyPr>
          <a:lstStyle/>
          <a:p>
            <a:pPr marL="12700">
              <a:lnSpc>
                <a:spcPts val="1645"/>
              </a:lnSpc>
            </a:pPr>
            <a:r>
              <a:rPr sz="1400" spc="-5" dirty="0">
                <a:solidFill>
                  <a:srgbClr val="FF0000"/>
                </a:solidFill>
                <a:latin typeface="Arial"/>
                <a:cs typeface="Arial"/>
              </a:rPr>
              <a:t>30-day</a:t>
            </a:r>
            <a:r>
              <a:rPr sz="1400" spc="-75" dirty="0">
                <a:solidFill>
                  <a:srgbClr val="FF0000"/>
                </a:solidFill>
                <a:latin typeface="Arial"/>
                <a:cs typeface="Arial"/>
              </a:rPr>
              <a:t> </a:t>
            </a:r>
            <a:r>
              <a:rPr sz="1400" spc="-5" dirty="0">
                <a:solidFill>
                  <a:srgbClr val="FF0000"/>
                </a:solidFill>
                <a:latin typeface="Arial"/>
                <a:cs typeface="Arial"/>
              </a:rPr>
              <a:t>nLockTime</a:t>
            </a:r>
            <a:endParaRPr sz="1400">
              <a:latin typeface="Arial"/>
              <a:cs typeface="Arial"/>
            </a:endParaRPr>
          </a:p>
        </p:txBody>
      </p:sp>
      <p:sp>
        <p:nvSpPr>
          <p:cNvPr id="14" name="object 14"/>
          <p:cNvSpPr txBox="1"/>
          <p:nvPr/>
        </p:nvSpPr>
        <p:spPr>
          <a:xfrm>
            <a:off x="767550" y="4006980"/>
            <a:ext cx="528955" cy="224154"/>
          </a:xfrm>
          <a:prstGeom prst="rect">
            <a:avLst/>
          </a:prstGeom>
        </p:spPr>
        <p:txBody>
          <a:bodyPr vert="horz" wrap="square" lIns="0" tIns="0" rIns="0" bIns="0" rtlCol="0">
            <a:spAutoFit/>
          </a:bodyPr>
          <a:lstStyle/>
          <a:p>
            <a:pPr marL="12700">
              <a:lnSpc>
                <a:spcPts val="1645"/>
              </a:lnSpc>
            </a:pPr>
            <a:r>
              <a:rPr sz="1400" dirty="0">
                <a:latin typeface="Arial"/>
                <a:cs typeface="Arial"/>
              </a:rPr>
              <a:t>1</a:t>
            </a:r>
            <a:r>
              <a:rPr sz="1400" spc="-85" dirty="0">
                <a:latin typeface="Arial"/>
                <a:cs typeface="Arial"/>
              </a:rPr>
              <a:t> </a:t>
            </a:r>
            <a:r>
              <a:rPr sz="1400" spc="-5" dirty="0">
                <a:latin typeface="Arial"/>
                <a:cs typeface="Arial"/>
              </a:rPr>
              <a:t>BTC</a:t>
            </a:r>
            <a:endParaRPr sz="1400">
              <a:latin typeface="Arial"/>
              <a:cs typeface="Arial"/>
            </a:endParaRPr>
          </a:p>
        </p:txBody>
      </p:sp>
    </p:spTree>
    <p:extLst>
      <p:ext uri="{BB962C8B-B14F-4D97-AF65-F5344CB8AC3E}">
        <p14:creationId xmlns:p14="http://schemas.microsoft.com/office/powerpoint/2010/main" val="7812980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7030084" cy="574040"/>
          </a:xfrm>
          <a:prstGeom prst="rect">
            <a:avLst/>
          </a:prstGeom>
        </p:spPr>
        <p:txBody>
          <a:bodyPr vert="horz" wrap="square" lIns="0" tIns="12700" rIns="0" bIns="0" rtlCol="0">
            <a:spAutoFit/>
          </a:bodyPr>
          <a:lstStyle/>
          <a:p>
            <a:pPr marL="12700">
              <a:lnSpc>
                <a:spcPct val="100000"/>
              </a:lnSpc>
              <a:spcBef>
                <a:spcPts val="100"/>
              </a:spcBef>
            </a:pPr>
            <a:r>
              <a:rPr spc="-5" dirty="0"/>
              <a:t>Bidirectional Channel </a:t>
            </a:r>
            <a:r>
              <a:rPr dirty="0"/>
              <a:t>-</a:t>
            </a:r>
            <a:r>
              <a:rPr spc="-90" dirty="0"/>
              <a:t> </a:t>
            </a:r>
            <a:r>
              <a:rPr spc="-5" dirty="0"/>
              <a:t>Payment</a:t>
            </a:r>
          </a:p>
        </p:txBody>
      </p:sp>
      <p:sp>
        <p:nvSpPr>
          <p:cNvPr id="3" name="object 3"/>
          <p:cNvSpPr txBox="1"/>
          <p:nvPr/>
        </p:nvSpPr>
        <p:spPr>
          <a:xfrm>
            <a:off x="668325" y="1701450"/>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090">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090">
              <a:lnSpc>
                <a:spcPct val="100000"/>
              </a:lnSpc>
            </a:pPr>
            <a:r>
              <a:rPr sz="1400" dirty="0">
                <a:latin typeface="Arial"/>
                <a:cs typeface="Arial"/>
              </a:rPr>
              <a:t>1</a:t>
            </a:r>
            <a:r>
              <a:rPr sz="1400" spc="-25" dirty="0">
                <a:latin typeface="Arial"/>
                <a:cs typeface="Arial"/>
              </a:rPr>
              <a:t> </a:t>
            </a:r>
            <a:r>
              <a:rPr sz="1400" spc="-5" dirty="0">
                <a:latin typeface="Arial"/>
                <a:cs typeface="Arial"/>
              </a:rPr>
              <a:t>BTC</a:t>
            </a:r>
            <a:endParaRPr sz="1400">
              <a:latin typeface="Arial"/>
              <a:cs typeface="Arial"/>
            </a:endParaRPr>
          </a:p>
        </p:txBody>
      </p:sp>
      <p:sp>
        <p:nvSpPr>
          <p:cNvPr id="4" name="object 4"/>
          <p:cNvSpPr txBox="1"/>
          <p:nvPr/>
        </p:nvSpPr>
        <p:spPr>
          <a:xfrm>
            <a:off x="2038524" y="1548299"/>
            <a:ext cx="2515235" cy="933450"/>
          </a:xfrm>
          <a:prstGeom prst="rect">
            <a:avLst/>
          </a:prstGeom>
          <a:solidFill>
            <a:srgbClr val="FFFFFF"/>
          </a:solidFill>
          <a:ln w="19049">
            <a:solidFill>
              <a:srgbClr val="00FF00"/>
            </a:solidFill>
          </a:ln>
        </p:spPr>
        <p:txBody>
          <a:bodyPr vert="horz" wrap="square" lIns="0" tIns="50165" rIns="0" bIns="0" rtlCol="0">
            <a:spAutoFit/>
          </a:bodyPr>
          <a:lstStyle/>
          <a:p>
            <a:pPr marL="85725" marR="675640">
              <a:lnSpc>
                <a:spcPts val="1650"/>
              </a:lnSpc>
              <a:spcBef>
                <a:spcPts val="395"/>
              </a:spcBef>
            </a:pPr>
            <a:r>
              <a:rPr sz="1400" spc="-5" dirty="0">
                <a:latin typeface="Arial"/>
                <a:cs typeface="Arial"/>
              </a:rPr>
              <a:t>Alice and Bob</a:t>
            </a:r>
            <a:r>
              <a:rPr sz="1400" spc="-90" dirty="0">
                <a:latin typeface="Arial"/>
                <a:cs typeface="Arial"/>
              </a:rPr>
              <a:t> </a:t>
            </a:r>
            <a:r>
              <a:rPr sz="1400" dirty="0">
                <a:latin typeface="Arial"/>
                <a:cs typeface="Arial"/>
              </a:rPr>
              <a:t>Multisig  </a:t>
            </a:r>
            <a:r>
              <a:rPr sz="1400" spc="-5" dirty="0">
                <a:latin typeface="Arial"/>
                <a:cs typeface="Arial"/>
              </a:rPr>
              <a:t>Channel</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spcBef>
                <a:spcPts val="5"/>
              </a:spcBef>
            </a:pPr>
            <a:r>
              <a:rPr sz="1400" dirty="0">
                <a:latin typeface="Arial"/>
                <a:cs typeface="Arial"/>
              </a:rPr>
              <a:t>1</a:t>
            </a:r>
            <a:r>
              <a:rPr sz="1400" spc="-10" dirty="0">
                <a:latin typeface="Arial"/>
                <a:cs typeface="Arial"/>
              </a:rPr>
              <a:t> </a:t>
            </a:r>
            <a:r>
              <a:rPr sz="1400" spc="-5" dirty="0">
                <a:latin typeface="Arial"/>
                <a:cs typeface="Arial"/>
              </a:rPr>
              <a:t>BTC</a:t>
            </a:r>
            <a:endParaRPr sz="1400">
              <a:latin typeface="Arial"/>
              <a:cs typeface="Arial"/>
            </a:endParaRPr>
          </a:p>
        </p:txBody>
      </p:sp>
      <p:sp>
        <p:nvSpPr>
          <p:cNvPr id="5" name="object 5"/>
          <p:cNvSpPr/>
          <p:nvPr/>
        </p:nvSpPr>
        <p:spPr>
          <a:xfrm>
            <a:off x="694525" y="3316499"/>
            <a:ext cx="1295400" cy="968375"/>
          </a:xfrm>
          <a:custGeom>
            <a:avLst/>
            <a:gdLst/>
            <a:ahLst/>
            <a:cxnLst/>
            <a:rect l="l" t="t" r="r" b="b"/>
            <a:pathLst>
              <a:path w="1295400" h="968375">
                <a:moveTo>
                  <a:pt x="0" y="0"/>
                </a:moveTo>
                <a:lnTo>
                  <a:pt x="1294799" y="0"/>
                </a:lnTo>
                <a:lnTo>
                  <a:pt x="1294799" y="967799"/>
                </a:lnTo>
                <a:lnTo>
                  <a:pt x="0" y="967799"/>
                </a:lnTo>
                <a:lnTo>
                  <a:pt x="0" y="0"/>
                </a:lnTo>
                <a:close/>
              </a:path>
            </a:pathLst>
          </a:custGeom>
          <a:solidFill>
            <a:srgbClr val="434343"/>
          </a:solidFill>
        </p:spPr>
        <p:txBody>
          <a:bodyPr wrap="square" lIns="0" tIns="0" rIns="0" bIns="0" rtlCol="0"/>
          <a:lstStyle/>
          <a:p>
            <a:endParaRPr/>
          </a:p>
        </p:txBody>
      </p:sp>
      <p:sp>
        <p:nvSpPr>
          <p:cNvPr id="6" name="object 6"/>
          <p:cNvSpPr/>
          <p:nvPr/>
        </p:nvSpPr>
        <p:spPr>
          <a:xfrm>
            <a:off x="694525" y="3316499"/>
            <a:ext cx="1295400" cy="968375"/>
          </a:xfrm>
          <a:custGeom>
            <a:avLst/>
            <a:gdLst/>
            <a:ahLst/>
            <a:cxnLst/>
            <a:rect l="l" t="t" r="r" b="b"/>
            <a:pathLst>
              <a:path w="1295400" h="968375">
                <a:moveTo>
                  <a:pt x="0" y="0"/>
                </a:moveTo>
                <a:lnTo>
                  <a:pt x="1294799" y="0"/>
                </a:lnTo>
                <a:lnTo>
                  <a:pt x="1294799" y="967799"/>
                </a:lnTo>
                <a:lnTo>
                  <a:pt x="0" y="967799"/>
                </a:lnTo>
                <a:lnTo>
                  <a:pt x="0" y="0"/>
                </a:lnTo>
                <a:close/>
              </a:path>
            </a:pathLst>
          </a:custGeom>
          <a:ln w="19049">
            <a:solidFill>
              <a:srgbClr val="660000"/>
            </a:solidFill>
          </a:ln>
        </p:spPr>
        <p:txBody>
          <a:bodyPr wrap="square" lIns="0" tIns="0" rIns="0" bIns="0" rtlCol="0"/>
          <a:lstStyle/>
          <a:p>
            <a:endParaRPr/>
          </a:p>
        </p:txBody>
      </p:sp>
      <p:sp>
        <p:nvSpPr>
          <p:cNvPr id="7" name="object 7"/>
          <p:cNvSpPr/>
          <p:nvPr/>
        </p:nvSpPr>
        <p:spPr>
          <a:xfrm>
            <a:off x="1521224" y="2014800"/>
            <a:ext cx="288925" cy="635"/>
          </a:xfrm>
          <a:custGeom>
            <a:avLst/>
            <a:gdLst/>
            <a:ahLst/>
            <a:cxnLst/>
            <a:rect l="l" t="t" r="r" b="b"/>
            <a:pathLst>
              <a:path w="288925" h="635">
                <a:moveTo>
                  <a:pt x="0" y="0"/>
                </a:moveTo>
                <a:lnTo>
                  <a:pt x="258651" y="0"/>
                </a:lnTo>
                <a:lnTo>
                  <a:pt x="258651" y="599"/>
                </a:lnTo>
                <a:lnTo>
                  <a:pt x="288599" y="599"/>
                </a:lnTo>
              </a:path>
            </a:pathLst>
          </a:custGeom>
          <a:ln w="38099">
            <a:solidFill>
              <a:srgbClr val="00FF00"/>
            </a:solidFill>
          </a:ln>
        </p:spPr>
        <p:txBody>
          <a:bodyPr wrap="square" lIns="0" tIns="0" rIns="0" bIns="0" rtlCol="0"/>
          <a:lstStyle/>
          <a:p>
            <a:endParaRPr/>
          </a:p>
        </p:txBody>
      </p:sp>
      <p:sp>
        <p:nvSpPr>
          <p:cNvPr id="8" name="object 8"/>
          <p:cNvSpPr/>
          <p:nvPr/>
        </p:nvSpPr>
        <p:spPr>
          <a:xfrm>
            <a:off x="1790774" y="1933419"/>
            <a:ext cx="211001" cy="163961"/>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217925" y="2481299"/>
            <a:ext cx="1078230" cy="1319530"/>
          </a:xfrm>
          <a:custGeom>
            <a:avLst/>
            <a:gdLst/>
            <a:ahLst/>
            <a:cxnLst/>
            <a:rect l="l" t="t" r="r" b="b"/>
            <a:pathLst>
              <a:path w="1078229" h="1319529">
                <a:moveTo>
                  <a:pt x="1078199" y="0"/>
                </a:moveTo>
                <a:lnTo>
                  <a:pt x="1078199" y="1319099"/>
                </a:lnTo>
                <a:lnTo>
                  <a:pt x="0" y="1319099"/>
                </a:lnTo>
              </a:path>
            </a:pathLst>
          </a:custGeom>
          <a:ln w="38099">
            <a:solidFill>
              <a:srgbClr val="660000"/>
            </a:solidFill>
          </a:ln>
        </p:spPr>
        <p:txBody>
          <a:bodyPr wrap="square" lIns="0" tIns="0" rIns="0" bIns="0" rtlCol="0"/>
          <a:lstStyle/>
          <a:p>
            <a:endParaRPr/>
          </a:p>
        </p:txBody>
      </p:sp>
      <p:sp>
        <p:nvSpPr>
          <p:cNvPr id="10" name="object 10"/>
          <p:cNvSpPr/>
          <p:nvPr/>
        </p:nvSpPr>
        <p:spPr>
          <a:xfrm>
            <a:off x="2025973" y="3718419"/>
            <a:ext cx="211001" cy="163961"/>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3" name="object 13"/>
          <p:cNvSpPr txBox="1"/>
          <p:nvPr/>
        </p:nvSpPr>
        <p:spPr>
          <a:xfrm>
            <a:off x="7202575" y="136730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0.9</a:t>
            </a:r>
            <a:r>
              <a:rPr sz="1400" spc="-35" dirty="0">
                <a:latin typeface="Arial"/>
                <a:cs typeface="Arial"/>
              </a:rPr>
              <a:t> </a:t>
            </a:r>
            <a:r>
              <a:rPr sz="1400" spc="-5" dirty="0">
                <a:latin typeface="Arial"/>
                <a:cs typeface="Arial"/>
              </a:rPr>
              <a:t>BTC</a:t>
            </a:r>
            <a:endParaRPr sz="1400">
              <a:latin typeface="Arial"/>
              <a:cs typeface="Arial"/>
            </a:endParaRPr>
          </a:p>
        </p:txBody>
      </p:sp>
      <p:sp>
        <p:nvSpPr>
          <p:cNvPr id="14" name="object 14"/>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6" name="object 16"/>
          <p:cNvSpPr txBox="1"/>
          <p:nvPr/>
        </p:nvSpPr>
        <p:spPr>
          <a:xfrm>
            <a:off x="7202575" y="230735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0.1</a:t>
            </a:r>
            <a:r>
              <a:rPr sz="1400" spc="-35" dirty="0">
                <a:latin typeface="Arial"/>
                <a:cs typeface="Arial"/>
              </a:rPr>
              <a:t> </a:t>
            </a:r>
            <a:r>
              <a:rPr sz="1400" spc="-5" dirty="0">
                <a:latin typeface="Arial"/>
                <a:cs typeface="Arial"/>
              </a:rPr>
              <a:t>BTC</a:t>
            </a:r>
            <a:endParaRPr sz="1400">
              <a:latin typeface="Arial"/>
              <a:cs typeface="Arial"/>
            </a:endParaRPr>
          </a:p>
        </p:txBody>
      </p:sp>
      <p:sp>
        <p:nvSpPr>
          <p:cNvPr id="17" name="object 17"/>
          <p:cNvSpPr/>
          <p:nvPr/>
        </p:nvSpPr>
        <p:spPr>
          <a:xfrm>
            <a:off x="4553725" y="1701300"/>
            <a:ext cx="2420620" cy="313690"/>
          </a:xfrm>
          <a:custGeom>
            <a:avLst/>
            <a:gdLst/>
            <a:ahLst/>
            <a:cxnLst/>
            <a:rect l="l" t="t" r="r" b="b"/>
            <a:pathLst>
              <a:path w="2420620" h="313689">
                <a:moveTo>
                  <a:pt x="0" y="313499"/>
                </a:moveTo>
                <a:lnTo>
                  <a:pt x="1324270" y="313499"/>
                </a:lnTo>
                <a:lnTo>
                  <a:pt x="1324270" y="0"/>
                </a:lnTo>
                <a:lnTo>
                  <a:pt x="2420099" y="0"/>
                </a:lnTo>
              </a:path>
            </a:pathLst>
          </a:custGeom>
          <a:ln w="38099">
            <a:solidFill>
              <a:srgbClr val="FFFFFF"/>
            </a:solidFill>
          </a:ln>
        </p:spPr>
        <p:txBody>
          <a:bodyPr wrap="square" lIns="0" tIns="0" rIns="0" bIns="0" rtlCol="0"/>
          <a:lstStyle/>
          <a:p>
            <a:endParaRPr/>
          </a:p>
        </p:txBody>
      </p:sp>
      <p:sp>
        <p:nvSpPr>
          <p:cNvPr id="18" name="object 18"/>
          <p:cNvSpPr/>
          <p:nvPr/>
        </p:nvSpPr>
        <p:spPr>
          <a:xfrm>
            <a:off x="6954774" y="1619318"/>
            <a:ext cx="211001" cy="163962"/>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4553725" y="2014800"/>
            <a:ext cx="2420620" cy="626745"/>
          </a:xfrm>
          <a:custGeom>
            <a:avLst/>
            <a:gdLst/>
            <a:ahLst/>
            <a:cxnLst/>
            <a:rect l="l" t="t" r="r" b="b"/>
            <a:pathLst>
              <a:path w="2420620" h="626744">
                <a:moveTo>
                  <a:pt x="0" y="0"/>
                </a:moveTo>
                <a:lnTo>
                  <a:pt x="1324270" y="0"/>
                </a:lnTo>
                <a:lnTo>
                  <a:pt x="1324270" y="626699"/>
                </a:lnTo>
                <a:lnTo>
                  <a:pt x="2420099" y="626699"/>
                </a:lnTo>
              </a:path>
            </a:pathLst>
          </a:custGeom>
          <a:ln w="38099">
            <a:solidFill>
              <a:srgbClr val="FFFFFF"/>
            </a:solidFill>
          </a:ln>
        </p:spPr>
        <p:txBody>
          <a:bodyPr wrap="square" lIns="0" tIns="0" rIns="0" bIns="0" rtlCol="0"/>
          <a:lstStyle/>
          <a:p>
            <a:endParaRPr/>
          </a:p>
        </p:txBody>
      </p:sp>
      <p:sp>
        <p:nvSpPr>
          <p:cNvPr id="20" name="object 20"/>
          <p:cNvSpPr/>
          <p:nvPr/>
        </p:nvSpPr>
        <p:spPr>
          <a:xfrm>
            <a:off x="6954774" y="2559518"/>
            <a:ext cx="211001" cy="163961"/>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4670250" y="1547162"/>
            <a:ext cx="1101725" cy="704850"/>
          </a:xfrm>
          <a:prstGeom prst="rect">
            <a:avLst/>
          </a:prstGeom>
        </p:spPr>
        <p:txBody>
          <a:bodyPr vert="horz" wrap="square" lIns="0" tIns="22860" rIns="0" bIns="0" rtlCol="0">
            <a:spAutoFit/>
          </a:bodyPr>
          <a:lstStyle/>
          <a:p>
            <a:pPr marL="12700" marR="211454">
              <a:lnSpc>
                <a:spcPts val="1650"/>
              </a:lnSpc>
              <a:spcBef>
                <a:spcPts val="180"/>
              </a:spcBef>
            </a:pPr>
            <a:r>
              <a:rPr sz="1400" spc="-5" dirty="0">
                <a:solidFill>
                  <a:srgbClr val="FFFFFF"/>
                </a:solidFill>
                <a:latin typeface="Arial"/>
                <a:cs typeface="Arial"/>
              </a:rPr>
              <a:t>29-day  nLockTime</a:t>
            </a:r>
            <a:endParaRPr sz="1400">
              <a:latin typeface="Arial"/>
              <a:cs typeface="Arial"/>
            </a:endParaRPr>
          </a:p>
          <a:p>
            <a:pPr marL="41275">
              <a:lnSpc>
                <a:spcPct val="100000"/>
              </a:lnSpc>
              <a:spcBef>
                <a:spcPts val="525"/>
              </a:spcBef>
            </a:pPr>
            <a:r>
              <a:rPr sz="1200" spc="-5" dirty="0">
                <a:solidFill>
                  <a:srgbClr val="FFFFFF"/>
                </a:solidFill>
                <a:latin typeface="Arial"/>
                <a:cs typeface="Arial"/>
              </a:rPr>
              <a:t>Signed by</a:t>
            </a:r>
            <a:r>
              <a:rPr sz="1200" spc="-80" dirty="0">
                <a:solidFill>
                  <a:srgbClr val="FFFFFF"/>
                </a:solidFill>
                <a:latin typeface="Arial"/>
                <a:cs typeface="Arial"/>
              </a:rPr>
              <a:t> </a:t>
            </a:r>
            <a:r>
              <a:rPr sz="1200" spc="-5" dirty="0">
                <a:solidFill>
                  <a:srgbClr val="FFFFFF"/>
                </a:solidFill>
                <a:latin typeface="Arial"/>
                <a:cs typeface="Arial"/>
              </a:rPr>
              <a:t>Alice</a:t>
            </a:r>
            <a:endParaRPr sz="1200">
              <a:latin typeface="Arial"/>
              <a:cs typeface="Arial"/>
            </a:endParaRPr>
          </a:p>
        </p:txBody>
      </p:sp>
      <p:sp>
        <p:nvSpPr>
          <p:cNvPr id="22" name="object 22"/>
          <p:cNvSpPr txBox="1"/>
          <p:nvPr/>
        </p:nvSpPr>
        <p:spPr>
          <a:xfrm>
            <a:off x="767550" y="3378330"/>
            <a:ext cx="1031240" cy="433705"/>
          </a:xfrm>
          <a:prstGeom prst="rect">
            <a:avLst/>
          </a:prstGeom>
        </p:spPr>
        <p:txBody>
          <a:bodyPr vert="horz" wrap="square" lIns="0" tIns="5715" rIns="0" bIns="0" rtlCol="0">
            <a:spAutoFit/>
          </a:bodyPr>
          <a:lstStyle/>
          <a:p>
            <a:pPr marL="12700" marR="5080">
              <a:lnSpc>
                <a:spcPts val="1650"/>
              </a:lnSpc>
              <a:spcBef>
                <a:spcPts val="45"/>
              </a:spcBef>
            </a:pPr>
            <a:r>
              <a:rPr sz="1400" spc="-5" dirty="0">
                <a:latin typeface="Arial"/>
                <a:cs typeface="Arial"/>
              </a:rPr>
              <a:t>Alice</a:t>
            </a:r>
            <a:r>
              <a:rPr sz="1400" spc="-90" dirty="0">
                <a:latin typeface="Arial"/>
                <a:cs typeface="Arial"/>
              </a:rPr>
              <a:t> </a:t>
            </a:r>
            <a:r>
              <a:rPr sz="1400" spc="-5" dirty="0">
                <a:latin typeface="Arial"/>
                <a:cs typeface="Arial"/>
              </a:rPr>
              <a:t>Refund  Address</a:t>
            </a:r>
            <a:endParaRPr sz="1400">
              <a:latin typeface="Arial"/>
              <a:cs typeface="Arial"/>
            </a:endParaRPr>
          </a:p>
        </p:txBody>
      </p:sp>
      <p:sp>
        <p:nvSpPr>
          <p:cNvPr id="23" name="object 23"/>
          <p:cNvSpPr txBox="1"/>
          <p:nvPr/>
        </p:nvSpPr>
        <p:spPr>
          <a:xfrm>
            <a:off x="2062349" y="3399255"/>
            <a:ext cx="1179195" cy="224154"/>
          </a:xfrm>
          <a:prstGeom prst="rect">
            <a:avLst/>
          </a:prstGeom>
        </p:spPr>
        <p:txBody>
          <a:bodyPr vert="horz" wrap="square" lIns="0" tIns="0" rIns="0" bIns="0" rtlCol="0">
            <a:spAutoFit/>
          </a:bodyPr>
          <a:lstStyle/>
          <a:p>
            <a:pPr marL="12700">
              <a:lnSpc>
                <a:spcPts val="1645"/>
              </a:lnSpc>
            </a:pPr>
            <a:r>
              <a:rPr sz="1400" spc="-5" dirty="0">
                <a:solidFill>
                  <a:srgbClr val="FF0000"/>
                </a:solidFill>
                <a:latin typeface="Arial"/>
                <a:cs typeface="Arial"/>
              </a:rPr>
              <a:t>Signed by</a:t>
            </a:r>
            <a:r>
              <a:rPr sz="1400" spc="-85" dirty="0">
                <a:solidFill>
                  <a:srgbClr val="FF0000"/>
                </a:solidFill>
                <a:latin typeface="Arial"/>
                <a:cs typeface="Arial"/>
              </a:rPr>
              <a:t> </a:t>
            </a:r>
            <a:r>
              <a:rPr sz="1400" spc="-5" dirty="0">
                <a:solidFill>
                  <a:srgbClr val="FF0000"/>
                </a:solidFill>
                <a:latin typeface="Arial"/>
                <a:cs typeface="Arial"/>
              </a:rPr>
              <a:t>Bob</a:t>
            </a:r>
            <a:endParaRPr sz="1400">
              <a:latin typeface="Arial"/>
              <a:cs typeface="Arial"/>
            </a:endParaRPr>
          </a:p>
        </p:txBody>
      </p:sp>
      <p:sp>
        <p:nvSpPr>
          <p:cNvPr id="24" name="object 24"/>
          <p:cNvSpPr txBox="1"/>
          <p:nvPr/>
        </p:nvSpPr>
        <p:spPr>
          <a:xfrm>
            <a:off x="2062349" y="3883155"/>
            <a:ext cx="1487805" cy="224154"/>
          </a:xfrm>
          <a:prstGeom prst="rect">
            <a:avLst/>
          </a:prstGeom>
        </p:spPr>
        <p:txBody>
          <a:bodyPr vert="horz" wrap="square" lIns="0" tIns="0" rIns="0" bIns="0" rtlCol="0">
            <a:spAutoFit/>
          </a:bodyPr>
          <a:lstStyle/>
          <a:p>
            <a:pPr marL="12700">
              <a:lnSpc>
                <a:spcPts val="1645"/>
              </a:lnSpc>
            </a:pPr>
            <a:r>
              <a:rPr sz="1400" spc="-5" dirty="0">
                <a:solidFill>
                  <a:srgbClr val="FF0000"/>
                </a:solidFill>
                <a:latin typeface="Arial"/>
                <a:cs typeface="Arial"/>
              </a:rPr>
              <a:t>30-day</a:t>
            </a:r>
            <a:r>
              <a:rPr sz="1400" spc="-75" dirty="0">
                <a:solidFill>
                  <a:srgbClr val="FF0000"/>
                </a:solidFill>
                <a:latin typeface="Arial"/>
                <a:cs typeface="Arial"/>
              </a:rPr>
              <a:t> </a:t>
            </a:r>
            <a:r>
              <a:rPr sz="1400" spc="-5" dirty="0">
                <a:solidFill>
                  <a:srgbClr val="FF0000"/>
                </a:solidFill>
                <a:latin typeface="Arial"/>
                <a:cs typeface="Arial"/>
              </a:rPr>
              <a:t>nLockTime</a:t>
            </a:r>
            <a:endParaRPr sz="1400">
              <a:latin typeface="Arial"/>
              <a:cs typeface="Arial"/>
            </a:endParaRPr>
          </a:p>
        </p:txBody>
      </p:sp>
      <p:sp>
        <p:nvSpPr>
          <p:cNvPr id="25" name="object 25"/>
          <p:cNvSpPr txBox="1"/>
          <p:nvPr/>
        </p:nvSpPr>
        <p:spPr>
          <a:xfrm>
            <a:off x="767550" y="4006980"/>
            <a:ext cx="528955" cy="224154"/>
          </a:xfrm>
          <a:prstGeom prst="rect">
            <a:avLst/>
          </a:prstGeom>
        </p:spPr>
        <p:txBody>
          <a:bodyPr vert="horz" wrap="square" lIns="0" tIns="0" rIns="0" bIns="0" rtlCol="0">
            <a:spAutoFit/>
          </a:bodyPr>
          <a:lstStyle/>
          <a:p>
            <a:pPr marL="12700">
              <a:lnSpc>
                <a:spcPts val="1645"/>
              </a:lnSpc>
            </a:pPr>
            <a:r>
              <a:rPr sz="1400" dirty="0">
                <a:latin typeface="Arial"/>
                <a:cs typeface="Arial"/>
              </a:rPr>
              <a:t>1</a:t>
            </a:r>
            <a:r>
              <a:rPr sz="1400" spc="-85" dirty="0">
                <a:latin typeface="Arial"/>
                <a:cs typeface="Arial"/>
              </a:rPr>
              <a:t> </a:t>
            </a:r>
            <a:r>
              <a:rPr sz="1400" spc="-5" dirty="0">
                <a:latin typeface="Arial"/>
                <a:cs typeface="Arial"/>
              </a:rPr>
              <a:t>BTC</a:t>
            </a:r>
            <a:endParaRPr sz="1400">
              <a:latin typeface="Arial"/>
              <a:cs typeface="Arial"/>
            </a:endParaRPr>
          </a:p>
        </p:txBody>
      </p:sp>
    </p:spTree>
    <p:extLst>
      <p:ext uri="{BB962C8B-B14F-4D97-AF65-F5344CB8AC3E}">
        <p14:creationId xmlns:p14="http://schemas.microsoft.com/office/powerpoint/2010/main" val="2893703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7030084" cy="574040"/>
          </a:xfrm>
          <a:prstGeom prst="rect">
            <a:avLst/>
          </a:prstGeom>
        </p:spPr>
        <p:txBody>
          <a:bodyPr vert="horz" wrap="square" lIns="0" tIns="12700" rIns="0" bIns="0" rtlCol="0">
            <a:spAutoFit/>
          </a:bodyPr>
          <a:lstStyle/>
          <a:p>
            <a:pPr marL="12700">
              <a:lnSpc>
                <a:spcPct val="100000"/>
              </a:lnSpc>
              <a:spcBef>
                <a:spcPts val="100"/>
              </a:spcBef>
            </a:pPr>
            <a:r>
              <a:rPr spc="-5" dirty="0"/>
              <a:t>Bidirectional Channel </a:t>
            </a:r>
            <a:r>
              <a:rPr dirty="0"/>
              <a:t>-</a:t>
            </a:r>
            <a:r>
              <a:rPr spc="-90" dirty="0"/>
              <a:t> </a:t>
            </a:r>
            <a:r>
              <a:rPr spc="-5" dirty="0"/>
              <a:t>Payment</a:t>
            </a:r>
          </a:p>
        </p:txBody>
      </p:sp>
      <p:sp>
        <p:nvSpPr>
          <p:cNvPr id="3" name="object 3"/>
          <p:cNvSpPr txBox="1"/>
          <p:nvPr/>
        </p:nvSpPr>
        <p:spPr>
          <a:xfrm>
            <a:off x="668325" y="1701450"/>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090">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090">
              <a:lnSpc>
                <a:spcPct val="100000"/>
              </a:lnSpc>
            </a:pPr>
            <a:r>
              <a:rPr sz="1400" dirty="0">
                <a:latin typeface="Arial"/>
                <a:cs typeface="Arial"/>
              </a:rPr>
              <a:t>1</a:t>
            </a:r>
            <a:r>
              <a:rPr sz="1400" spc="-25" dirty="0">
                <a:latin typeface="Arial"/>
                <a:cs typeface="Arial"/>
              </a:rPr>
              <a:t> </a:t>
            </a:r>
            <a:r>
              <a:rPr sz="1400" spc="-5" dirty="0">
                <a:latin typeface="Arial"/>
                <a:cs typeface="Arial"/>
              </a:rPr>
              <a:t>BTC</a:t>
            </a:r>
            <a:endParaRPr sz="1400">
              <a:latin typeface="Arial"/>
              <a:cs typeface="Arial"/>
            </a:endParaRPr>
          </a:p>
        </p:txBody>
      </p:sp>
      <p:sp>
        <p:nvSpPr>
          <p:cNvPr id="4" name="object 4"/>
          <p:cNvSpPr txBox="1"/>
          <p:nvPr/>
        </p:nvSpPr>
        <p:spPr>
          <a:xfrm>
            <a:off x="2038524" y="1548299"/>
            <a:ext cx="2515235" cy="933450"/>
          </a:xfrm>
          <a:prstGeom prst="rect">
            <a:avLst/>
          </a:prstGeom>
          <a:solidFill>
            <a:srgbClr val="FFFFFF"/>
          </a:solidFill>
          <a:ln w="19049">
            <a:solidFill>
              <a:srgbClr val="00FF00"/>
            </a:solidFill>
          </a:ln>
        </p:spPr>
        <p:txBody>
          <a:bodyPr vert="horz" wrap="square" lIns="0" tIns="50165" rIns="0" bIns="0" rtlCol="0">
            <a:spAutoFit/>
          </a:bodyPr>
          <a:lstStyle/>
          <a:p>
            <a:pPr marL="85725" marR="675640">
              <a:lnSpc>
                <a:spcPts val="1650"/>
              </a:lnSpc>
              <a:spcBef>
                <a:spcPts val="395"/>
              </a:spcBef>
            </a:pPr>
            <a:r>
              <a:rPr sz="1400" spc="-5" dirty="0">
                <a:latin typeface="Arial"/>
                <a:cs typeface="Arial"/>
              </a:rPr>
              <a:t>Alice and Bob</a:t>
            </a:r>
            <a:r>
              <a:rPr sz="1400" spc="-90" dirty="0">
                <a:latin typeface="Arial"/>
                <a:cs typeface="Arial"/>
              </a:rPr>
              <a:t> </a:t>
            </a:r>
            <a:r>
              <a:rPr sz="1400" dirty="0">
                <a:latin typeface="Arial"/>
                <a:cs typeface="Arial"/>
              </a:rPr>
              <a:t>Multisig  </a:t>
            </a:r>
            <a:r>
              <a:rPr sz="1400" spc="-5" dirty="0">
                <a:latin typeface="Arial"/>
                <a:cs typeface="Arial"/>
              </a:rPr>
              <a:t>Channel</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spcBef>
                <a:spcPts val="5"/>
              </a:spcBef>
            </a:pPr>
            <a:r>
              <a:rPr sz="1400" dirty="0">
                <a:latin typeface="Arial"/>
                <a:cs typeface="Arial"/>
              </a:rPr>
              <a:t>1</a:t>
            </a:r>
            <a:r>
              <a:rPr sz="1400" spc="-10" dirty="0">
                <a:latin typeface="Arial"/>
                <a:cs typeface="Arial"/>
              </a:rPr>
              <a:t> </a:t>
            </a:r>
            <a:r>
              <a:rPr sz="1400" spc="-5" dirty="0">
                <a:latin typeface="Arial"/>
                <a:cs typeface="Arial"/>
              </a:rPr>
              <a:t>BTC</a:t>
            </a:r>
            <a:endParaRPr sz="1400">
              <a:latin typeface="Arial"/>
              <a:cs typeface="Arial"/>
            </a:endParaRPr>
          </a:p>
        </p:txBody>
      </p:sp>
      <p:sp>
        <p:nvSpPr>
          <p:cNvPr id="5" name="object 5"/>
          <p:cNvSpPr txBox="1"/>
          <p:nvPr/>
        </p:nvSpPr>
        <p:spPr>
          <a:xfrm>
            <a:off x="694525" y="3316499"/>
            <a:ext cx="1295400" cy="968375"/>
          </a:xfrm>
          <a:prstGeom prst="rect">
            <a:avLst/>
          </a:prstGeom>
          <a:solidFill>
            <a:srgbClr val="434343"/>
          </a:solidFill>
          <a:ln w="19049">
            <a:solidFill>
              <a:srgbClr val="660000"/>
            </a:solidFill>
          </a:ln>
        </p:spPr>
        <p:txBody>
          <a:bodyPr vert="horz" wrap="square" lIns="0" tIns="67945" rIns="0" bIns="0" rtlCol="0">
            <a:spAutoFit/>
          </a:bodyPr>
          <a:lstStyle/>
          <a:p>
            <a:pPr marL="85725" marR="195580">
              <a:lnSpc>
                <a:spcPts val="1650"/>
              </a:lnSpc>
              <a:spcBef>
                <a:spcPts val="535"/>
              </a:spcBef>
            </a:pPr>
            <a:r>
              <a:rPr sz="1400" spc="-5" dirty="0">
                <a:latin typeface="Arial"/>
                <a:cs typeface="Arial"/>
              </a:rPr>
              <a:t>Alice</a:t>
            </a:r>
            <a:r>
              <a:rPr sz="1400" spc="-90" dirty="0">
                <a:latin typeface="Arial"/>
                <a:cs typeface="Arial"/>
              </a:rPr>
              <a:t> </a:t>
            </a:r>
            <a:r>
              <a:rPr sz="1400" spc="-5" dirty="0">
                <a:latin typeface="Arial"/>
                <a:cs typeface="Arial"/>
              </a:rPr>
              <a:t>Refund  Address</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pPr>
            <a:r>
              <a:rPr sz="1400" dirty="0">
                <a:latin typeface="Arial"/>
                <a:cs typeface="Arial"/>
              </a:rPr>
              <a:t>1</a:t>
            </a:r>
            <a:r>
              <a:rPr sz="1400" spc="-15" dirty="0">
                <a:latin typeface="Arial"/>
                <a:cs typeface="Arial"/>
              </a:rPr>
              <a:t> </a:t>
            </a:r>
            <a:r>
              <a:rPr sz="1400" spc="-5" dirty="0">
                <a:latin typeface="Arial"/>
                <a:cs typeface="Arial"/>
              </a:rPr>
              <a:t>BTC</a:t>
            </a:r>
            <a:endParaRPr sz="1400">
              <a:latin typeface="Arial"/>
              <a:cs typeface="Arial"/>
            </a:endParaRPr>
          </a:p>
        </p:txBody>
      </p:sp>
      <p:sp>
        <p:nvSpPr>
          <p:cNvPr id="6" name="object 6"/>
          <p:cNvSpPr/>
          <p:nvPr/>
        </p:nvSpPr>
        <p:spPr>
          <a:xfrm>
            <a:off x="1521224" y="2014800"/>
            <a:ext cx="288925" cy="635"/>
          </a:xfrm>
          <a:custGeom>
            <a:avLst/>
            <a:gdLst/>
            <a:ahLst/>
            <a:cxnLst/>
            <a:rect l="l" t="t" r="r" b="b"/>
            <a:pathLst>
              <a:path w="288925" h="635">
                <a:moveTo>
                  <a:pt x="0" y="0"/>
                </a:moveTo>
                <a:lnTo>
                  <a:pt x="258651" y="0"/>
                </a:lnTo>
                <a:lnTo>
                  <a:pt x="258651" y="599"/>
                </a:lnTo>
                <a:lnTo>
                  <a:pt x="288599" y="599"/>
                </a:lnTo>
              </a:path>
            </a:pathLst>
          </a:custGeom>
          <a:ln w="38099">
            <a:solidFill>
              <a:srgbClr val="00FF00"/>
            </a:solidFill>
          </a:ln>
        </p:spPr>
        <p:txBody>
          <a:bodyPr wrap="square" lIns="0" tIns="0" rIns="0" bIns="0" rtlCol="0"/>
          <a:lstStyle/>
          <a:p>
            <a:endParaRPr/>
          </a:p>
        </p:txBody>
      </p:sp>
      <p:sp>
        <p:nvSpPr>
          <p:cNvPr id="7" name="object 7"/>
          <p:cNvSpPr/>
          <p:nvPr/>
        </p:nvSpPr>
        <p:spPr>
          <a:xfrm>
            <a:off x="1790774" y="1933419"/>
            <a:ext cx="211001" cy="16396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217925" y="2481299"/>
            <a:ext cx="1078230" cy="1319530"/>
          </a:xfrm>
          <a:custGeom>
            <a:avLst/>
            <a:gdLst/>
            <a:ahLst/>
            <a:cxnLst/>
            <a:rect l="l" t="t" r="r" b="b"/>
            <a:pathLst>
              <a:path w="1078229" h="1319529">
                <a:moveTo>
                  <a:pt x="1078199" y="0"/>
                </a:moveTo>
                <a:lnTo>
                  <a:pt x="1078199" y="1319099"/>
                </a:lnTo>
                <a:lnTo>
                  <a:pt x="0" y="1319099"/>
                </a:lnTo>
              </a:path>
            </a:pathLst>
          </a:custGeom>
          <a:ln w="38099">
            <a:solidFill>
              <a:srgbClr val="660000"/>
            </a:solidFill>
          </a:ln>
        </p:spPr>
        <p:txBody>
          <a:bodyPr wrap="square" lIns="0" tIns="0" rIns="0" bIns="0" rtlCol="0"/>
          <a:lstStyle/>
          <a:p>
            <a:endParaRPr/>
          </a:p>
        </p:txBody>
      </p:sp>
      <p:sp>
        <p:nvSpPr>
          <p:cNvPr id="9" name="object 9"/>
          <p:cNvSpPr/>
          <p:nvPr/>
        </p:nvSpPr>
        <p:spPr>
          <a:xfrm>
            <a:off x="2025973" y="3718419"/>
            <a:ext cx="211001" cy="163961"/>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62349" y="3866313"/>
            <a:ext cx="148780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30-day</a:t>
            </a:r>
            <a:r>
              <a:rPr sz="1400" spc="-75" dirty="0">
                <a:solidFill>
                  <a:srgbClr val="434343"/>
                </a:solidFill>
                <a:latin typeface="Arial"/>
                <a:cs typeface="Arial"/>
              </a:rPr>
              <a:t> </a:t>
            </a:r>
            <a:r>
              <a:rPr sz="1400" spc="-5" dirty="0">
                <a:solidFill>
                  <a:srgbClr val="434343"/>
                </a:solidFill>
                <a:latin typeface="Arial"/>
                <a:cs typeface="Arial"/>
              </a:rPr>
              <a:t>nLockTime</a:t>
            </a:r>
            <a:endParaRPr sz="1400">
              <a:latin typeface="Arial"/>
              <a:cs typeface="Arial"/>
            </a:endParaRPr>
          </a:p>
        </p:txBody>
      </p:sp>
      <p:sp>
        <p:nvSpPr>
          <p:cNvPr id="11" name="object 11"/>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3" name="object 13"/>
          <p:cNvSpPr txBox="1"/>
          <p:nvPr/>
        </p:nvSpPr>
        <p:spPr>
          <a:xfrm>
            <a:off x="7202575" y="136730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0.8</a:t>
            </a:r>
            <a:r>
              <a:rPr sz="1400" spc="-35" dirty="0">
                <a:latin typeface="Arial"/>
                <a:cs typeface="Arial"/>
              </a:rPr>
              <a:t> </a:t>
            </a:r>
            <a:r>
              <a:rPr sz="1400" spc="-5" dirty="0">
                <a:latin typeface="Arial"/>
                <a:cs typeface="Arial"/>
              </a:rPr>
              <a:t>BTC</a:t>
            </a:r>
            <a:endParaRPr sz="1400">
              <a:latin typeface="Arial"/>
              <a:cs typeface="Arial"/>
            </a:endParaRPr>
          </a:p>
        </p:txBody>
      </p:sp>
      <p:sp>
        <p:nvSpPr>
          <p:cNvPr id="14" name="object 14"/>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6" name="object 16"/>
          <p:cNvSpPr txBox="1"/>
          <p:nvPr/>
        </p:nvSpPr>
        <p:spPr>
          <a:xfrm>
            <a:off x="7202575" y="230735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0.2</a:t>
            </a:r>
            <a:r>
              <a:rPr sz="1400" spc="-35" dirty="0">
                <a:latin typeface="Arial"/>
                <a:cs typeface="Arial"/>
              </a:rPr>
              <a:t> </a:t>
            </a:r>
            <a:r>
              <a:rPr sz="1400" spc="-5" dirty="0">
                <a:latin typeface="Arial"/>
                <a:cs typeface="Arial"/>
              </a:rPr>
              <a:t>BTC</a:t>
            </a:r>
            <a:endParaRPr sz="1400">
              <a:latin typeface="Arial"/>
              <a:cs typeface="Arial"/>
            </a:endParaRPr>
          </a:p>
        </p:txBody>
      </p:sp>
      <p:sp>
        <p:nvSpPr>
          <p:cNvPr id="17" name="object 17"/>
          <p:cNvSpPr/>
          <p:nvPr/>
        </p:nvSpPr>
        <p:spPr>
          <a:xfrm>
            <a:off x="4553725" y="1701300"/>
            <a:ext cx="2420620" cy="313690"/>
          </a:xfrm>
          <a:custGeom>
            <a:avLst/>
            <a:gdLst/>
            <a:ahLst/>
            <a:cxnLst/>
            <a:rect l="l" t="t" r="r" b="b"/>
            <a:pathLst>
              <a:path w="2420620" h="313689">
                <a:moveTo>
                  <a:pt x="0" y="313499"/>
                </a:moveTo>
                <a:lnTo>
                  <a:pt x="1324270" y="313499"/>
                </a:lnTo>
                <a:lnTo>
                  <a:pt x="1324270" y="0"/>
                </a:lnTo>
                <a:lnTo>
                  <a:pt x="2420099" y="0"/>
                </a:lnTo>
              </a:path>
            </a:pathLst>
          </a:custGeom>
          <a:ln w="38099">
            <a:solidFill>
              <a:srgbClr val="FFFFFF"/>
            </a:solidFill>
          </a:ln>
        </p:spPr>
        <p:txBody>
          <a:bodyPr wrap="square" lIns="0" tIns="0" rIns="0" bIns="0" rtlCol="0"/>
          <a:lstStyle/>
          <a:p>
            <a:endParaRPr/>
          </a:p>
        </p:txBody>
      </p:sp>
      <p:sp>
        <p:nvSpPr>
          <p:cNvPr id="18" name="object 18"/>
          <p:cNvSpPr/>
          <p:nvPr/>
        </p:nvSpPr>
        <p:spPr>
          <a:xfrm>
            <a:off x="6954774" y="1619318"/>
            <a:ext cx="211001" cy="163962"/>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4553725" y="2014800"/>
            <a:ext cx="2420620" cy="626745"/>
          </a:xfrm>
          <a:custGeom>
            <a:avLst/>
            <a:gdLst/>
            <a:ahLst/>
            <a:cxnLst/>
            <a:rect l="l" t="t" r="r" b="b"/>
            <a:pathLst>
              <a:path w="2420620" h="626744">
                <a:moveTo>
                  <a:pt x="0" y="0"/>
                </a:moveTo>
                <a:lnTo>
                  <a:pt x="1324270" y="0"/>
                </a:lnTo>
                <a:lnTo>
                  <a:pt x="1324270" y="626699"/>
                </a:lnTo>
                <a:lnTo>
                  <a:pt x="2420099" y="626699"/>
                </a:lnTo>
              </a:path>
            </a:pathLst>
          </a:custGeom>
          <a:ln w="38099">
            <a:solidFill>
              <a:srgbClr val="FFFFFF"/>
            </a:solidFill>
          </a:ln>
        </p:spPr>
        <p:txBody>
          <a:bodyPr wrap="square" lIns="0" tIns="0" rIns="0" bIns="0" rtlCol="0"/>
          <a:lstStyle/>
          <a:p>
            <a:endParaRPr/>
          </a:p>
        </p:txBody>
      </p:sp>
      <p:sp>
        <p:nvSpPr>
          <p:cNvPr id="20" name="object 20"/>
          <p:cNvSpPr/>
          <p:nvPr/>
        </p:nvSpPr>
        <p:spPr>
          <a:xfrm>
            <a:off x="6954774" y="2559518"/>
            <a:ext cx="211001" cy="163961"/>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7202724" y="3017012"/>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0.9</a:t>
            </a:r>
            <a:r>
              <a:rPr sz="1400" spc="-35" dirty="0">
                <a:latin typeface="Arial"/>
                <a:cs typeface="Arial"/>
              </a:rPr>
              <a:t> </a:t>
            </a:r>
            <a:r>
              <a:rPr sz="1400" spc="-5" dirty="0">
                <a:latin typeface="Arial"/>
                <a:cs typeface="Arial"/>
              </a:rPr>
              <a:t>BTC</a:t>
            </a:r>
            <a:endParaRPr sz="1400">
              <a:latin typeface="Arial"/>
              <a:cs typeface="Arial"/>
            </a:endParaRPr>
          </a:p>
        </p:txBody>
      </p:sp>
      <p:sp>
        <p:nvSpPr>
          <p:cNvPr id="22" name="object 22"/>
          <p:cNvSpPr txBox="1"/>
          <p:nvPr/>
        </p:nvSpPr>
        <p:spPr>
          <a:xfrm>
            <a:off x="7202724" y="3957062"/>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0.1</a:t>
            </a:r>
            <a:r>
              <a:rPr sz="1400" spc="-35" dirty="0">
                <a:latin typeface="Arial"/>
                <a:cs typeface="Arial"/>
              </a:rPr>
              <a:t> </a:t>
            </a:r>
            <a:r>
              <a:rPr sz="1400" spc="-5" dirty="0">
                <a:latin typeface="Arial"/>
                <a:cs typeface="Arial"/>
              </a:rPr>
              <a:t>BTC</a:t>
            </a:r>
            <a:endParaRPr sz="1400">
              <a:latin typeface="Arial"/>
              <a:cs typeface="Arial"/>
            </a:endParaRPr>
          </a:p>
        </p:txBody>
      </p:sp>
      <p:sp>
        <p:nvSpPr>
          <p:cNvPr id="23" name="object 23"/>
          <p:cNvSpPr/>
          <p:nvPr/>
        </p:nvSpPr>
        <p:spPr>
          <a:xfrm>
            <a:off x="4553725" y="3330362"/>
            <a:ext cx="2420620" cy="313690"/>
          </a:xfrm>
          <a:custGeom>
            <a:avLst/>
            <a:gdLst/>
            <a:ahLst/>
            <a:cxnLst/>
            <a:rect l="l" t="t" r="r" b="b"/>
            <a:pathLst>
              <a:path w="2420620" h="313689">
                <a:moveTo>
                  <a:pt x="0" y="313499"/>
                </a:moveTo>
                <a:lnTo>
                  <a:pt x="1324499" y="313499"/>
                </a:lnTo>
                <a:lnTo>
                  <a:pt x="1324499" y="0"/>
                </a:lnTo>
                <a:lnTo>
                  <a:pt x="2420399" y="0"/>
                </a:lnTo>
              </a:path>
            </a:pathLst>
          </a:custGeom>
          <a:ln w="38099">
            <a:solidFill>
              <a:srgbClr val="660000"/>
            </a:solidFill>
          </a:ln>
        </p:spPr>
        <p:txBody>
          <a:bodyPr wrap="square" lIns="0" tIns="0" rIns="0" bIns="0" rtlCol="0"/>
          <a:lstStyle/>
          <a:p>
            <a:endParaRPr/>
          </a:p>
        </p:txBody>
      </p:sp>
      <p:sp>
        <p:nvSpPr>
          <p:cNvPr id="24" name="object 24"/>
          <p:cNvSpPr/>
          <p:nvPr/>
        </p:nvSpPr>
        <p:spPr>
          <a:xfrm>
            <a:off x="6955074" y="3248381"/>
            <a:ext cx="211001" cy="163961"/>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4553725" y="3643712"/>
            <a:ext cx="2420620" cy="626745"/>
          </a:xfrm>
          <a:custGeom>
            <a:avLst/>
            <a:gdLst/>
            <a:ahLst/>
            <a:cxnLst/>
            <a:rect l="l" t="t" r="r" b="b"/>
            <a:pathLst>
              <a:path w="2420620" h="626745">
                <a:moveTo>
                  <a:pt x="0" y="0"/>
                </a:moveTo>
                <a:lnTo>
                  <a:pt x="1324499" y="0"/>
                </a:lnTo>
                <a:lnTo>
                  <a:pt x="1324499" y="626699"/>
                </a:lnTo>
                <a:lnTo>
                  <a:pt x="2420399" y="626699"/>
                </a:lnTo>
              </a:path>
            </a:pathLst>
          </a:custGeom>
          <a:ln w="38099">
            <a:solidFill>
              <a:srgbClr val="660000"/>
            </a:solidFill>
          </a:ln>
        </p:spPr>
        <p:txBody>
          <a:bodyPr wrap="square" lIns="0" tIns="0" rIns="0" bIns="0" rtlCol="0"/>
          <a:lstStyle/>
          <a:p>
            <a:endParaRPr/>
          </a:p>
        </p:txBody>
      </p:sp>
      <p:sp>
        <p:nvSpPr>
          <p:cNvPr id="26" name="object 26"/>
          <p:cNvSpPr/>
          <p:nvPr/>
        </p:nvSpPr>
        <p:spPr>
          <a:xfrm>
            <a:off x="6955074" y="4188431"/>
            <a:ext cx="211001" cy="163961"/>
          </a:xfrm>
          <a:prstGeom prst="rect">
            <a:avLst/>
          </a:prstGeom>
          <a:blipFill>
            <a:blip r:embed="rId6" cstate="print"/>
            <a:stretch>
              <a:fillRect/>
            </a:stretch>
          </a:blipFill>
        </p:spPr>
        <p:txBody>
          <a:bodyPr wrap="square" lIns="0" tIns="0" rIns="0" bIns="0" rtlCol="0"/>
          <a:lstStyle/>
          <a:p>
            <a:endParaRPr/>
          </a:p>
        </p:txBody>
      </p:sp>
      <p:sp>
        <p:nvSpPr>
          <p:cNvPr id="27" name="object 27"/>
          <p:cNvSpPr txBox="1"/>
          <p:nvPr/>
        </p:nvSpPr>
        <p:spPr>
          <a:xfrm>
            <a:off x="2062349" y="3382412"/>
            <a:ext cx="117919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Signed by</a:t>
            </a:r>
            <a:r>
              <a:rPr sz="1400" spc="-85" dirty="0">
                <a:solidFill>
                  <a:srgbClr val="434343"/>
                </a:solidFill>
                <a:latin typeface="Arial"/>
                <a:cs typeface="Arial"/>
              </a:rPr>
              <a:t> </a:t>
            </a:r>
            <a:r>
              <a:rPr sz="1400" spc="-5" dirty="0">
                <a:solidFill>
                  <a:srgbClr val="434343"/>
                </a:solidFill>
                <a:latin typeface="Arial"/>
                <a:cs typeface="Arial"/>
              </a:rPr>
              <a:t>Bob</a:t>
            </a:r>
            <a:endParaRPr sz="1400">
              <a:latin typeface="Arial"/>
              <a:cs typeface="Arial"/>
            </a:endParaRPr>
          </a:p>
        </p:txBody>
      </p:sp>
      <p:sp>
        <p:nvSpPr>
          <p:cNvPr id="28" name="object 28"/>
          <p:cNvSpPr txBox="1"/>
          <p:nvPr/>
        </p:nvSpPr>
        <p:spPr>
          <a:xfrm>
            <a:off x="4670250" y="1547162"/>
            <a:ext cx="1101725" cy="704850"/>
          </a:xfrm>
          <a:prstGeom prst="rect">
            <a:avLst/>
          </a:prstGeom>
        </p:spPr>
        <p:txBody>
          <a:bodyPr vert="horz" wrap="square" lIns="0" tIns="22860" rIns="0" bIns="0" rtlCol="0">
            <a:spAutoFit/>
          </a:bodyPr>
          <a:lstStyle/>
          <a:p>
            <a:pPr marL="12700" marR="211454">
              <a:lnSpc>
                <a:spcPts val="1650"/>
              </a:lnSpc>
              <a:spcBef>
                <a:spcPts val="180"/>
              </a:spcBef>
            </a:pPr>
            <a:r>
              <a:rPr sz="1400" spc="-5" dirty="0">
                <a:solidFill>
                  <a:srgbClr val="FFFFFF"/>
                </a:solidFill>
                <a:latin typeface="Arial"/>
                <a:cs typeface="Arial"/>
              </a:rPr>
              <a:t>29-day  nLockTime</a:t>
            </a:r>
            <a:endParaRPr sz="1400">
              <a:latin typeface="Arial"/>
              <a:cs typeface="Arial"/>
            </a:endParaRPr>
          </a:p>
          <a:p>
            <a:pPr marL="41275">
              <a:lnSpc>
                <a:spcPct val="100000"/>
              </a:lnSpc>
              <a:spcBef>
                <a:spcPts val="525"/>
              </a:spcBef>
            </a:pPr>
            <a:r>
              <a:rPr sz="1200" spc="-5" dirty="0">
                <a:solidFill>
                  <a:srgbClr val="FFFFFF"/>
                </a:solidFill>
                <a:latin typeface="Arial"/>
                <a:cs typeface="Arial"/>
              </a:rPr>
              <a:t>Signed by</a:t>
            </a:r>
            <a:r>
              <a:rPr sz="1200" spc="-80" dirty="0">
                <a:solidFill>
                  <a:srgbClr val="FFFFFF"/>
                </a:solidFill>
                <a:latin typeface="Arial"/>
                <a:cs typeface="Arial"/>
              </a:rPr>
              <a:t> </a:t>
            </a:r>
            <a:r>
              <a:rPr sz="1200" spc="-5" dirty="0">
                <a:solidFill>
                  <a:srgbClr val="FFFFFF"/>
                </a:solidFill>
                <a:latin typeface="Arial"/>
                <a:cs typeface="Arial"/>
              </a:rPr>
              <a:t>Alice</a:t>
            </a:r>
            <a:endParaRPr sz="1200">
              <a:latin typeface="Arial"/>
              <a:cs typeface="Arial"/>
            </a:endParaRPr>
          </a:p>
        </p:txBody>
      </p:sp>
      <p:sp>
        <p:nvSpPr>
          <p:cNvPr id="29" name="object 29"/>
          <p:cNvSpPr txBox="1"/>
          <p:nvPr/>
        </p:nvSpPr>
        <p:spPr>
          <a:xfrm>
            <a:off x="4496175" y="3160138"/>
            <a:ext cx="56896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29-day</a:t>
            </a:r>
            <a:endParaRPr sz="1400">
              <a:latin typeface="Arial"/>
              <a:cs typeface="Arial"/>
            </a:endParaRPr>
          </a:p>
        </p:txBody>
      </p:sp>
      <p:sp>
        <p:nvSpPr>
          <p:cNvPr id="30" name="object 30"/>
          <p:cNvSpPr txBox="1"/>
          <p:nvPr/>
        </p:nvSpPr>
        <p:spPr>
          <a:xfrm>
            <a:off x="4496175" y="3369688"/>
            <a:ext cx="89471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nLockTime</a:t>
            </a:r>
            <a:endParaRPr sz="1400">
              <a:latin typeface="Arial"/>
              <a:cs typeface="Arial"/>
            </a:endParaRPr>
          </a:p>
        </p:txBody>
      </p:sp>
      <p:sp>
        <p:nvSpPr>
          <p:cNvPr id="31" name="object 31"/>
          <p:cNvSpPr txBox="1"/>
          <p:nvPr/>
        </p:nvSpPr>
        <p:spPr>
          <a:xfrm>
            <a:off x="4524825" y="3656579"/>
            <a:ext cx="107315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434343"/>
                </a:solidFill>
                <a:latin typeface="Arial"/>
                <a:cs typeface="Arial"/>
              </a:rPr>
              <a:t>Signed by</a:t>
            </a:r>
            <a:r>
              <a:rPr sz="1200" spc="-80" dirty="0">
                <a:solidFill>
                  <a:srgbClr val="434343"/>
                </a:solidFill>
                <a:latin typeface="Arial"/>
                <a:cs typeface="Arial"/>
              </a:rPr>
              <a:t> </a:t>
            </a:r>
            <a:r>
              <a:rPr sz="1200" spc="-5" dirty="0">
                <a:solidFill>
                  <a:srgbClr val="434343"/>
                </a:solidFill>
                <a:latin typeface="Arial"/>
                <a:cs typeface="Arial"/>
              </a:rPr>
              <a:t>Alice</a:t>
            </a:r>
            <a:endParaRPr sz="1200">
              <a:latin typeface="Arial"/>
              <a:cs typeface="Arial"/>
            </a:endParaRPr>
          </a:p>
        </p:txBody>
      </p:sp>
    </p:spTree>
    <p:extLst>
      <p:ext uri="{BB962C8B-B14F-4D97-AF65-F5344CB8AC3E}">
        <p14:creationId xmlns:p14="http://schemas.microsoft.com/office/powerpoint/2010/main" val="15806492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4342765" cy="574040"/>
          </a:xfrm>
          <a:prstGeom prst="rect">
            <a:avLst/>
          </a:prstGeom>
        </p:spPr>
        <p:txBody>
          <a:bodyPr vert="horz" wrap="square" lIns="0" tIns="12700" rIns="0" bIns="0" rtlCol="0">
            <a:spAutoFit/>
          </a:bodyPr>
          <a:lstStyle/>
          <a:p>
            <a:pPr marL="12700">
              <a:lnSpc>
                <a:spcPct val="100000"/>
              </a:lnSpc>
              <a:spcBef>
                <a:spcPts val="100"/>
              </a:spcBef>
            </a:pPr>
            <a:r>
              <a:rPr spc="-5" dirty="0"/>
              <a:t>Reversing</a:t>
            </a:r>
            <a:r>
              <a:rPr spc="-90" dirty="0"/>
              <a:t> </a:t>
            </a:r>
            <a:r>
              <a:rPr spc="-5" dirty="0"/>
              <a:t>Direction</a:t>
            </a:r>
          </a:p>
        </p:txBody>
      </p:sp>
      <p:sp>
        <p:nvSpPr>
          <p:cNvPr id="3" name="object 3"/>
          <p:cNvSpPr txBox="1"/>
          <p:nvPr/>
        </p:nvSpPr>
        <p:spPr>
          <a:xfrm>
            <a:off x="668325" y="1701450"/>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090">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090">
              <a:lnSpc>
                <a:spcPct val="100000"/>
              </a:lnSpc>
            </a:pPr>
            <a:r>
              <a:rPr sz="1400" dirty="0">
                <a:latin typeface="Arial"/>
                <a:cs typeface="Arial"/>
              </a:rPr>
              <a:t>1</a:t>
            </a:r>
            <a:r>
              <a:rPr sz="1400" spc="-25" dirty="0">
                <a:latin typeface="Arial"/>
                <a:cs typeface="Arial"/>
              </a:rPr>
              <a:t> </a:t>
            </a:r>
            <a:r>
              <a:rPr sz="1400" spc="-5" dirty="0">
                <a:latin typeface="Arial"/>
                <a:cs typeface="Arial"/>
              </a:rPr>
              <a:t>BTC</a:t>
            </a:r>
            <a:endParaRPr sz="1400">
              <a:latin typeface="Arial"/>
              <a:cs typeface="Arial"/>
            </a:endParaRPr>
          </a:p>
        </p:txBody>
      </p:sp>
      <p:sp>
        <p:nvSpPr>
          <p:cNvPr id="4" name="object 4"/>
          <p:cNvSpPr txBox="1"/>
          <p:nvPr/>
        </p:nvSpPr>
        <p:spPr>
          <a:xfrm>
            <a:off x="2038524" y="1548299"/>
            <a:ext cx="2515235" cy="933450"/>
          </a:xfrm>
          <a:prstGeom prst="rect">
            <a:avLst/>
          </a:prstGeom>
          <a:solidFill>
            <a:srgbClr val="FFFFFF"/>
          </a:solidFill>
          <a:ln w="19049">
            <a:solidFill>
              <a:srgbClr val="00FF00"/>
            </a:solidFill>
          </a:ln>
        </p:spPr>
        <p:txBody>
          <a:bodyPr vert="horz" wrap="square" lIns="0" tIns="50165" rIns="0" bIns="0" rtlCol="0">
            <a:spAutoFit/>
          </a:bodyPr>
          <a:lstStyle/>
          <a:p>
            <a:pPr marL="85725" marR="675640">
              <a:lnSpc>
                <a:spcPts val="1650"/>
              </a:lnSpc>
              <a:spcBef>
                <a:spcPts val="395"/>
              </a:spcBef>
            </a:pPr>
            <a:r>
              <a:rPr sz="1400" spc="-5" dirty="0">
                <a:latin typeface="Arial"/>
                <a:cs typeface="Arial"/>
              </a:rPr>
              <a:t>Alice and Bob</a:t>
            </a:r>
            <a:r>
              <a:rPr sz="1400" spc="-90" dirty="0">
                <a:latin typeface="Arial"/>
                <a:cs typeface="Arial"/>
              </a:rPr>
              <a:t> </a:t>
            </a:r>
            <a:r>
              <a:rPr sz="1400" dirty="0">
                <a:latin typeface="Arial"/>
                <a:cs typeface="Arial"/>
              </a:rPr>
              <a:t>Multisig  </a:t>
            </a:r>
            <a:r>
              <a:rPr sz="1400" spc="-5" dirty="0">
                <a:latin typeface="Arial"/>
                <a:cs typeface="Arial"/>
              </a:rPr>
              <a:t>Channel</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spcBef>
                <a:spcPts val="5"/>
              </a:spcBef>
            </a:pPr>
            <a:r>
              <a:rPr sz="1400" dirty="0">
                <a:latin typeface="Arial"/>
                <a:cs typeface="Arial"/>
              </a:rPr>
              <a:t>1</a:t>
            </a:r>
            <a:r>
              <a:rPr sz="1400" spc="-10" dirty="0">
                <a:latin typeface="Arial"/>
                <a:cs typeface="Arial"/>
              </a:rPr>
              <a:t> </a:t>
            </a:r>
            <a:r>
              <a:rPr sz="1400" spc="-5" dirty="0">
                <a:latin typeface="Arial"/>
                <a:cs typeface="Arial"/>
              </a:rPr>
              <a:t>BTC</a:t>
            </a:r>
            <a:endParaRPr sz="1400">
              <a:latin typeface="Arial"/>
              <a:cs typeface="Arial"/>
            </a:endParaRPr>
          </a:p>
        </p:txBody>
      </p:sp>
      <p:sp>
        <p:nvSpPr>
          <p:cNvPr id="5" name="object 5"/>
          <p:cNvSpPr txBox="1"/>
          <p:nvPr/>
        </p:nvSpPr>
        <p:spPr>
          <a:xfrm>
            <a:off x="694525" y="3316499"/>
            <a:ext cx="1295400" cy="968375"/>
          </a:xfrm>
          <a:prstGeom prst="rect">
            <a:avLst/>
          </a:prstGeom>
          <a:solidFill>
            <a:srgbClr val="434343"/>
          </a:solidFill>
          <a:ln w="19049">
            <a:solidFill>
              <a:srgbClr val="660000"/>
            </a:solidFill>
          </a:ln>
        </p:spPr>
        <p:txBody>
          <a:bodyPr vert="horz" wrap="square" lIns="0" tIns="67945" rIns="0" bIns="0" rtlCol="0">
            <a:spAutoFit/>
          </a:bodyPr>
          <a:lstStyle/>
          <a:p>
            <a:pPr marL="85725" marR="195580">
              <a:lnSpc>
                <a:spcPts val="1650"/>
              </a:lnSpc>
              <a:spcBef>
                <a:spcPts val="535"/>
              </a:spcBef>
            </a:pPr>
            <a:r>
              <a:rPr sz="1400" spc="-5" dirty="0">
                <a:latin typeface="Arial"/>
                <a:cs typeface="Arial"/>
              </a:rPr>
              <a:t>Alice</a:t>
            </a:r>
            <a:r>
              <a:rPr sz="1400" spc="-90" dirty="0">
                <a:latin typeface="Arial"/>
                <a:cs typeface="Arial"/>
              </a:rPr>
              <a:t> </a:t>
            </a:r>
            <a:r>
              <a:rPr sz="1400" spc="-5" dirty="0">
                <a:latin typeface="Arial"/>
                <a:cs typeface="Arial"/>
              </a:rPr>
              <a:t>Refund  Address</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pPr>
            <a:r>
              <a:rPr sz="1400" dirty="0">
                <a:latin typeface="Arial"/>
                <a:cs typeface="Arial"/>
              </a:rPr>
              <a:t>1</a:t>
            </a:r>
            <a:r>
              <a:rPr sz="1400" spc="-15" dirty="0">
                <a:latin typeface="Arial"/>
                <a:cs typeface="Arial"/>
              </a:rPr>
              <a:t> </a:t>
            </a:r>
            <a:r>
              <a:rPr sz="1400" spc="-5" dirty="0">
                <a:latin typeface="Arial"/>
                <a:cs typeface="Arial"/>
              </a:rPr>
              <a:t>BTC</a:t>
            </a:r>
            <a:endParaRPr sz="1400">
              <a:latin typeface="Arial"/>
              <a:cs typeface="Arial"/>
            </a:endParaRPr>
          </a:p>
        </p:txBody>
      </p:sp>
      <p:sp>
        <p:nvSpPr>
          <p:cNvPr id="6" name="object 6"/>
          <p:cNvSpPr/>
          <p:nvPr/>
        </p:nvSpPr>
        <p:spPr>
          <a:xfrm>
            <a:off x="1521224" y="2014800"/>
            <a:ext cx="288925" cy="635"/>
          </a:xfrm>
          <a:custGeom>
            <a:avLst/>
            <a:gdLst/>
            <a:ahLst/>
            <a:cxnLst/>
            <a:rect l="l" t="t" r="r" b="b"/>
            <a:pathLst>
              <a:path w="288925" h="635">
                <a:moveTo>
                  <a:pt x="0" y="0"/>
                </a:moveTo>
                <a:lnTo>
                  <a:pt x="258651" y="0"/>
                </a:lnTo>
                <a:lnTo>
                  <a:pt x="258651" y="599"/>
                </a:lnTo>
                <a:lnTo>
                  <a:pt x="288599" y="599"/>
                </a:lnTo>
              </a:path>
            </a:pathLst>
          </a:custGeom>
          <a:ln w="38099">
            <a:solidFill>
              <a:srgbClr val="00FF00"/>
            </a:solidFill>
          </a:ln>
        </p:spPr>
        <p:txBody>
          <a:bodyPr wrap="square" lIns="0" tIns="0" rIns="0" bIns="0" rtlCol="0"/>
          <a:lstStyle/>
          <a:p>
            <a:endParaRPr/>
          </a:p>
        </p:txBody>
      </p:sp>
      <p:sp>
        <p:nvSpPr>
          <p:cNvPr id="7" name="object 7"/>
          <p:cNvSpPr/>
          <p:nvPr/>
        </p:nvSpPr>
        <p:spPr>
          <a:xfrm>
            <a:off x="1790774" y="1933419"/>
            <a:ext cx="211001" cy="16396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217925" y="2481299"/>
            <a:ext cx="1078230" cy="1319530"/>
          </a:xfrm>
          <a:custGeom>
            <a:avLst/>
            <a:gdLst/>
            <a:ahLst/>
            <a:cxnLst/>
            <a:rect l="l" t="t" r="r" b="b"/>
            <a:pathLst>
              <a:path w="1078229" h="1319529">
                <a:moveTo>
                  <a:pt x="1078199" y="0"/>
                </a:moveTo>
                <a:lnTo>
                  <a:pt x="1078199" y="1319099"/>
                </a:lnTo>
                <a:lnTo>
                  <a:pt x="0" y="1319099"/>
                </a:lnTo>
              </a:path>
            </a:pathLst>
          </a:custGeom>
          <a:ln w="38099">
            <a:solidFill>
              <a:srgbClr val="660000"/>
            </a:solidFill>
          </a:ln>
        </p:spPr>
        <p:txBody>
          <a:bodyPr wrap="square" lIns="0" tIns="0" rIns="0" bIns="0" rtlCol="0"/>
          <a:lstStyle/>
          <a:p>
            <a:endParaRPr/>
          </a:p>
        </p:txBody>
      </p:sp>
      <p:sp>
        <p:nvSpPr>
          <p:cNvPr id="9" name="object 9"/>
          <p:cNvSpPr/>
          <p:nvPr/>
        </p:nvSpPr>
        <p:spPr>
          <a:xfrm>
            <a:off x="2025973" y="3718419"/>
            <a:ext cx="211001" cy="163961"/>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62349" y="3866313"/>
            <a:ext cx="148780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30-day</a:t>
            </a:r>
            <a:r>
              <a:rPr sz="1400" spc="-75" dirty="0">
                <a:solidFill>
                  <a:srgbClr val="434343"/>
                </a:solidFill>
                <a:latin typeface="Arial"/>
                <a:cs typeface="Arial"/>
              </a:rPr>
              <a:t> </a:t>
            </a:r>
            <a:r>
              <a:rPr sz="1400" spc="-5" dirty="0">
                <a:solidFill>
                  <a:srgbClr val="434343"/>
                </a:solidFill>
                <a:latin typeface="Arial"/>
                <a:cs typeface="Arial"/>
              </a:rPr>
              <a:t>nLockTime</a:t>
            </a:r>
            <a:endParaRPr sz="1400">
              <a:latin typeface="Arial"/>
              <a:cs typeface="Arial"/>
            </a:endParaRPr>
          </a:p>
        </p:txBody>
      </p:sp>
      <p:sp>
        <p:nvSpPr>
          <p:cNvPr id="11" name="object 11"/>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7202575" y="138808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3" name="object 13"/>
          <p:cNvSpPr txBox="1"/>
          <p:nvPr/>
        </p:nvSpPr>
        <p:spPr>
          <a:xfrm>
            <a:off x="7202575" y="136730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0.9</a:t>
            </a:r>
            <a:r>
              <a:rPr sz="1400" spc="-35" dirty="0">
                <a:latin typeface="Arial"/>
                <a:cs typeface="Arial"/>
              </a:rPr>
              <a:t> </a:t>
            </a:r>
            <a:r>
              <a:rPr sz="1400" spc="-5" dirty="0">
                <a:latin typeface="Arial"/>
                <a:cs typeface="Arial"/>
              </a:rPr>
              <a:t>BTC</a:t>
            </a:r>
            <a:endParaRPr sz="1400">
              <a:latin typeface="Arial"/>
              <a:cs typeface="Arial"/>
            </a:endParaRPr>
          </a:p>
        </p:txBody>
      </p:sp>
      <p:sp>
        <p:nvSpPr>
          <p:cNvPr id="14" name="object 14"/>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15" name="object 15"/>
          <p:cNvSpPr/>
          <p:nvPr/>
        </p:nvSpPr>
        <p:spPr>
          <a:xfrm>
            <a:off x="7202575" y="2328137"/>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FFFFFF"/>
            </a:solidFill>
          </a:ln>
        </p:spPr>
        <p:txBody>
          <a:bodyPr wrap="square" lIns="0" tIns="0" rIns="0" bIns="0" rtlCol="0"/>
          <a:lstStyle/>
          <a:p>
            <a:endParaRPr/>
          </a:p>
        </p:txBody>
      </p:sp>
      <p:sp>
        <p:nvSpPr>
          <p:cNvPr id="16" name="object 16"/>
          <p:cNvSpPr txBox="1"/>
          <p:nvPr/>
        </p:nvSpPr>
        <p:spPr>
          <a:xfrm>
            <a:off x="7202575" y="2307350"/>
            <a:ext cx="853440" cy="657860"/>
          </a:xfrm>
          <a:prstGeom prst="rect">
            <a:avLst/>
          </a:prstGeom>
        </p:spPr>
        <p:txBody>
          <a:bodyPr vert="horz" wrap="square" lIns="0" tIns="12700" rIns="0" bIns="0" rtlCol="0">
            <a:spAutoFit/>
          </a:bodyPr>
          <a:lstStyle/>
          <a:p>
            <a:pPr marL="85725">
              <a:lnSpc>
                <a:spcPct val="100000"/>
              </a:lnSpc>
              <a:spcBef>
                <a:spcPts val="100"/>
              </a:spcBef>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0.1</a:t>
            </a:r>
            <a:r>
              <a:rPr sz="1400" spc="-35" dirty="0">
                <a:latin typeface="Arial"/>
                <a:cs typeface="Arial"/>
              </a:rPr>
              <a:t> </a:t>
            </a:r>
            <a:r>
              <a:rPr sz="1400" spc="-5" dirty="0">
                <a:latin typeface="Arial"/>
                <a:cs typeface="Arial"/>
              </a:rPr>
              <a:t>BTC</a:t>
            </a:r>
            <a:endParaRPr sz="1400">
              <a:latin typeface="Arial"/>
              <a:cs typeface="Arial"/>
            </a:endParaRPr>
          </a:p>
        </p:txBody>
      </p:sp>
      <p:sp>
        <p:nvSpPr>
          <p:cNvPr id="17" name="object 17"/>
          <p:cNvSpPr/>
          <p:nvPr/>
        </p:nvSpPr>
        <p:spPr>
          <a:xfrm>
            <a:off x="4553725" y="1701300"/>
            <a:ext cx="2420620" cy="313690"/>
          </a:xfrm>
          <a:custGeom>
            <a:avLst/>
            <a:gdLst/>
            <a:ahLst/>
            <a:cxnLst/>
            <a:rect l="l" t="t" r="r" b="b"/>
            <a:pathLst>
              <a:path w="2420620" h="313689">
                <a:moveTo>
                  <a:pt x="0" y="313499"/>
                </a:moveTo>
                <a:lnTo>
                  <a:pt x="1324270" y="313499"/>
                </a:lnTo>
                <a:lnTo>
                  <a:pt x="1324270" y="0"/>
                </a:lnTo>
                <a:lnTo>
                  <a:pt x="2420099" y="0"/>
                </a:lnTo>
              </a:path>
            </a:pathLst>
          </a:custGeom>
          <a:ln w="38099">
            <a:solidFill>
              <a:srgbClr val="FFFFFF"/>
            </a:solidFill>
          </a:ln>
        </p:spPr>
        <p:txBody>
          <a:bodyPr wrap="square" lIns="0" tIns="0" rIns="0" bIns="0" rtlCol="0"/>
          <a:lstStyle/>
          <a:p>
            <a:endParaRPr/>
          </a:p>
        </p:txBody>
      </p:sp>
      <p:sp>
        <p:nvSpPr>
          <p:cNvPr id="18" name="object 18"/>
          <p:cNvSpPr/>
          <p:nvPr/>
        </p:nvSpPr>
        <p:spPr>
          <a:xfrm>
            <a:off x="6954774" y="1619318"/>
            <a:ext cx="211001" cy="163962"/>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4553725" y="2014800"/>
            <a:ext cx="2420620" cy="626745"/>
          </a:xfrm>
          <a:custGeom>
            <a:avLst/>
            <a:gdLst/>
            <a:ahLst/>
            <a:cxnLst/>
            <a:rect l="l" t="t" r="r" b="b"/>
            <a:pathLst>
              <a:path w="2420620" h="626744">
                <a:moveTo>
                  <a:pt x="0" y="0"/>
                </a:moveTo>
                <a:lnTo>
                  <a:pt x="1324270" y="0"/>
                </a:lnTo>
                <a:lnTo>
                  <a:pt x="1324270" y="626699"/>
                </a:lnTo>
                <a:lnTo>
                  <a:pt x="2420099" y="626699"/>
                </a:lnTo>
              </a:path>
            </a:pathLst>
          </a:custGeom>
          <a:ln w="38099">
            <a:solidFill>
              <a:srgbClr val="FFFFFF"/>
            </a:solidFill>
          </a:ln>
        </p:spPr>
        <p:txBody>
          <a:bodyPr wrap="square" lIns="0" tIns="0" rIns="0" bIns="0" rtlCol="0"/>
          <a:lstStyle/>
          <a:p>
            <a:endParaRPr/>
          </a:p>
        </p:txBody>
      </p:sp>
      <p:sp>
        <p:nvSpPr>
          <p:cNvPr id="20" name="object 20"/>
          <p:cNvSpPr/>
          <p:nvPr/>
        </p:nvSpPr>
        <p:spPr>
          <a:xfrm>
            <a:off x="6954774" y="2559518"/>
            <a:ext cx="211001" cy="163961"/>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7202724" y="3017012"/>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0.8</a:t>
            </a:r>
            <a:r>
              <a:rPr sz="1400" spc="-35" dirty="0">
                <a:latin typeface="Arial"/>
                <a:cs typeface="Arial"/>
              </a:rPr>
              <a:t> </a:t>
            </a:r>
            <a:r>
              <a:rPr sz="1400" spc="-5" dirty="0">
                <a:latin typeface="Arial"/>
                <a:cs typeface="Arial"/>
              </a:rPr>
              <a:t>BTC</a:t>
            </a:r>
            <a:endParaRPr sz="1400">
              <a:latin typeface="Arial"/>
              <a:cs typeface="Arial"/>
            </a:endParaRPr>
          </a:p>
        </p:txBody>
      </p:sp>
      <p:sp>
        <p:nvSpPr>
          <p:cNvPr id="22" name="object 22"/>
          <p:cNvSpPr txBox="1"/>
          <p:nvPr/>
        </p:nvSpPr>
        <p:spPr>
          <a:xfrm>
            <a:off x="7202724" y="3957062"/>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0.2</a:t>
            </a:r>
            <a:r>
              <a:rPr sz="1400" spc="-35" dirty="0">
                <a:latin typeface="Arial"/>
                <a:cs typeface="Arial"/>
              </a:rPr>
              <a:t> </a:t>
            </a:r>
            <a:r>
              <a:rPr sz="1400" spc="-5" dirty="0">
                <a:latin typeface="Arial"/>
                <a:cs typeface="Arial"/>
              </a:rPr>
              <a:t>BTC</a:t>
            </a:r>
            <a:endParaRPr sz="1400">
              <a:latin typeface="Arial"/>
              <a:cs typeface="Arial"/>
            </a:endParaRPr>
          </a:p>
        </p:txBody>
      </p:sp>
      <p:sp>
        <p:nvSpPr>
          <p:cNvPr id="23" name="object 23"/>
          <p:cNvSpPr/>
          <p:nvPr/>
        </p:nvSpPr>
        <p:spPr>
          <a:xfrm>
            <a:off x="4553725" y="3330362"/>
            <a:ext cx="2420620" cy="313690"/>
          </a:xfrm>
          <a:custGeom>
            <a:avLst/>
            <a:gdLst/>
            <a:ahLst/>
            <a:cxnLst/>
            <a:rect l="l" t="t" r="r" b="b"/>
            <a:pathLst>
              <a:path w="2420620" h="313689">
                <a:moveTo>
                  <a:pt x="0" y="313499"/>
                </a:moveTo>
                <a:lnTo>
                  <a:pt x="1324499" y="313499"/>
                </a:lnTo>
                <a:lnTo>
                  <a:pt x="1324499" y="0"/>
                </a:lnTo>
                <a:lnTo>
                  <a:pt x="2420399" y="0"/>
                </a:lnTo>
              </a:path>
            </a:pathLst>
          </a:custGeom>
          <a:ln w="38099">
            <a:solidFill>
              <a:srgbClr val="660000"/>
            </a:solidFill>
          </a:ln>
        </p:spPr>
        <p:txBody>
          <a:bodyPr wrap="square" lIns="0" tIns="0" rIns="0" bIns="0" rtlCol="0"/>
          <a:lstStyle/>
          <a:p>
            <a:endParaRPr/>
          </a:p>
        </p:txBody>
      </p:sp>
      <p:sp>
        <p:nvSpPr>
          <p:cNvPr id="24" name="object 24"/>
          <p:cNvSpPr/>
          <p:nvPr/>
        </p:nvSpPr>
        <p:spPr>
          <a:xfrm>
            <a:off x="6955074" y="3248381"/>
            <a:ext cx="211001" cy="163961"/>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4553725" y="3643712"/>
            <a:ext cx="2420620" cy="626745"/>
          </a:xfrm>
          <a:custGeom>
            <a:avLst/>
            <a:gdLst/>
            <a:ahLst/>
            <a:cxnLst/>
            <a:rect l="l" t="t" r="r" b="b"/>
            <a:pathLst>
              <a:path w="2420620" h="626745">
                <a:moveTo>
                  <a:pt x="0" y="0"/>
                </a:moveTo>
                <a:lnTo>
                  <a:pt x="1324499" y="0"/>
                </a:lnTo>
                <a:lnTo>
                  <a:pt x="1324499" y="626699"/>
                </a:lnTo>
                <a:lnTo>
                  <a:pt x="2420399" y="626699"/>
                </a:lnTo>
              </a:path>
            </a:pathLst>
          </a:custGeom>
          <a:ln w="38099">
            <a:solidFill>
              <a:srgbClr val="660000"/>
            </a:solidFill>
          </a:ln>
        </p:spPr>
        <p:txBody>
          <a:bodyPr wrap="square" lIns="0" tIns="0" rIns="0" bIns="0" rtlCol="0"/>
          <a:lstStyle/>
          <a:p>
            <a:endParaRPr/>
          </a:p>
        </p:txBody>
      </p:sp>
      <p:sp>
        <p:nvSpPr>
          <p:cNvPr id="26" name="object 26"/>
          <p:cNvSpPr/>
          <p:nvPr/>
        </p:nvSpPr>
        <p:spPr>
          <a:xfrm>
            <a:off x="6955074" y="4188431"/>
            <a:ext cx="211001" cy="163961"/>
          </a:xfrm>
          <a:prstGeom prst="rect">
            <a:avLst/>
          </a:prstGeom>
          <a:blipFill>
            <a:blip r:embed="rId6" cstate="print"/>
            <a:stretch>
              <a:fillRect/>
            </a:stretch>
          </a:blipFill>
        </p:spPr>
        <p:txBody>
          <a:bodyPr wrap="square" lIns="0" tIns="0" rIns="0" bIns="0" rtlCol="0"/>
          <a:lstStyle/>
          <a:p>
            <a:endParaRPr/>
          </a:p>
        </p:txBody>
      </p:sp>
      <p:sp>
        <p:nvSpPr>
          <p:cNvPr id="27" name="object 27"/>
          <p:cNvSpPr txBox="1"/>
          <p:nvPr/>
        </p:nvSpPr>
        <p:spPr>
          <a:xfrm>
            <a:off x="2062349" y="3382412"/>
            <a:ext cx="117919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Signed by</a:t>
            </a:r>
            <a:r>
              <a:rPr sz="1400" spc="-85" dirty="0">
                <a:solidFill>
                  <a:srgbClr val="434343"/>
                </a:solidFill>
                <a:latin typeface="Arial"/>
                <a:cs typeface="Arial"/>
              </a:rPr>
              <a:t> </a:t>
            </a:r>
            <a:r>
              <a:rPr sz="1400" spc="-5" dirty="0">
                <a:solidFill>
                  <a:srgbClr val="434343"/>
                </a:solidFill>
                <a:latin typeface="Arial"/>
                <a:cs typeface="Arial"/>
              </a:rPr>
              <a:t>Bob</a:t>
            </a:r>
            <a:endParaRPr sz="1400">
              <a:latin typeface="Arial"/>
              <a:cs typeface="Arial"/>
            </a:endParaRPr>
          </a:p>
        </p:txBody>
      </p:sp>
      <p:sp>
        <p:nvSpPr>
          <p:cNvPr id="28" name="object 28"/>
          <p:cNvSpPr txBox="1"/>
          <p:nvPr/>
        </p:nvSpPr>
        <p:spPr>
          <a:xfrm>
            <a:off x="4670250" y="1547162"/>
            <a:ext cx="1043305" cy="704850"/>
          </a:xfrm>
          <a:prstGeom prst="rect">
            <a:avLst/>
          </a:prstGeom>
        </p:spPr>
        <p:txBody>
          <a:bodyPr vert="horz" wrap="square" lIns="0" tIns="22860" rIns="0" bIns="0" rtlCol="0">
            <a:spAutoFit/>
          </a:bodyPr>
          <a:lstStyle/>
          <a:p>
            <a:pPr marL="12700" marR="153035">
              <a:lnSpc>
                <a:spcPts val="1650"/>
              </a:lnSpc>
              <a:spcBef>
                <a:spcPts val="180"/>
              </a:spcBef>
            </a:pPr>
            <a:r>
              <a:rPr sz="1400" spc="-5" dirty="0">
                <a:solidFill>
                  <a:srgbClr val="FFFFFF"/>
                </a:solidFill>
                <a:latin typeface="Arial"/>
                <a:cs typeface="Arial"/>
              </a:rPr>
              <a:t>28-day  nLockTime</a:t>
            </a:r>
            <a:endParaRPr sz="1400">
              <a:latin typeface="Arial"/>
              <a:cs typeface="Arial"/>
            </a:endParaRPr>
          </a:p>
          <a:p>
            <a:pPr marL="41275">
              <a:lnSpc>
                <a:spcPct val="100000"/>
              </a:lnSpc>
              <a:spcBef>
                <a:spcPts val="525"/>
              </a:spcBef>
            </a:pPr>
            <a:r>
              <a:rPr sz="1200" spc="-5" dirty="0">
                <a:solidFill>
                  <a:srgbClr val="FFFFFF"/>
                </a:solidFill>
                <a:latin typeface="Arial"/>
                <a:cs typeface="Arial"/>
              </a:rPr>
              <a:t>Signed by</a:t>
            </a:r>
            <a:r>
              <a:rPr sz="1200" spc="-80" dirty="0">
                <a:solidFill>
                  <a:srgbClr val="FFFFFF"/>
                </a:solidFill>
                <a:latin typeface="Arial"/>
                <a:cs typeface="Arial"/>
              </a:rPr>
              <a:t> </a:t>
            </a:r>
            <a:r>
              <a:rPr sz="1200" spc="-5" dirty="0">
                <a:solidFill>
                  <a:srgbClr val="FFFFFF"/>
                </a:solidFill>
                <a:latin typeface="Arial"/>
                <a:cs typeface="Arial"/>
              </a:rPr>
              <a:t>Bob</a:t>
            </a:r>
            <a:endParaRPr sz="1200">
              <a:latin typeface="Arial"/>
              <a:cs typeface="Arial"/>
            </a:endParaRPr>
          </a:p>
        </p:txBody>
      </p:sp>
      <p:sp>
        <p:nvSpPr>
          <p:cNvPr id="29" name="object 29"/>
          <p:cNvSpPr txBox="1"/>
          <p:nvPr/>
        </p:nvSpPr>
        <p:spPr>
          <a:xfrm>
            <a:off x="4496175" y="3160138"/>
            <a:ext cx="56896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29-day</a:t>
            </a:r>
            <a:endParaRPr sz="1400">
              <a:latin typeface="Arial"/>
              <a:cs typeface="Arial"/>
            </a:endParaRPr>
          </a:p>
        </p:txBody>
      </p:sp>
      <p:sp>
        <p:nvSpPr>
          <p:cNvPr id="30" name="object 30"/>
          <p:cNvSpPr txBox="1"/>
          <p:nvPr/>
        </p:nvSpPr>
        <p:spPr>
          <a:xfrm>
            <a:off x="4496175" y="3369688"/>
            <a:ext cx="89471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nLockTime</a:t>
            </a:r>
            <a:endParaRPr sz="1400">
              <a:latin typeface="Arial"/>
              <a:cs typeface="Arial"/>
            </a:endParaRPr>
          </a:p>
        </p:txBody>
      </p:sp>
      <p:sp>
        <p:nvSpPr>
          <p:cNvPr id="31" name="object 31"/>
          <p:cNvSpPr txBox="1"/>
          <p:nvPr/>
        </p:nvSpPr>
        <p:spPr>
          <a:xfrm>
            <a:off x="4524825" y="3656579"/>
            <a:ext cx="107315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434343"/>
                </a:solidFill>
                <a:latin typeface="Arial"/>
                <a:cs typeface="Arial"/>
              </a:rPr>
              <a:t>Signed by</a:t>
            </a:r>
            <a:r>
              <a:rPr sz="1200" spc="-80" dirty="0">
                <a:solidFill>
                  <a:srgbClr val="434343"/>
                </a:solidFill>
                <a:latin typeface="Arial"/>
                <a:cs typeface="Arial"/>
              </a:rPr>
              <a:t> </a:t>
            </a:r>
            <a:r>
              <a:rPr sz="1200" spc="-5" dirty="0">
                <a:solidFill>
                  <a:srgbClr val="434343"/>
                </a:solidFill>
                <a:latin typeface="Arial"/>
                <a:cs typeface="Arial"/>
              </a:rPr>
              <a:t>Alice</a:t>
            </a:r>
            <a:endParaRPr sz="1200">
              <a:latin typeface="Arial"/>
              <a:cs typeface="Arial"/>
            </a:endParaRPr>
          </a:p>
        </p:txBody>
      </p:sp>
    </p:spTree>
    <p:extLst>
      <p:ext uri="{BB962C8B-B14F-4D97-AF65-F5344CB8AC3E}">
        <p14:creationId xmlns:p14="http://schemas.microsoft.com/office/powerpoint/2010/main" val="15537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6524625" cy="574040"/>
          </a:xfrm>
          <a:prstGeom prst="rect">
            <a:avLst/>
          </a:prstGeom>
        </p:spPr>
        <p:txBody>
          <a:bodyPr vert="horz" wrap="square" lIns="0" tIns="12700" rIns="0" bIns="0" rtlCol="0">
            <a:spAutoFit/>
          </a:bodyPr>
          <a:lstStyle/>
          <a:p>
            <a:pPr marL="12700">
              <a:lnSpc>
                <a:spcPct val="100000"/>
              </a:lnSpc>
              <a:spcBef>
                <a:spcPts val="100"/>
              </a:spcBef>
            </a:pPr>
            <a:r>
              <a:rPr spc="-5" dirty="0"/>
              <a:t>Closing Bidirectional</a:t>
            </a:r>
            <a:r>
              <a:rPr spc="-90" dirty="0"/>
              <a:t> </a:t>
            </a:r>
            <a:r>
              <a:rPr spc="-5" dirty="0"/>
              <a:t>Channel</a:t>
            </a:r>
          </a:p>
        </p:txBody>
      </p:sp>
      <p:sp>
        <p:nvSpPr>
          <p:cNvPr id="3" name="object 3"/>
          <p:cNvSpPr txBox="1"/>
          <p:nvPr/>
        </p:nvSpPr>
        <p:spPr>
          <a:xfrm>
            <a:off x="668325" y="1701450"/>
            <a:ext cx="853440" cy="626745"/>
          </a:xfrm>
          <a:prstGeom prst="rect">
            <a:avLst/>
          </a:prstGeom>
          <a:solidFill>
            <a:srgbClr val="FFFFFF"/>
          </a:solidFill>
          <a:ln w="19049">
            <a:solidFill>
              <a:srgbClr val="00FF00"/>
            </a:solidFill>
          </a:ln>
        </p:spPr>
        <p:txBody>
          <a:bodyPr vert="horz" wrap="square" lIns="0" tIns="0" rIns="0" bIns="0" rtlCol="0">
            <a:spAutoFit/>
          </a:bodyPr>
          <a:lstStyle/>
          <a:p>
            <a:pPr marL="85090">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090">
              <a:lnSpc>
                <a:spcPct val="100000"/>
              </a:lnSpc>
            </a:pPr>
            <a:r>
              <a:rPr sz="1400" dirty="0">
                <a:latin typeface="Arial"/>
                <a:cs typeface="Arial"/>
              </a:rPr>
              <a:t>1</a:t>
            </a:r>
            <a:r>
              <a:rPr sz="1400" spc="-25" dirty="0">
                <a:latin typeface="Arial"/>
                <a:cs typeface="Arial"/>
              </a:rPr>
              <a:t> </a:t>
            </a:r>
            <a:r>
              <a:rPr sz="1400" spc="-5" dirty="0">
                <a:latin typeface="Arial"/>
                <a:cs typeface="Arial"/>
              </a:rPr>
              <a:t>BTC</a:t>
            </a:r>
            <a:endParaRPr sz="1400">
              <a:latin typeface="Arial"/>
              <a:cs typeface="Arial"/>
            </a:endParaRPr>
          </a:p>
        </p:txBody>
      </p:sp>
      <p:sp>
        <p:nvSpPr>
          <p:cNvPr id="4" name="object 4"/>
          <p:cNvSpPr txBox="1"/>
          <p:nvPr/>
        </p:nvSpPr>
        <p:spPr>
          <a:xfrm>
            <a:off x="2038524" y="1548299"/>
            <a:ext cx="2515235" cy="933450"/>
          </a:xfrm>
          <a:prstGeom prst="rect">
            <a:avLst/>
          </a:prstGeom>
          <a:solidFill>
            <a:srgbClr val="FFFFFF"/>
          </a:solidFill>
          <a:ln w="19049">
            <a:solidFill>
              <a:srgbClr val="00FF00"/>
            </a:solidFill>
          </a:ln>
        </p:spPr>
        <p:txBody>
          <a:bodyPr vert="horz" wrap="square" lIns="0" tIns="50165" rIns="0" bIns="0" rtlCol="0">
            <a:spAutoFit/>
          </a:bodyPr>
          <a:lstStyle/>
          <a:p>
            <a:pPr marL="85725" marR="675640">
              <a:lnSpc>
                <a:spcPts val="1650"/>
              </a:lnSpc>
              <a:spcBef>
                <a:spcPts val="395"/>
              </a:spcBef>
            </a:pPr>
            <a:r>
              <a:rPr sz="1400" spc="-5" dirty="0">
                <a:latin typeface="Arial"/>
                <a:cs typeface="Arial"/>
              </a:rPr>
              <a:t>Alice and Bob</a:t>
            </a:r>
            <a:r>
              <a:rPr sz="1400" spc="-90" dirty="0">
                <a:latin typeface="Arial"/>
                <a:cs typeface="Arial"/>
              </a:rPr>
              <a:t> </a:t>
            </a:r>
            <a:r>
              <a:rPr sz="1400" dirty="0">
                <a:latin typeface="Arial"/>
                <a:cs typeface="Arial"/>
              </a:rPr>
              <a:t>Multisig  </a:t>
            </a:r>
            <a:r>
              <a:rPr sz="1400" spc="-5" dirty="0">
                <a:latin typeface="Arial"/>
                <a:cs typeface="Arial"/>
              </a:rPr>
              <a:t>Channel</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spcBef>
                <a:spcPts val="5"/>
              </a:spcBef>
            </a:pPr>
            <a:r>
              <a:rPr sz="1400" dirty="0">
                <a:latin typeface="Arial"/>
                <a:cs typeface="Arial"/>
              </a:rPr>
              <a:t>1</a:t>
            </a:r>
            <a:r>
              <a:rPr sz="1400" spc="-10" dirty="0">
                <a:latin typeface="Arial"/>
                <a:cs typeface="Arial"/>
              </a:rPr>
              <a:t> </a:t>
            </a:r>
            <a:r>
              <a:rPr sz="1400" spc="-5" dirty="0">
                <a:latin typeface="Arial"/>
                <a:cs typeface="Arial"/>
              </a:rPr>
              <a:t>BTC</a:t>
            </a:r>
            <a:endParaRPr sz="1400">
              <a:latin typeface="Arial"/>
              <a:cs typeface="Arial"/>
            </a:endParaRPr>
          </a:p>
        </p:txBody>
      </p:sp>
      <p:sp>
        <p:nvSpPr>
          <p:cNvPr id="5" name="object 5"/>
          <p:cNvSpPr txBox="1"/>
          <p:nvPr/>
        </p:nvSpPr>
        <p:spPr>
          <a:xfrm>
            <a:off x="694525" y="3316499"/>
            <a:ext cx="1295400" cy="968375"/>
          </a:xfrm>
          <a:prstGeom prst="rect">
            <a:avLst/>
          </a:prstGeom>
          <a:solidFill>
            <a:srgbClr val="434343"/>
          </a:solidFill>
          <a:ln w="19049">
            <a:solidFill>
              <a:srgbClr val="660000"/>
            </a:solidFill>
          </a:ln>
        </p:spPr>
        <p:txBody>
          <a:bodyPr vert="horz" wrap="square" lIns="0" tIns="67945" rIns="0" bIns="0" rtlCol="0">
            <a:spAutoFit/>
          </a:bodyPr>
          <a:lstStyle/>
          <a:p>
            <a:pPr marL="85725" marR="195580">
              <a:lnSpc>
                <a:spcPts val="1650"/>
              </a:lnSpc>
              <a:spcBef>
                <a:spcPts val="535"/>
              </a:spcBef>
            </a:pPr>
            <a:r>
              <a:rPr sz="1400" spc="-5" dirty="0">
                <a:latin typeface="Arial"/>
                <a:cs typeface="Arial"/>
              </a:rPr>
              <a:t>Alice</a:t>
            </a:r>
            <a:r>
              <a:rPr sz="1400" spc="-90" dirty="0">
                <a:latin typeface="Arial"/>
                <a:cs typeface="Arial"/>
              </a:rPr>
              <a:t> </a:t>
            </a:r>
            <a:r>
              <a:rPr sz="1400" spc="-5" dirty="0">
                <a:latin typeface="Arial"/>
                <a:cs typeface="Arial"/>
              </a:rPr>
              <a:t>Refund  Address</a:t>
            </a:r>
            <a:endParaRPr sz="1400">
              <a:latin typeface="Arial"/>
              <a:cs typeface="Arial"/>
            </a:endParaRPr>
          </a:p>
          <a:p>
            <a:pPr>
              <a:lnSpc>
                <a:spcPct val="100000"/>
              </a:lnSpc>
              <a:spcBef>
                <a:spcPts val="15"/>
              </a:spcBef>
            </a:pPr>
            <a:endParaRPr sz="1350">
              <a:latin typeface="Times New Roman"/>
              <a:cs typeface="Times New Roman"/>
            </a:endParaRPr>
          </a:p>
          <a:p>
            <a:pPr marL="85725">
              <a:lnSpc>
                <a:spcPct val="100000"/>
              </a:lnSpc>
            </a:pPr>
            <a:r>
              <a:rPr sz="1400" dirty="0">
                <a:latin typeface="Arial"/>
                <a:cs typeface="Arial"/>
              </a:rPr>
              <a:t>1</a:t>
            </a:r>
            <a:r>
              <a:rPr sz="1400" spc="-15" dirty="0">
                <a:latin typeface="Arial"/>
                <a:cs typeface="Arial"/>
              </a:rPr>
              <a:t> </a:t>
            </a:r>
            <a:r>
              <a:rPr sz="1400" spc="-5" dirty="0">
                <a:latin typeface="Arial"/>
                <a:cs typeface="Arial"/>
              </a:rPr>
              <a:t>BTC</a:t>
            </a:r>
            <a:endParaRPr sz="1400">
              <a:latin typeface="Arial"/>
              <a:cs typeface="Arial"/>
            </a:endParaRPr>
          </a:p>
        </p:txBody>
      </p:sp>
      <p:sp>
        <p:nvSpPr>
          <p:cNvPr id="6" name="object 6"/>
          <p:cNvSpPr/>
          <p:nvPr/>
        </p:nvSpPr>
        <p:spPr>
          <a:xfrm>
            <a:off x="1521224" y="2014800"/>
            <a:ext cx="288925" cy="635"/>
          </a:xfrm>
          <a:custGeom>
            <a:avLst/>
            <a:gdLst/>
            <a:ahLst/>
            <a:cxnLst/>
            <a:rect l="l" t="t" r="r" b="b"/>
            <a:pathLst>
              <a:path w="288925" h="635">
                <a:moveTo>
                  <a:pt x="0" y="0"/>
                </a:moveTo>
                <a:lnTo>
                  <a:pt x="258651" y="0"/>
                </a:lnTo>
                <a:lnTo>
                  <a:pt x="258651" y="599"/>
                </a:lnTo>
                <a:lnTo>
                  <a:pt x="288599" y="599"/>
                </a:lnTo>
              </a:path>
            </a:pathLst>
          </a:custGeom>
          <a:ln w="38099">
            <a:solidFill>
              <a:srgbClr val="00FF00"/>
            </a:solidFill>
          </a:ln>
        </p:spPr>
        <p:txBody>
          <a:bodyPr wrap="square" lIns="0" tIns="0" rIns="0" bIns="0" rtlCol="0"/>
          <a:lstStyle/>
          <a:p>
            <a:endParaRPr/>
          </a:p>
        </p:txBody>
      </p:sp>
      <p:sp>
        <p:nvSpPr>
          <p:cNvPr id="7" name="object 7"/>
          <p:cNvSpPr/>
          <p:nvPr/>
        </p:nvSpPr>
        <p:spPr>
          <a:xfrm>
            <a:off x="1790774" y="1933419"/>
            <a:ext cx="211001" cy="16396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2217925" y="2644799"/>
            <a:ext cx="1080770" cy="1155700"/>
          </a:xfrm>
          <a:custGeom>
            <a:avLst/>
            <a:gdLst/>
            <a:ahLst/>
            <a:cxnLst/>
            <a:rect l="l" t="t" r="r" b="b"/>
            <a:pathLst>
              <a:path w="1080770" h="1155700">
                <a:moveTo>
                  <a:pt x="1074899" y="0"/>
                </a:moveTo>
                <a:lnTo>
                  <a:pt x="1080570" y="0"/>
                </a:lnTo>
                <a:lnTo>
                  <a:pt x="1080570" y="1155599"/>
                </a:lnTo>
                <a:lnTo>
                  <a:pt x="0" y="1155599"/>
                </a:lnTo>
              </a:path>
            </a:pathLst>
          </a:custGeom>
          <a:ln w="38099">
            <a:solidFill>
              <a:srgbClr val="660000"/>
            </a:solidFill>
          </a:ln>
        </p:spPr>
        <p:txBody>
          <a:bodyPr wrap="square" lIns="0" tIns="0" rIns="0" bIns="0" rtlCol="0"/>
          <a:lstStyle/>
          <a:p>
            <a:endParaRPr/>
          </a:p>
        </p:txBody>
      </p:sp>
      <p:sp>
        <p:nvSpPr>
          <p:cNvPr id="9" name="object 9"/>
          <p:cNvSpPr/>
          <p:nvPr/>
        </p:nvSpPr>
        <p:spPr>
          <a:xfrm>
            <a:off x="2025973" y="3718419"/>
            <a:ext cx="211001" cy="163961"/>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2062349" y="3866313"/>
            <a:ext cx="148780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30-day</a:t>
            </a:r>
            <a:r>
              <a:rPr sz="1400" spc="-75" dirty="0">
                <a:solidFill>
                  <a:srgbClr val="434343"/>
                </a:solidFill>
                <a:latin typeface="Arial"/>
                <a:cs typeface="Arial"/>
              </a:rPr>
              <a:t> </a:t>
            </a:r>
            <a:r>
              <a:rPr sz="1400" spc="-5" dirty="0">
                <a:solidFill>
                  <a:srgbClr val="434343"/>
                </a:solidFill>
                <a:latin typeface="Arial"/>
                <a:cs typeface="Arial"/>
              </a:rPr>
              <a:t>nLockTime</a:t>
            </a:r>
            <a:endParaRPr sz="1400">
              <a:latin typeface="Arial"/>
              <a:cs typeface="Arial"/>
            </a:endParaRPr>
          </a:p>
        </p:txBody>
      </p:sp>
      <p:sp>
        <p:nvSpPr>
          <p:cNvPr id="11" name="object 11"/>
          <p:cNvSpPr txBox="1"/>
          <p:nvPr/>
        </p:nvSpPr>
        <p:spPr>
          <a:xfrm>
            <a:off x="7282774" y="2230062"/>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Alice</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0.9</a:t>
            </a:r>
            <a:r>
              <a:rPr sz="1400" spc="-35" dirty="0">
                <a:latin typeface="Arial"/>
                <a:cs typeface="Arial"/>
              </a:rPr>
              <a:t> </a:t>
            </a:r>
            <a:r>
              <a:rPr sz="1400" spc="-5" dirty="0">
                <a:latin typeface="Arial"/>
                <a:cs typeface="Arial"/>
              </a:rPr>
              <a:t>BTC</a:t>
            </a:r>
            <a:endParaRPr sz="1400">
              <a:latin typeface="Arial"/>
              <a:cs typeface="Arial"/>
            </a:endParaRPr>
          </a:p>
        </p:txBody>
      </p:sp>
      <p:sp>
        <p:nvSpPr>
          <p:cNvPr id="12" name="object 12"/>
          <p:cNvSpPr/>
          <p:nvPr/>
        </p:nvSpPr>
        <p:spPr>
          <a:xfrm>
            <a:off x="7282774" y="3015462"/>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solidFill>
            <a:srgbClr val="434343"/>
          </a:solidFill>
        </p:spPr>
        <p:txBody>
          <a:bodyPr wrap="square" lIns="0" tIns="0" rIns="0" bIns="0" rtlCol="0"/>
          <a:lstStyle/>
          <a:p>
            <a:endParaRPr/>
          </a:p>
        </p:txBody>
      </p:sp>
      <p:sp>
        <p:nvSpPr>
          <p:cNvPr id="13" name="object 13"/>
          <p:cNvSpPr/>
          <p:nvPr/>
        </p:nvSpPr>
        <p:spPr>
          <a:xfrm>
            <a:off x="7282774" y="3015462"/>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ln w="19049">
            <a:solidFill>
              <a:srgbClr val="660000"/>
            </a:solidFill>
          </a:ln>
        </p:spPr>
        <p:txBody>
          <a:bodyPr wrap="square" lIns="0" tIns="0" rIns="0" bIns="0" rtlCol="0"/>
          <a:lstStyle/>
          <a:p>
            <a:endParaRPr/>
          </a:p>
        </p:txBody>
      </p:sp>
      <p:sp>
        <p:nvSpPr>
          <p:cNvPr id="14" name="object 14"/>
          <p:cNvSpPr txBox="1"/>
          <p:nvPr/>
        </p:nvSpPr>
        <p:spPr>
          <a:xfrm>
            <a:off x="7355799" y="2994675"/>
            <a:ext cx="34163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Bob</a:t>
            </a:r>
            <a:endParaRPr sz="1400">
              <a:latin typeface="Arial"/>
              <a:cs typeface="Arial"/>
            </a:endParaRPr>
          </a:p>
        </p:txBody>
      </p:sp>
      <p:sp>
        <p:nvSpPr>
          <p:cNvPr id="15" name="object 15"/>
          <p:cNvSpPr txBox="1"/>
          <p:nvPr/>
        </p:nvSpPr>
        <p:spPr>
          <a:xfrm>
            <a:off x="7355799" y="3413775"/>
            <a:ext cx="67691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0.1</a:t>
            </a:r>
            <a:r>
              <a:rPr sz="1400" spc="-80" dirty="0">
                <a:latin typeface="Arial"/>
                <a:cs typeface="Arial"/>
              </a:rPr>
              <a:t> </a:t>
            </a:r>
            <a:r>
              <a:rPr sz="1400" spc="-5" dirty="0">
                <a:latin typeface="Arial"/>
                <a:cs typeface="Arial"/>
              </a:rPr>
              <a:t>BTC</a:t>
            </a:r>
            <a:endParaRPr sz="1400">
              <a:latin typeface="Arial"/>
              <a:cs typeface="Arial"/>
            </a:endParaRPr>
          </a:p>
        </p:txBody>
      </p:sp>
      <p:sp>
        <p:nvSpPr>
          <p:cNvPr id="16" name="object 16"/>
          <p:cNvSpPr/>
          <p:nvPr/>
        </p:nvSpPr>
        <p:spPr>
          <a:xfrm>
            <a:off x="4604375" y="2543412"/>
            <a:ext cx="2449830" cy="325120"/>
          </a:xfrm>
          <a:custGeom>
            <a:avLst/>
            <a:gdLst/>
            <a:ahLst/>
            <a:cxnLst/>
            <a:rect l="l" t="t" r="r" b="b"/>
            <a:pathLst>
              <a:path w="2449829" h="325119">
                <a:moveTo>
                  <a:pt x="0" y="324899"/>
                </a:moveTo>
                <a:lnTo>
                  <a:pt x="1339199" y="324899"/>
                </a:lnTo>
                <a:lnTo>
                  <a:pt x="1339199" y="0"/>
                </a:lnTo>
                <a:lnTo>
                  <a:pt x="2449799" y="0"/>
                </a:lnTo>
              </a:path>
            </a:pathLst>
          </a:custGeom>
          <a:ln w="38099">
            <a:solidFill>
              <a:srgbClr val="660000"/>
            </a:solidFill>
          </a:ln>
        </p:spPr>
        <p:txBody>
          <a:bodyPr wrap="square" lIns="0" tIns="0" rIns="0" bIns="0" rtlCol="0"/>
          <a:lstStyle/>
          <a:p>
            <a:endParaRPr/>
          </a:p>
        </p:txBody>
      </p:sp>
      <p:sp>
        <p:nvSpPr>
          <p:cNvPr id="17" name="object 17"/>
          <p:cNvSpPr/>
          <p:nvPr/>
        </p:nvSpPr>
        <p:spPr>
          <a:xfrm>
            <a:off x="7035124" y="2461431"/>
            <a:ext cx="211001" cy="163961"/>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4592975" y="2868312"/>
            <a:ext cx="2461260" cy="461009"/>
          </a:xfrm>
          <a:custGeom>
            <a:avLst/>
            <a:gdLst/>
            <a:ahLst/>
            <a:cxnLst/>
            <a:rect l="l" t="t" r="r" b="b"/>
            <a:pathLst>
              <a:path w="2461259" h="461010">
                <a:moveTo>
                  <a:pt x="0" y="0"/>
                </a:moveTo>
                <a:lnTo>
                  <a:pt x="1344899" y="0"/>
                </a:lnTo>
                <a:lnTo>
                  <a:pt x="1344899" y="460499"/>
                </a:lnTo>
                <a:lnTo>
                  <a:pt x="2461199" y="460499"/>
                </a:lnTo>
              </a:path>
            </a:pathLst>
          </a:custGeom>
          <a:ln w="38099">
            <a:solidFill>
              <a:srgbClr val="660000"/>
            </a:solidFill>
          </a:ln>
        </p:spPr>
        <p:txBody>
          <a:bodyPr wrap="square" lIns="0" tIns="0" rIns="0" bIns="0" rtlCol="0"/>
          <a:lstStyle/>
          <a:p>
            <a:endParaRPr/>
          </a:p>
        </p:txBody>
      </p:sp>
      <p:sp>
        <p:nvSpPr>
          <p:cNvPr id="19" name="object 19"/>
          <p:cNvSpPr/>
          <p:nvPr/>
        </p:nvSpPr>
        <p:spPr>
          <a:xfrm>
            <a:off x="7035124" y="3246831"/>
            <a:ext cx="211001" cy="163961"/>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7282774" y="3723537"/>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solidFill>
            <a:srgbClr val="434343"/>
          </a:solidFill>
        </p:spPr>
        <p:txBody>
          <a:bodyPr wrap="square" lIns="0" tIns="0" rIns="0" bIns="0" rtlCol="0"/>
          <a:lstStyle/>
          <a:p>
            <a:endParaRPr/>
          </a:p>
        </p:txBody>
      </p:sp>
      <p:sp>
        <p:nvSpPr>
          <p:cNvPr id="21" name="object 21"/>
          <p:cNvSpPr/>
          <p:nvPr/>
        </p:nvSpPr>
        <p:spPr>
          <a:xfrm>
            <a:off x="7282774" y="3723537"/>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ln w="19049">
            <a:solidFill>
              <a:srgbClr val="660000"/>
            </a:solidFill>
          </a:ln>
        </p:spPr>
        <p:txBody>
          <a:bodyPr wrap="square" lIns="0" tIns="0" rIns="0" bIns="0" rtlCol="0"/>
          <a:lstStyle/>
          <a:p>
            <a:endParaRPr/>
          </a:p>
        </p:txBody>
      </p:sp>
      <p:sp>
        <p:nvSpPr>
          <p:cNvPr id="22" name="object 22"/>
          <p:cNvSpPr txBox="1"/>
          <p:nvPr/>
        </p:nvSpPr>
        <p:spPr>
          <a:xfrm>
            <a:off x="7355799" y="3702750"/>
            <a:ext cx="41020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Alice</a:t>
            </a:r>
            <a:endParaRPr sz="1400">
              <a:latin typeface="Arial"/>
              <a:cs typeface="Arial"/>
            </a:endParaRPr>
          </a:p>
        </p:txBody>
      </p:sp>
      <p:sp>
        <p:nvSpPr>
          <p:cNvPr id="23" name="object 23"/>
          <p:cNvSpPr txBox="1"/>
          <p:nvPr/>
        </p:nvSpPr>
        <p:spPr>
          <a:xfrm>
            <a:off x="7355799" y="4121850"/>
            <a:ext cx="67691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0.8</a:t>
            </a:r>
            <a:r>
              <a:rPr sz="1400" spc="-80" dirty="0">
                <a:latin typeface="Arial"/>
                <a:cs typeface="Arial"/>
              </a:rPr>
              <a:t> </a:t>
            </a:r>
            <a:r>
              <a:rPr sz="1400" spc="-5" dirty="0">
                <a:latin typeface="Arial"/>
                <a:cs typeface="Arial"/>
              </a:rPr>
              <a:t>BTC</a:t>
            </a:r>
            <a:endParaRPr sz="1400">
              <a:latin typeface="Arial"/>
              <a:cs typeface="Arial"/>
            </a:endParaRPr>
          </a:p>
        </p:txBody>
      </p:sp>
      <p:sp>
        <p:nvSpPr>
          <p:cNvPr id="24" name="object 24"/>
          <p:cNvSpPr txBox="1"/>
          <p:nvPr/>
        </p:nvSpPr>
        <p:spPr>
          <a:xfrm>
            <a:off x="7282774" y="4466837"/>
            <a:ext cx="853440" cy="626745"/>
          </a:xfrm>
          <a:prstGeom prst="rect">
            <a:avLst/>
          </a:prstGeom>
          <a:solidFill>
            <a:srgbClr val="434343"/>
          </a:solidFill>
          <a:ln w="19049">
            <a:solidFill>
              <a:srgbClr val="660000"/>
            </a:solidFill>
          </a:ln>
        </p:spPr>
        <p:txBody>
          <a:bodyPr vert="horz" wrap="square" lIns="0" tIns="0" rIns="0" bIns="0" rtlCol="0">
            <a:spAutoFit/>
          </a:bodyPr>
          <a:lstStyle/>
          <a:p>
            <a:pPr marL="85725">
              <a:lnSpc>
                <a:spcPts val="1614"/>
              </a:lnSpc>
            </a:pPr>
            <a:r>
              <a:rPr sz="1400" spc="-5" dirty="0">
                <a:latin typeface="Arial"/>
                <a:cs typeface="Arial"/>
              </a:rPr>
              <a:t>Bob</a:t>
            </a:r>
            <a:endParaRPr sz="1400">
              <a:latin typeface="Arial"/>
              <a:cs typeface="Arial"/>
            </a:endParaRPr>
          </a:p>
          <a:p>
            <a:pPr>
              <a:lnSpc>
                <a:spcPct val="100000"/>
              </a:lnSpc>
              <a:spcBef>
                <a:spcPts val="10"/>
              </a:spcBef>
            </a:pPr>
            <a:endParaRPr sz="1400">
              <a:latin typeface="Times New Roman"/>
              <a:cs typeface="Times New Roman"/>
            </a:endParaRPr>
          </a:p>
          <a:p>
            <a:pPr marL="85725">
              <a:lnSpc>
                <a:spcPct val="100000"/>
              </a:lnSpc>
            </a:pPr>
            <a:r>
              <a:rPr sz="1400" spc="-5" dirty="0">
                <a:latin typeface="Arial"/>
                <a:cs typeface="Arial"/>
              </a:rPr>
              <a:t>0.2</a:t>
            </a:r>
            <a:r>
              <a:rPr sz="1400" spc="-35" dirty="0">
                <a:latin typeface="Arial"/>
                <a:cs typeface="Arial"/>
              </a:rPr>
              <a:t> </a:t>
            </a:r>
            <a:r>
              <a:rPr sz="1400" spc="-5" dirty="0">
                <a:latin typeface="Arial"/>
                <a:cs typeface="Arial"/>
              </a:rPr>
              <a:t>BTC</a:t>
            </a:r>
            <a:endParaRPr sz="1400">
              <a:latin typeface="Arial"/>
              <a:cs typeface="Arial"/>
            </a:endParaRPr>
          </a:p>
        </p:txBody>
      </p:sp>
      <p:sp>
        <p:nvSpPr>
          <p:cNvPr id="25" name="object 25"/>
          <p:cNvSpPr/>
          <p:nvPr/>
        </p:nvSpPr>
        <p:spPr>
          <a:xfrm>
            <a:off x="4684774" y="4036887"/>
            <a:ext cx="2369820" cy="103505"/>
          </a:xfrm>
          <a:custGeom>
            <a:avLst/>
            <a:gdLst/>
            <a:ahLst/>
            <a:cxnLst/>
            <a:rect l="l" t="t" r="r" b="b"/>
            <a:pathLst>
              <a:path w="2369820" h="103504">
                <a:moveTo>
                  <a:pt x="0" y="102899"/>
                </a:moveTo>
                <a:lnTo>
                  <a:pt x="1298999" y="102899"/>
                </a:lnTo>
                <a:lnTo>
                  <a:pt x="1298999" y="0"/>
                </a:lnTo>
                <a:lnTo>
                  <a:pt x="2369399" y="0"/>
                </a:lnTo>
              </a:path>
            </a:pathLst>
          </a:custGeom>
          <a:ln w="38099">
            <a:solidFill>
              <a:srgbClr val="660000"/>
            </a:solidFill>
          </a:ln>
        </p:spPr>
        <p:txBody>
          <a:bodyPr wrap="square" lIns="0" tIns="0" rIns="0" bIns="0" rtlCol="0"/>
          <a:lstStyle/>
          <a:p>
            <a:endParaRPr/>
          </a:p>
        </p:txBody>
      </p:sp>
      <p:sp>
        <p:nvSpPr>
          <p:cNvPr id="26" name="object 26"/>
          <p:cNvSpPr/>
          <p:nvPr/>
        </p:nvSpPr>
        <p:spPr>
          <a:xfrm>
            <a:off x="7035124" y="3954906"/>
            <a:ext cx="211001" cy="163961"/>
          </a:xfrm>
          <a:prstGeom prst="rect">
            <a:avLst/>
          </a:prstGeom>
          <a:blipFill>
            <a:blip r:embed="rId5" cstate="print"/>
            <a:stretch>
              <a:fillRect/>
            </a:stretch>
          </a:blipFill>
        </p:spPr>
        <p:txBody>
          <a:bodyPr wrap="square" lIns="0" tIns="0" rIns="0" bIns="0" rtlCol="0"/>
          <a:lstStyle/>
          <a:p>
            <a:endParaRPr/>
          </a:p>
        </p:txBody>
      </p:sp>
      <p:sp>
        <p:nvSpPr>
          <p:cNvPr id="27" name="object 27"/>
          <p:cNvSpPr/>
          <p:nvPr/>
        </p:nvSpPr>
        <p:spPr>
          <a:xfrm>
            <a:off x="4667374" y="4145687"/>
            <a:ext cx="2386965" cy="635000"/>
          </a:xfrm>
          <a:custGeom>
            <a:avLst/>
            <a:gdLst/>
            <a:ahLst/>
            <a:cxnLst/>
            <a:rect l="l" t="t" r="r" b="b"/>
            <a:pathLst>
              <a:path w="2386965" h="635000">
                <a:moveTo>
                  <a:pt x="0" y="0"/>
                </a:moveTo>
                <a:lnTo>
                  <a:pt x="1307699" y="0"/>
                </a:lnTo>
                <a:lnTo>
                  <a:pt x="1307699" y="634499"/>
                </a:lnTo>
                <a:lnTo>
                  <a:pt x="2386799" y="634499"/>
                </a:lnTo>
              </a:path>
            </a:pathLst>
          </a:custGeom>
          <a:ln w="38099">
            <a:solidFill>
              <a:srgbClr val="660000"/>
            </a:solidFill>
          </a:ln>
        </p:spPr>
        <p:txBody>
          <a:bodyPr wrap="square" lIns="0" tIns="0" rIns="0" bIns="0" rtlCol="0"/>
          <a:lstStyle/>
          <a:p>
            <a:endParaRPr/>
          </a:p>
        </p:txBody>
      </p:sp>
      <p:sp>
        <p:nvSpPr>
          <p:cNvPr id="28" name="object 28"/>
          <p:cNvSpPr/>
          <p:nvPr/>
        </p:nvSpPr>
        <p:spPr>
          <a:xfrm>
            <a:off x="7035124" y="4698206"/>
            <a:ext cx="211001" cy="163961"/>
          </a:xfrm>
          <a:prstGeom prst="rect">
            <a:avLst/>
          </a:prstGeom>
          <a:blipFill>
            <a:blip r:embed="rId4" cstate="print"/>
            <a:stretch>
              <a:fillRect/>
            </a:stretch>
          </a:blipFill>
        </p:spPr>
        <p:txBody>
          <a:bodyPr wrap="square" lIns="0" tIns="0" rIns="0" bIns="0" rtlCol="0"/>
          <a:lstStyle/>
          <a:p>
            <a:endParaRPr/>
          </a:p>
        </p:txBody>
      </p:sp>
      <p:sp>
        <p:nvSpPr>
          <p:cNvPr id="29" name="object 29"/>
          <p:cNvSpPr txBox="1"/>
          <p:nvPr/>
        </p:nvSpPr>
        <p:spPr>
          <a:xfrm>
            <a:off x="2062349" y="3382412"/>
            <a:ext cx="117919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Signed by</a:t>
            </a:r>
            <a:r>
              <a:rPr sz="1400" spc="-85" dirty="0">
                <a:solidFill>
                  <a:srgbClr val="434343"/>
                </a:solidFill>
                <a:latin typeface="Arial"/>
                <a:cs typeface="Arial"/>
              </a:rPr>
              <a:t> </a:t>
            </a:r>
            <a:r>
              <a:rPr sz="1400" spc="-5" dirty="0">
                <a:solidFill>
                  <a:srgbClr val="434343"/>
                </a:solidFill>
                <a:latin typeface="Arial"/>
                <a:cs typeface="Arial"/>
              </a:rPr>
              <a:t>Bob</a:t>
            </a:r>
            <a:endParaRPr sz="1400">
              <a:latin typeface="Arial"/>
              <a:cs typeface="Arial"/>
            </a:endParaRPr>
          </a:p>
        </p:txBody>
      </p:sp>
      <p:sp>
        <p:nvSpPr>
          <p:cNvPr id="30" name="object 30"/>
          <p:cNvSpPr txBox="1"/>
          <p:nvPr/>
        </p:nvSpPr>
        <p:spPr>
          <a:xfrm>
            <a:off x="4750449" y="2389138"/>
            <a:ext cx="56896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28-day</a:t>
            </a:r>
            <a:endParaRPr sz="1400">
              <a:latin typeface="Arial"/>
              <a:cs typeface="Arial"/>
            </a:endParaRPr>
          </a:p>
        </p:txBody>
      </p:sp>
      <p:sp>
        <p:nvSpPr>
          <p:cNvPr id="31" name="object 31"/>
          <p:cNvSpPr txBox="1"/>
          <p:nvPr/>
        </p:nvSpPr>
        <p:spPr>
          <a:xfrm>
            <a:off x="4750449" y="2598688"/>
            <a:ext cx="89471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434343"/>
                </a:solidFill>
                <a:latin typeface="Arial"/>
                <a:cs typeface="Arial"/>
              </a:rPr>
              <a:t>nLockTime</a:t>
            </a:r>
            <a:endParaRPr sz="1400">
              <a:latin typeface="Arial"/>
              <a:cs typeface="Arial"/>
            </a:endParaRPr>
          </a:p>
        </p:txBody>
      </p:sp>
      <p:sp>
        <p:nvSpPr>
          <p:cNvPr id="32" name="object 32"/>
          <p:cNvSpPr txBox="1"/>
          <p:nvPr/>
        </p:nvSpPr>
        <p:spPr>
          <a:xfrm>
            <a:off x="4779100" y="2885579"/>
            <a:ext cx="101473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434343"/>
                </a:solidFill>
                <a:latin typeface="Arial"/>
                <a:cs typeface="Arial"/>
              </a:rPr>
              <a:t>Signed by</a:t>
            </a:r>
            <a:r>
              <a:rPr sz="1200" spc="-80" dirty="0">
                <a:solidFill>
                  <a:srgbClr val="434343"/>
                </a:solidFill>
                <a:latin typeface="Arial"/>
                <a:cs typeface="Arial"/>
              </a:rPr>
              <a:t> </a:t>
            </a:r>
            <a:r>
              <a:rPr sz="1200" spc="-5" dirty="0">
                <a:solidFill>
                  <a:srgbClr val="434343"/>
                </a:solidFill>
                <a:latin typeface="Arial"/>
                <a:cs typeface="Arial"/>
              </a:rPr>
              <a:t>Bob</a:t>
            </a:r>
            <a:endParaRPr sz="1200">
              <a:latin typeface="Arial"/>
              <a:cs typeface="Arial"/>
            </a:endParaRPr>
          </a:p>
        </p:txBody>
      </p:sp>
      <p:sp>
        <p:nvSpPr>
          <p:cNvPr id="33" name="object 33"/>
          <p:cNvSpPr txBox="1"/>
          <p:nvPr/>
        </p:nvSpPr>
        <p:spPr>
          <a:xfrm>
            <a:off x="4641300" y="3691050"/>
            <a:ext cx="89471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434343"/>
                </a:solidFill>
                <a:latin typeface="Arial"/>
                <a:cs typeface="Arial"/>
              </a:rPr>
              <a:t>29-day  nLockTime</a:t>
            </a:r>
            <a:endParaRPr sz="1400">
              <a:latin typeface="Arial"/>
              <a:cs typeface="Arial"/>
            </a:endParaRPr>
          </a:p>
        </p:txBody>
      </p:sp>
      <p:sp>
        <p:nvSpPr>
          <p:cNvPr id="34" name="object 34"/>
          <p:cNvSpPr txBox="1"/>
          <p:nvPr/>
        </p:nvSpPr>
        <p:spPr>
          <a:xfrm>
            <a:off x="4626750" y="4183529"/>
            <a:ext cx="1073150"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434343"/>
                </a:solidFill>
                <a:latin typeface="Arial"/>
                <a:cs typeface="Arial"/>
              </a:rPr>
              <a:t>Signed by</a:t>
            </a:r>
            <a:r>
              <a:rPr sz="1200" spc="-80" dirty="0">
                <a:solidFill>
                  <a:srgbClr val="434343"/>
                </a:solidFill>
                <a:latin typeface="Arial"/>
                <a:cs typeface="Arial"/>
              </a:rPr>
              <a:t> </a:t>
            </a:r>
            <a:r>
              <a:rPr sz="1200" spc="-5" dirty="0">
                <a:solidFill>
                  <a:srgbClr val="434343"/>
                </a:solidFill>
                <a:latin typeface="Arial"/>
                <a:cs typeface="Arial"/>
              </a:rPr>
              <a:t>Alice</a:t>
            </a:r>
            <a:endParaRPr sz="1200">
              <a:latin typeface="Arial"/>
              <a:cs typeface="Arial"/>
            </a:endParaRPr>
          </a:p>
        </p:txBody>
      </p:sp>
      <p:sp>
        <p:nvSpPr>
          <p:cNvPr id="35" name="object 35"/>
          <p:cNvSpPr/>
          <p:nvPr/>
        </p:nvSpPr>
        <p:spPr>
          <a:xfrm>
            <a:off x="5958525" y="1063362"/>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36" name="object 36"/>
          <p:cNvSpPr/>
          <p:nvPr/>
        </p:nvSpPr>
        <p:spPr>
          <a:xfrm>
            <a:off x="5958525" y="1063362"/>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00FF00"/>
            </a:solidFill>
          </a:ln>
        </p:spPr>
        <p:txBody>
          <a:bodyPr wrap="square" lIns="0" tIns="0" rIns="0" bIns="0" rtlCol="0"/>
          <a:lstStyle/>
          <a:p>
            <a:endParaRPr/>
          </a:p>
        </p:txBody>
      </p:sp>
      <p:sp>
        <p:nvSpPr>
          <p:cNvPr id="37" name="object 37"/>
          <p:cNvSpPr txBox="1"/>
          <p:nvPr/>
        </p:nvSpPr>
        <p:spPr>
          <a:xfrm>
            <a:off x="6031550" y="1042575"/>
            <a:ext cx="41020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Alice</a:t>
            </a:r>
            <a:endParaRPr sz="1400">
              <a:latin typeface="Arial"/>
              <a:cs typeface="Arial"/>
            </a:endParaRPr>
          </a:p>
        </p:txBody>
      </p:sp>
      <p:sp>
        <p:nvSpPr>
          <p:cNvPr id="38" name="object 38"/>
          <p:cNvSpPr txBox="1"/>
          <p:nvPr/>
        </p:nvSpPr>
        <p:spPr>
          <a:xfrm>
            <a:off x="6031550" y="1461675"/>
            <a:ext cx="67691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0.9</a:t>
            </a:r>
            <a:r>
              <a:rPr sz="1400" spc="-80" dirty="0">
                <a:latin typeface="Arial"/>
                <a:cs typeface="Arial"/>
              </a:rPr>
              <a:t> </a:t>
            </a:r>
            <a:r>
              <a:rPr sz="1400" spc="-5" dirty="0">
                <a:latin typeface="Arial"/>
                <a:cs typeface="Arial"/>
              </a:rPr>
              <a:t>BTC</a:t>
            </a:r>
            <a:endParaRPr sz="1400">
              <a:latin typeface="Arial"/>
              <a:cs typeface="Arial"/>
            </a:endParaRPr>
          </a:p>
        </p:txBody>
      </p:sp>
      <p:sp>
        <p:nvSpPr>
          <p:cNvPr id="39" name="object 39"/>
          <p:cNvSpPr/>
          <p:nvPr/>
        </p:nvSpPr>
        <p:spPr>
          <a:xfrm>
            <a:off x="5958525" y="1785849"/>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40" name="object 40"/>
          <p:cNvSpPr/>
          <p:nvPr/>
        </p:nvSpPr>
        <p:spPr>
          <a:xfrm>
            <a:off x="5958525" y="1785849"/>
            <a:ext cx="853440" cy="626745"/>
          </a:xfrm>
          <a:custGeom>
            <a:avLst/>
            <a:gdLst/>
            <a:ahLst/>
            <a:cxnLst/>
            <a:rect l="l" t="t" r="r" b="b"/>
            <a:pathLst>
              <a:path w="853440" h="626744">
                <a:moveTo>
                  <a:pt x="0" y="0"/>
                </a:moveTo>
                <a:lnTo>
                  <a:pt x="852899" y="0"/>
                </a:lnTo>
                <a:lnTo>
                  <a:pt x="852899" y="626699"/>
                </a:lnTo>
                <a:lnTo>
                  <a:pt x="0" y="626699"/>
                </a:lnTo>
                <a:lnTo>
                  <a:pt x="0" y="0"/>
                </a:lnTo>
                <a:close/>
              </a:path>
            </a:pathLst>
          </a:custGeom>
          <a:ln w="19049">
            <a:solidFill>
              <a:srgbClr val="00FF00"/>
            </a:solidFill>
          </a:ln>
        </p:spPr>
        <p:txBody>
          <a:bodyPr wrap="square" lIns="0" tIns="0" rIns="0" bIns="0" rtlCol="0"/>
          <a:lstStyle/>
          <a:p>
            <a:endParaRPr/>
          </a:p>
        </p:txBody>
      </p:sp>
      <p:sp>
        <p:nvSpPr>
          <p:cNvPr id="41" name="object 41"/>
          <p:cNvSpPr txBox="1"/>
          <p:nvPr/>
        </p:nvSpPr>
        <p:spPr>
          <a:xfrm>
            <a:off x="6031550" y="1765062"/>
            <a:ext cx="34163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Bob</a:t>
            </a:r>
            <a:endParaRPr sz="1400">
              <a:latin typeface="Arial"/>
              <a:cs typeface="Arial"/>
            </a:endParaRPr>
          </a:p>
        </p:txBody>
      </p:sp>
      <p:sp>
        <p:nvSpPr>
          <p:cNvPr id="42" name="object 42"/>
          <p:cNvSpPr txBox="1"/>
          <p:nvPr/>
        </p:nvSpPr>
        <p:spPr>
          <a:xfrm>
            <a:off x="6031550" y="2184162"/>
            <a:ext cx="67691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0.1</a:t>
            </a:r>
            <a:r>
              <a:rPr sz="1400" spc="-80" dirty="0">
                <a:latin typeface="Arial"/>
                <a:cs typeface="Arial"/>
              </a:rPr>
              <a:t> </a:t>
            </a:r>
            <a:r>
              <a:rPr sz="1400" spc="-5" dirty="0">
                <a:latin typeface="Arial"/>
                <a:cs typeface="Arial"/>
              </a:rPr>
              <a:t>BTC</a:t>
            </a:r>
            <a:endParaRPr sz="1400">
              <a:latin typeface="Arial"/>
              <a:cs typeface="Arial"/>
            </a:endParaRPr>
          </a:p>
        </p:txBody>
      </p:sp>
      <p:sp>
        <p:nvSpPr>
          <p:cNvPr id="43" name="object 43"/>
          <p:cNvSpPr/>
          <p:nvPr/>
        </p:nvSpPr>
        <p:spPr>
          <a:xfrm>
            <a:off x="4553725" y="1376699"/>
            <a:ext cx="1176655" cy="638175"/>
          </a:xfrm>
          <a:custGeom>
            <a:avLst/>
            <a:gdLst/>
            <a:ahLst/>
            <a:cxnLst/>
            <a:rect l="l" t="t" r="r" b="b"/>
            <a:pathLst>
              <a:path w="1176654" h="638175">
                <a:moveTo>
                  <a:pt x="0" y="638099"/>
                </a:moveTo>
                <a:lnTo>
                  <a:pt x="702393" y="638099"/>
                </a:lnTo>
                <a:lnTo>
                  <a:pt x="702393" y="0"/>
                </a:lnTo>
                <a:lnTo>
                  <a:pt x="1176299" y="0"/>
                </a:lnTo>
              </a:path>
            </a:pathLst>
          </a:custGeom>
          <a:ln w="38099">
            <a:solidFill>
              <a:srgbClr val="00FF00"/>
            </a:solidFill>
          </a:ln>
        </p:spPr>
        <p:txBody>
          <a:bodyPr wrap="square" lIns="0" tIns="0" rIns="0" bIns="0" rtlCol="0"/>
          <a:lstStyle/>
          <a:p>
            <a:endParaRPr/>
          </a:p>
        </p:txBody>
      </p:sp>
      <p:sp>
        <p:nvSpPr>
          <p:cNvPr id="44" name="object 44"/>
          <p:cNvSpPr/>
          <p:nvPr/>
        </p:nvSpPr>
        <p:spPr>
          <a:xfrm>
            <a:off x="5710975" y="1294718"/>
            <a:ext cx="211001" cy="163962"/>
          </a:xfrm>
          <a:prstGeom prst="rect">
            <a:avLst/>
          </a:prstGeom>
          <a:blipFill>
            <a:blip r:embed="rId2" cstate="print"/>
            <a:stretch>
              <a:fillRect/>
            </a:stretch>
          </a:blipFill>
        </p:spPr>
        <p:txBody>
          <a:bodyPr wrap="square" lIns="0" tIns="0" rIns="0" bIns="0" rtlCol="0"/>
          <a:lstStyle/>
          <a:p>
            <a:endParaRPr/>
          </a:p>
        </p:txBody>
      </p:sp>
      <p:sp>
        <p:nvSpPr>
          <p:cNvPr id="45" name="object 45"/>
          <p:cNvSpPr/>
          <p:nvPr/>
        </p:nvSpPr>
        <p:spPr>
          <a:xfrm>
            <a:off x="4553725" y="2014800"/>
            <a:ext cx="1176655" cy="84455"/>
          </a:xfrm>
          <a:custGeom>
            <a:avLst/>
            <a:gdLst/>
            <a:ahLst/>
            <a:cxnLst/>
            <a:rect l="l" t="t" r="r" b="b"/>
            <a:pathLst>
              <a:path w="1176654" h="84455">
                <a:moveTo>
                  <a:pt x="0" y="0"/>
                </a:moveTo>
                <a:lnTo>
                  <a:pt x="702393" y="0"/>
                </a:lnTo>
                <a:lnTo>
                  <a:pt x="702393" y="84299"/>
                </a:lnTo>
                <a:lnTo>
                  <a:pt x="1176299" y="84299"/>
                </a:lnTo>
              </a:path>
            </a:pathLst>
          </a:custGeom>
          <a:ln w="38099">
            <a:solidFill>
              <a:srgbClr val="00FF00"/>
            </a:solidFill>
          </a:ln>
        </p:spPr>
        <p:txBody>
          <a:bodyPr wrap="square" lIns="0" tIns="0" rIns="0" bIns="0" rtlCol="0"/>
          <a:lstStyle/>
          <a:p>
            <a:endParaRPr/>
          </a:p>
        </p:txBody>
      </p:sp>
      <p:sp>
        <p:nvSpPr>
          <p:cNvPr id="46" name="object 46"/>
          <p:cNvSpPr/>
          <p:nvPr/>
        </p:nvSpPr>
        <p:spPr>
          <a:xfrm>
            <a:off x="5710975" y="2017118"/>
            <a:ext cx="211001" cy="16396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532220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Shape 207"/>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lvl="0"/>
            <a:r>
              <a:rPr lang="en-US" dirty="0"/>
              <a:t>Today’s Agenda</a:t>
            </a:r>
            <a:endParaRPr dirty="0"/>
          </a:p>
        </p:txBody>
      </p:sp>
      <p:sp>
        <p:nvSpPr>
          <p:cNvPr id="208" name="Shape 208"/>
          <p:cNvSpPr txBox="1">
            <a:spLocks noGrp="1"/>
          </p:cNvSpPr>
          <p:nvPr>
            <p:ph type="body" idx="1"/>
          </p:nvPr>
        </p:nvSpPr>
        <p:spPr>
          <a:xfrm>
            <a:off x="457199" y="1200150"/>
            <a:ext cx="8329353" cy="3725700"/>
          </a:xfrm>
          <a:prstGeom prst="rect">
            <a:avLst/>
          </a:prstGeom>
        </p:spPr>
        <p:txBody>
          <a:bodyPr spcFirstLastPara="1" wrap="square" lIns="91425" tIns="91425" rIns="91425" bIns="91425" anchor="t" anchorCtr="0">
            <a:noAutofit/>
          </a:bodyPr>
          <a:lstStyle/>
          <a:p>
            <a:pPr marL="342900" indent="-342900"/>
            <a:r>
              <a:rPr lang="en-US" sz="2400" dirty="0"/>
              <a:t>Scaling via “off-chain” mechanism: </a:t>
            </a:r>
            <a:r>
              <a:rPr lang="en-US" sz="2400" b="1" dirty="0"/>
              <a:t>Lightning Network</a:t>
            </a:r>
          </a:p>
          <a:p>
            <a:pPr marL="342900" indent="-342900"/>
            <a:endParaRPr lang="en-US" sz="2400" dirty="0"/>
          </a:p>
          <a:p>
            <a:pPr marL="342900" indent="-342900"/>
            <a:r>
              <a:rPr lang="en-US" sz="2400" dirty="0"/>
              <a:t>Fast Consensus Algorithm: </a:t>
            </a:r>
            <a:r>
              <a:rPr lang="en-US" sz="2400" b="1" dirty="0" err="1"/>
              <a:t>Thunderella</a:t>
            </a:r>
            <a:endParaRPr sz="2400" b="1" dirty="0"/>
          </a:p>
          <a:p>
            <a:pPr marL="0" lvl="0" indent="0" rtl="0">
              <a:spcBef>
                <a:spcPts val="600"/>
              </a:spcBef>
              <a:spcAft>
                <a:spcPts val="0"/>
              </a:spcAft>
              <a:buNone/>
            </a:pPr>
            <a:r>
              <a:rPr lang="en" sz="2400" dirty="0"/>
              <a:t>	</a:t>
            </a:r>
            <a:endParaRPr sz="2400" dirty="0"/>
          </a:p>
          <a:p>
            <a:pPr marL="0" lvl="0" indent="0" rtl="0">
              <a:spcBef>
                <a:spcPts val="600"/>
              </a:spcBef>
              <a:spcAft>
                <a:spcPts val="0"/>
              </a:spcAft>
              <a:buNone/>
            </a:pPr>
            <a:endParaRPr sz="2400" dirty="0"/>
          </a:p>
          <a:p>
            <a:pPr marL="0" lvl="0" indent="0" rtl="0">
              <a:spcBef>
                <a:spcPts val="600"/>
              </a:spcBef>
              <a:spcAft>
                <a:spcPts val="0"/>
              </a:spcAft>
              <a:buNone/>
            </a:pPr>
            <a:endParaRPr sz="2400" dirty="0"/>
          </a:p>
        </p:txBody>
      </p:sp>
    </p:spTree>
    <p:extLst>
      <p:ext uri="{BB962C8B-B14F-4D97-AF65-F5344CB8AC3E}">
        <p14:creationId xmlns:p14="http://schemas.microsoft.com/office/powerpoint/2010/main" val="15330697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3828415" cy="574040"/>
          </a:xfrm>
          <a:prstGeom prst="rect">
            <a:avLst/>
          </a:prstGeom>
        </p:spPr>
        <p:txBody>
          <a:bodyPr vert="horz" wrap="square" lIns="0" tIns="12700" rIns="0" bIns="0" rtlCol="0">
            <a:spAutoFit/>
          </a:bodyPr>
          <a:lstStyle/>
          <a:p>
            <a:pPr marL="12700">
              <a:lnSpc>
                <a:spcPct val="100000"/>
              </a:lnSpc>
              <a:spcBef>
                <a:spcPts val="100"/>
              </a:spcBef>
            </a:pPr>
            <a:r>
              <a:rPr dirty="0"/>
              <a:t>3 </a:t>
            </a:r>
            <a:r>
              <a:rPr spc="-10" dirty="0"/>
              <a:t>Party</a:t>
            </a:r>
            <a:r>
              <a:rPr spc="-105" dirty="0"/>
              <a:t> </a:t>
            </a:r>
            <a:r>
              <a:rPr spc="-5" dirty="0"/>
              <a:t>Payments</a:t>
            </a:r>
          </a:p>
        </p:txBody>
      </p:sp>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5" name="object 5"/>
          <p:cNvSpPr txBox="1"/>
          <p:nvPr/>
        </p:nvSpPr>
        <p:spPr>
          <a:xfrm>
            <a:off x="7093149"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6" name="object 6"/>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7" name="object 7"/>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8" name="object 8"/>
          <p:cNvSpPr txBox="1"/>
          <p:nvPr/>
        </p:nvSpPr>
        <p:spPr>
          <a:xfrm rot="19260000">
            <a:off x="1818162" y="2442615"/>
            <a:ext cx="1344671"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Existing</a:t>
            </a:r>
            <a:r>
              <a:rPr sz="1400" spc="-95" dirty="0">
                <a:solidFill>
                  <a:srgbClr val="FFFFFF"/>
                </a:solidFill>
                <a:latin typeface="Arial"/>
                <a:cs typeface="Arial"/>
              </a:rPr>
              <a:t> </a:t>
            </a:r>
            <a:r>
              <a:rPr sz="2100" spc="-7" baseline="1984" dirty="0">
                <a:solidFill>
                  <a:srgbClr val="FFFFFF"/>
                </a:solidFill>
                <a:latin typeface="Arial"/>
                <a:cs typeface="Arial"/>
              </a:rPr>
              <a:t>Channel</a:t>
            </a:r>
            <a:endParaRPr sz="2100" baseline="1984">
              <a:latin typeface="Arial"/>
              <a:cs typeface="Arial"/>
            </a:endParaRPr>
          </a:p>
        </p:txBody>
      </p:sp>
      <p:sp>
        <p:nvSpPr>
          <p:cNvPr id="9" name="object 9"/>
          <p:cNvSpPr txBox="1"/>
          <p:nvPr/>
        </p:nvSpPr>
        <p:spPr>
          <a:xfrm rot="2040000">
            <a:off x="5584253" y="2511362"/>
            <a:ext cx="1345301" cy="177800"/>
          </a:xfrm>
          <a:prstGeom prst="rect">
            <a:avLst/>
          </a:prstGeom>
        </p:spPr>
        <p:txBody>
          <a:bodyPr vert="horz" wrap="square" lIns="0" tIns="0" rIns="0" bIns="0" rtlCol="0">
            <a:spAutoFit/>
          </a:bodyPr>
          <a:lstStyle/>
          <a:p>
            <a:pPr>
              <a:lnSpc>
                <a:spcPts val="1400"/>
              </a:lnSpc>
            </a:pPr>
            <a:r>
              <a:rPr sz="2100" spc="-7" baseline="1984" dirty="0">
                <a:solidFill>
                  <a:srgbClr val="FFFFFF"/>
                </a:solidFill>
                <a:latin typeface="Arial"/>
                <a:cs typeface="Arial"/>
              </a:rPr>
              <a:t>Existing</a:t>
            </a:r>
            <a:r>
              <a:rPr sz="2100" spc="-157" baseline="1984" dirty="0">
                <a:solidFill>
                  <a:srgbClr val="FFFFFF"/>
                </a:solidFill>
                <a:latin typeface="Arial"/>
                <a:cs typeface="Arial"/>
              </a:rPr>
              <a:t> </a:t>
            </a:r>
            <a:r>
              <a:rPr sz="1400" spc="-5" dirty="0">
                <a:solidFill>
                  <a:srgbClr val="FFFFFF"/>
                </a:solidFill>
                <a:latin typeface="Arial"/>
                <a:cs typeface="Arial"/>
              </a:rPr>
              <a:t>Channel</a:t>
            </a:r>
            <a:endParaRPr sz="1400">
              <a:latin typeface="Arial"/>
              <a:cs typeface="Arial"/>
            </a:endParaRPr>
          </a:p>
        </p:txBody>
      </p:sp>
      <p:sp>
        <p:nvSpPr>
          <p:cNvPr id="10" name="object 10"/>
          <p:cNvSpPr txBox="1"/>
          <p:nvPr/>
        </p:nvSpPr>
        <p:spPr>
          <a:xfrm>
            <a:off x="1862525" y="4593513"/>
            <a:ext cx="518668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Alice wants to pay Carol, they both have </a:t>
            </a:r>
            <a:r>
              <a:rPr sz="1400" dirty="0">
                <a:solidFill>
                  <a:srgbClr val="FFFFFF"/>
                </a:solidFill>
                <a:latin typeface="Arial"/>
                <a:cs typeface="Arial"/>
              </a:rPr>
              <a:t>a channel </a:t>
            </a:r>
            <a:r>
              <a:rPr sz="1400" spc="-5" dirty="0">
                <a:solidFill>
                  <a:srgbClr val="FFFFFF"/>
                </a:solidFill>
                <a:latin typeface="Arial"/>
                <a:cs typeface="Arial"/>
              </a:rPr>
              <a:t>open with</a:t>
            </a:r>
            <a:r>
              <a:rPr sz="1400" spc="-65" dirty="0">
                <a:solidFill>
                  <a:srgbClr val="FFFFFF"/>
                </a:solidFill>
                <a:latin typeface="Arial"/>
                <a:cs typeface="Arial"/>
              </a:rPr>
              <a:t> </a:t>
            </a:r>
            <a:r>
              <a:rPr sz="1400" spc="-5" dirty="0">
                <a:solidFill>
                  <a:srgbClr val="FFFFFF"/>
                </a:solidFill>
                <a:latin typeface="Arial"/>
                <a:cs typeface="Arial"/>
              </a:rPr>
              <a:t>Bob</a:t>
            </a:r>
            <a:endParaRPr sz="1400">
              <a:latin typeface="Arial"/>
              <a:cs typeface="Arial"/>
            </a:endParaRPr>
          </a:p>
        </p:txBody>
      </p:sp>
    </p:spTree>
    <p:extLst>
      <p:ext uri="{BB962C8B-B14F-4D97-AF65-F5344CB8AC3E}">
        <p14:creationId xmlns:p14="http://schemas.microsoft.com/office/powerpoint/2010/main" val="1404245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530225" y="394215"/>
            <a:ext cx="3828415"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Arial"/>
                <a:cs typeface="Arial"/>
              </a:rPr>
              <a:t>3 </a:t>
            </a:r>
            <a:r>
              <a:rPr sz="3600" b="1" spc="-10" dirty="0">
                <a:solidFill>
                  <a:srgbClr val="FFFFFF"/>
                </a:solidFill>
                <a:latin typeface="Arial"/>
                <a:cs typeface="Arial"/>
              </a:rPr>
              <a:t>Party</a:t>
            </a:r>
            <a:r>
              <a:rPr sz="3600" b="1" spc="-105" dirty="0">
                <a:solidFill>
                  <a:srgbClr val="FFFFFF"/>
                </a:solidFill>
                <a:latin typeface="Arial"/>
                <a:cs typeface="Arial"/>
              </a:rPr>
              <a:t> </a:t>
            </a:r>
            <a:r>
              <a:rPr sz="3600" b="1" spc="-5" dirty="0">
                <a:solidFill>
                  <a:srgbClr val="FFFFFF"/>
                </a:solidFill>
                <a:latin typeface="Arial"/>
                <a:cs typeface="Arial"/>
              </a:rPr>
              <a:t>Payments</a:t>
            </a:r>
            <a:endParaRPr sz="3600">
              <a:latin typeface="Arial"/>
              <a:cs typeface="Arial"/>
            </a:endParaRPr>
          </a:p>
        </p:txBody>
      </p:sp>
      <p:sp>
        <p:nvSpPr>
          <p:cNvPr id="3" name="object 3"/>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5" name="object 5"/>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6" name="object 6"/>
          <p:cNvSpPr/>
          <p:nvPr/>
        </p:nvSpPr>
        <p:spPr>
          <a:xfrm>
            <a:off x="7093149"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7093149"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8" name="object 8"/>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9" name="object 9"/>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10" name="object 10"/>
          <p:cNvSpPr txBox="1"/>
          <p:nvPr/>
        </p:nvSpPr>
        <p:spPr>
          <a:xfrm rot="19440000">
            <a:off x="988513" y="2117931"/>
            <a:ext cx="1703869" cy="228600"/>
          </a:xfrm>
          <a:prstGeom prst="rect">
            <a:avLst/>
          </a:prstGeom>
        </p:spPr>
        <p:txBody>
          <a:bodyPr vert="horz" wrap="square" lIns="0" tIns="0" rIns="0" bIns="0" rtlCol="0">
            <a:spAutoFit/>
          </a:bodyPr>
          <a:lstStyle/>
          <a:p>
            <a:pPr>
              <a:lnSpc>
                <a:spcPts val="1800"/>
              </a:lnSpc>
            </a:pPr>
            <a:r>
              <a:rPr sz="1800" spc="-5" dirty="0">
                <a:solidFill>
                  <a:srgbClr val="FFFFFF"/>
                </a:solidFill>
                <a:latin typeface="Arial"/>
                <a:cs typeface="Arial"/>
              </a:rPr>
              <a:t>0.01 </a:t>
            </a:r>
            <a:r>
              <a:rPr sz="2700" spc="-7" baseline="1543" dirty="0">
                <a:solidFill>
                  <a:srgbClr val="FFFFFF"/>
                </a:solidFill>
                <a:latin typeface="Arial"/>
                <a:cs typeface="Arial"/>
              </a:rPr>
              <a:t>BTC to</a:t>
            </a:r>
            <a:r>
              <a:rPr sz="2700" spc="-195" baseline="1543" dirty="0">
                <a:solidFill>
                  <a:srgbClr val="FFFFFF"/>
                </a:solidFill>
                <a:latin typeface="Arial"/>
                <a:cs typeface="Arial"/>
              </a:rPr>
              <a:t> </a:t>
            </a:r>
            <a:r>
              <a:rPr sz="2700" spc="-7" baseline="1543" dirty="0">
                <a:solidFill>
                  <a:srgbClr val="FFFFFF"/>
                </a:solidFill>
                <a:latin typeface="Arial"/>
                <a:cs typeface="Arial"/>
              </a:rPr>
              <a:t>Bob</a:t>
            </a:r>
            <a:endParaRPr sz="2700" baseline="1543">
              <a:latin typeface="Arial"/>
              <a:cs typeface="Arial"/>
            </a:endParaRPr>
          </a:p>
        </p:txBody>
      </p:sp>
      <p:sp>
        <p:nvSpPr>
          <p:cNvPr id="11" name="object 11"/>
          <p:cNvSpPr/>
          <p:nvPr/>
        </p:nvSpPr>
        <p:spPr>
          <a:xfrm>
            <a:off x="1261925" y="1794194"/>
            <a:ext cx="2304415" cy="1986914"/>
          </a:xfrm>
          <a:custGeom>
            <a:avLst/>
            <a:gdLst/>
            <a:ahLst/>
            <a:cxnLst/>
            <a:rect l="l" t="t" r="r" b="b"/>
            <a:pathLst>
              <a:path w="2304415" h="1986914">
                <a:moveTo>
                  <a:pt x="0" y="1986755"/>
                </a:moveTo>
                <a:lnTo>
                  <a:pt x="867" y="1941363"/>
                </a:lnTo>
                <a:lnTo>
                  <a:pt x="3453" y="1895992"/>
                </a:lnTo>
                <a:lnTo>
                  <a:pt x="7730" y="1850662"/>
                </a:lnTo>
                <a:lnTo>
                  <a:pt x="13671" y="1805395"/>
                </a:lnTo>
                <a:lnTo>
                  <a:pt x="21252" y="1760212"/>
                </a:lnTo>
                <a:lnTo>
                  <a:pt x="30444" y="1715133"/>
                </a:lnTo>
                <a:lnTo>
                  <a:pt x="41222" y="1670178"/>
                </a:lnTo>
                <a:lnTo>
                  <a:pt x="53559" y="1625370"/>
                </a:lnTo>
                <a:lnTo>
                  <a:pt x="67429" y="1580728"/>
                </a:lnTo>
                <a:lnTo>
                  <a:pt x="82806" y="1536274"/>
                </a:lnTo>
                <a:lnTo>
                  <a:pt x="99662" y="1492029"/>
                </a:lnTo>
                <a:lnTo>
                  <a:pt x="117972" y="1448012"/>
                </a:lnTo>
                <a:lnTo>
                  <a:pt x="137709" y="1404246"/>
                </a:lnTo>
                <a:lnTo>
                  <a:pt x="158846" y="1360751"/>
                </a:lnTo>
                <a:lnTo>
                  <a:pt x="181358" y="1317547"/>
                </a:lnTo>
                <a:lnTo>
                  <a:pt x="205218" y="1274656"/>
                </a:lnTo>
                <a:lnTo>
                  <a:pt x="230399" y="1232099"/>
                </a:lnTo>
                <a:lnTo>
                  <a:pt x="256875" y="1189896"/>
                </a:lnTo>
                <a:lnTo>
                  <a:pt x="284619" y="1148068"/>
                </a:lnTo>
                <a:lnTo>
                  <a:pt x="313606" y="1106636"/>
                </a:lnTo>
                <a:lnTo>
                  <a:pt x="343808" y="1065621"/>
                </a:lnTo>
                <a:lnTo>
                  <a:pt x="375199" y="1025044"/>
                </a:lnTo>
                <a:lnTo>
                  <a:pt x="407754" y="984925"/>
                </a:lnTo>
                <a:lnTo>
                  <a:pt x="441444" y="945286"/>
                </a:lnTo>
                <a:lnTo>
                  <a:pt x="476245" y="906147"/>
                </a:lnTo>
                <a:lnTo>
                  <a:pt x="512129" y="867528"/>
                </a:lnTo>
                <a:lnTo>
                  <a:pt x="549070" y="829452"/>
                </a:lnTo>
                <a:lnTo>
                  <a:pt x="587042" y="791939"/>
                </a:lnTo>
                <a:lnTo>
                  <a:pt x="626018" y="755009"/>
                </a:lnTo>
                <a:lnTo>
                  <a:pt x="665972" y="718684"/>
                </a:lnTo>
                <a:lnTo>
                  <a:pt x="706878" y="682984"/>
                </a:lnTo>
                <a:lnTo>
                  <a:pt x="748708" y="647930"/>
                </a:lnTo>
                <a:lnTo>
                  <a:pt x="791437" y="613542"/>
                </a:lnTo>
                <a:lnTo>
                  <a:pt x="831372" y="582625"/>
                </a:lnTo>
                <a:lnTo>
                  <a:pt x="872019" y="552301"/>
                </a:lnTo>
                <a:lnTo>
                  <a:pt x="913359" y="522587"/>
                </a:lnTo>
                <a:lnTo>
                  <a:pt x="955370" y="493500"/>
                </a:lnTo>
                <a:lnTo>
                  <a:pt x="998032" y="465054"/>
                </a:lnTo>
                <a:lnTo>
                  <a:pt x="1041326" y="437267"/>
                </a:lnTo>
                <a:lnTo>
                  <a:pt x="1085230" y="410154"/>
                </a:lnTo>
                <a:lnTo>
                  <a:pt x="1129725" y="383732"/>
                </a:lnTo>
                <a:lnTo>
                  <a:pt x="1174790" y="358016"/>
                </a:lnTo>
                <a:lnTo>
                  <a:pt x="1220404" y="333022"/>
                </a:lnTo>
                <a:lnTo>
                  <a:pt x="1266547" y="308767"/>
                </a:lnTo>
                <a:lnTo>
                  <a:pt x="1313200" y="285266"/>
                </a:lnTo>
                <a:lnTo>
                  <a:pt x="1360340" y="262536"/>
                </a:lnTo>
                <a:lnTo>
                  <a:pt x="1407949" y="240593"/>
                </a:lnTo>
                <a:lnTo>
                  <a:pt x="1456006" y="219452"/>
                </a:lnTo>
                <a:lnTo>
                  <a:pt x="1504491" y="199130"/>
                </a:lnTo>
                <a:lnTo>
                  <a:pt x="1553382" y="179643"/>
                </a:lnTo>
                <a:lnTo>
                  <a:pt x="1602660" y="161006"/>
                </a:lnTo>
                <a:lnTo>
                  <a:pt x="1652305" y="143237"/>
                </a:lnTo>
                <a:lnTo>
                  <a:pt x="1702296" y="126351"/>
                </a:lnTo>
                <a:lnTo>
                  <a:pt x="1752612" y="110364"/>
                </a:lnTo>
                <a:lnTo>
                  <a:pt x="1803234" y="95291"/>
                </a:lnTo>
                <a:lnTo>
                  <a:pt x="1854141" y="81150"/>
                </a:lnTo>
                <a:lnTo>
                  <a:pt x="1905312" y="67956"/>
                </a:lnTo>
                <a:lnTo>
                  <a:pt x="1956728" y="55726"/>
                </a:lnTo>
                <a:lnTo>
                  <a:pt x="2008367" y="44474"/>
                </a:lnTo>
                <a:lnTo>
                  <a:pt x="2060210" y="34218"/>
                </a:lnTo>
                <a:lnTo>
                  <a:pt x="2107026" y="25852"/>
                </a:lnTo>
                <a:lnTo>
                  <a:pt x="2153976" y="18317"/>
                </a:lnTo>
                <a:lnTo>
                  <a:pt x="2201044" y="11625"/>
                </a:lnTo>
                <a:lnTo>
                  <a:pt x="2248216" y="5787"/>
                </a:lnTo>
                <a:lnTo>
                  <a:pt x="2295477" y="815"/>
                </a:lnTo>
                <a:lnTo>
                  <a:pt x="2304247" y="0"/>
                </a:lnTo>
              </a:path>
            </a:pathLst>
          </a:custGeom>
          <a:ln w="38099">
            <a:solidFill>
              <a:srgbClr val="FFFFFF"/>
            </a:solidFill>
          </a:ln>
        </p:spPr>
        <p:txBody>
          <a:bodyPr wrap="square" lIns="0" tIns="0" rIns="0" bIns="0" rtlCol="0"/>
          <a:lstStyle/>
          <a:p>
            <a:endParaRPr/>
          </a:p>
        </p:txBody>
      </p:sp>
      <p:sp>
        <p:nvSpPr>
          <p:cNvPr id="12" name="object 12"/>
          <p:cNvSpPr/>
          <p:nvPr/>
        </p:nvSpPr>
        <p:spPr>
          <a:xfrm>
            <a:off x="3544192" y="1712281"/>
            <a:ext cx="213744" cy="163825"/>
          </a:xfrm>
          <a:prstGeom prst="rect">
            <a:avLst/>
          </a:prstGeom>
          <a:blipFill>
            <a:blip r:embed="rId2" cstate="print"/>
            <a:stretch>
              <a:fillRect/>
            </a:stretch>
          </a:blipFill>
        </p:spPr>
        <p:txBody>
          <a:bodyPr wrap="square" lIns="0" tIns="0" rIns="0" bIns="0" rtlCol="0"/>
          <a:lstStyle/>
          <a:p>
            <a:endParaRPr/>
          </a:p>
        </p:txBody>
      </p:sp>
      <p:sp>
        <p:nvSpPr>
          <p:cNvPr id="13" name="object 13"/>
          <p:cNvSpPr txBox="1"/>
          <p:nvPr/>
        </p:nvSpPr>
        <p:spPr>
          <a:xfrm>
            <a:off x="1056643" y="3986555"/>
            <a:ext cx="410209"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Alice</a:t>
            </a:r>
            <a:endParaRPr sz="1400">
              <a:latin typeface="Arial"/>
              <a:cs typeface="Arial"/>
            </a:endParaRPr>
          </a:p>
        </p:txBody>
      </p:sp>
      <p:sp>
        <p:nvSpPr>
          <p:cNvPr id="14" name="object 14"/>
          <p:cNvSpPr txBox="1"/>
          <p:nvPr/>
        </p:nvSpPr>
        <p:spPr>
          <a:xfrm>
            <a:off x="7294579" y="3986555"/>
            <a:ext cx="450215"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Carol</a:t>
            </a:r>
            <a:endParaRPr sz="1400">
              <a:latin typeface="Arial"/>
              <a:cs typeface="Arial"/>
            </a:endParaRPr>
          </a:p>
        </p:txBody>
      </p:sp>
    </p:spTree>
    <p:extLst>
      <p:ext uri="{BB962C8B-B14F-4D97-AF65-F5344CB8AC3E}">
        <p14:creationId xmlns:p14="http://schemas.microsoft.com/office/powerpoint/2010/main" val="21787204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3828415" cy="574040"/>
          </a:xfrm>
          <a:prstGeom prst="rect">
            <a:avLst/>
          </a:prstGeom>
        </p:spPr>
        <p:txBody>
          <a:bodyPr vert="horz" wrap="square" lIns="0" tIns="12700" rIns="0" bIns="0" rtlCol="0">
            <a:spAutoFit/>
          </a:bodyPr>
          <a:lstStyle/>
          <a:p>
            <a:pPr marL="12700">
              <a:lnSpc>
                <a:spcPct val="100000"/>
              </a:lnSpc>
              <a:spcBef>
                <a:spcPts val="100"/>
              </a:spcBef>
            </a:pPr>
            <a:r>
              <a:rPr dirty="0"/>
              <a:t>3 </a:t>
            </a:r>
            <a:r>
              <a:rPr spc="-10" dirty="0"/>
              <a:t>Party</a:t>
            </a:r>
            <a:r>
              <a:rPr spc="-105" dirty="0"/>
              <a:t> </a:t>
            </a:r>
            <a:r>
              <a:rPr spc="-5" dirty="0"/>
              <a:t>Payments</a:t>
            </a:r>
          </a:p>
        </p:txBody>
      </p:sp>
      <p:sp>
        <p:nvSpPr>
          <p:cNvPr id="3" name="object 3"/>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5" name="object 5"/>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6" name="object 6"/>
          <p:cNvSpPr/>
          <p:nvPr/>
        </p:nvSpPr>
        <p:spPr>
          <a:xfrm>
            <a:off x="7093149"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7093149"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8" name="object 8"/>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9" name="object 9"/>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10" name="object 10"/>
          <p:cNvSpPr txBox="1"/>
          <p:nvPr/>
        </p:nvSpPr>
        <p:spPr>
          <a:xfrm rot="19440000">
            <a:off x="988513" y="2117931"/>
            <a:ext cx="1703869" cy="228600"/>
          </a:xfrm>
          <a:prstGeom prst="rect">
            <a:avLst/>
          </a:prstGeom>
        </p:spPr>
        <p:txBody>
          <a:bodyPr vert="horz" wrap="square" lIns="0" tIns="0" rIns="0" bIns="0" rtlCol="0">
            <a:spAutoFit/>
          </a:bodyPr>
          <a:lstStyle/>
          <a:p>
            <a:pPr>
              <a:lnSpc>
                <a:spcPts val="1800"/>
              </a:lnSpc>
            </a:pPr>
            <a:r>
              <a:rPr sz="1800" spc="-5" dirty="0">
                <a:solidFill>
                  <a:srgbClr val="FFFFFF"/>
                </a:solidFill>
                <a:latin typeface="Arial"/>
                <a:cs typeface="Arial"/>
              </a:rPr>
              <a:t>0.01 </a:t>
            </a:r>
            <a:r>
              <a:rPr sz="2700" spc="-7" baseline="1543" dirty="0">
                <a:solidFill>
                  <a:srgbClr val="FFFFFF"/>
                </a:solidFill>
                <a:latin typeface="Arial"/>
                <a:cs typeface="Arial"/>
              </a:rPr>
              <a:t>BTC to</a:t>
            </a:r>
            <a:r>
              <a:rPr sz="2700" spc="-195" baseline="1543" dirty="0">
                <a:solidFill>
                  <a:srgbClr val="FFFFFF"/>
                </a:solidFill>
                <a:latin typeface="Arial"/>
                <a:cs typeface="Arial"/>
              </a:rPr>
              <a:t> </a:t>
            </a:r>
            <a:r>
              <a:rPr sz="2700" spc="-7" baseline="1543" dirty="0">
                <a:solidFill>
                  <a:srgbClr val="FFFFFF"/>
                </a:solidFill>
                <a:latin typeface="Arial"/>
                <a:cs typeface="Arial"/>
              </a:rPr>
              <a:t>Bob</a:t>
            </a:r>
            <a:endParaRPr sz="2700" baseline="1543">
              <a:latin typeface="Arial"/>
              <a:cs typeface="Arial"/>
            </a:endParaRPr>
          </a:p>
        </p:txBody>
      </p:sp>
      <p:sp>
        <p:nvSpPr>
          <p:cNvPr id="11" name="object 11"/>
          <p:cNvSpPr txBox="1"/>
          <p:nvPr/>
        </p:nvSpPr>
        <p:spPr>
          <a:xfrm rot="2160000">
            <a:off x="5971156" y="2180798"/>
            <a:ext cx="1842402" cy="228600"/>
          </a:xfrm>
          <a:prstGeom prst="rect">
            <a:avLst/>
          </a:prstGeom>
        </p:spPr>
        <p:txBody>
          <a:bodyPr vert="horz" wrap="square" lIns="0" tIns="0" rIns="0" bIns="0" rtlCol="0">
            <a:spAutoFit/>
          </a:bodyPr>
          <a:lstStyle/>
          <a:p>
            <a:pPr>
              <a:lnSpc>
                <a:spcPts val="1800"/>
              </a:lnSpc>
            </a:pPr>
            <a:r>
              <a:rPr sz="2700" spc="-7" baseline="1543" dirty="0">
                <a:solidFill>
                  <a:srgbClr val="FFFFFF"/>
                </a:solidFill>
                <a:latin typeface="Arial"/>
                <a:cs typeface="Arial"/>
              </a:rPr>
              <a:t>0.01 BTC </a:t>
            </a:r>
            <a:r>
              <a:rPr sz="1800" spc="-5" dirty="0">
                <a:solidFill>
                  <a:srgbClr val="FFFFFF"/>
                </a:solidFill>
                <a:latin typeface="Arial"/>
                <a:cs typeface="Arial"/>
              </a:rPr>
              <a:t>to</a:t>
            </a:r>
            <a:r>
              <a:rPr sz="1800" spc="-120" dirty="0">
                <a:solidFill>
                  <a:srgbClr val="FFFFFF"/>
                </a:solidFill>
                <a:latin typeface="Arial"/>
                <a:cs typeface="Arial"/>
              </a:rPr>
              <a:t> </a:t>
            </a:r>
            <a:r>
              <a:rPr sz="1800" spc="-5" dirty="0">
                <a:solidFill>
                  <a:srgbClr val="FFFFFF"/>
                </a:solidFill>
                <a:latin typeface="Arial"/>
                <a:cs typeface="Arial"/>
              </a:rPr>
              <a:t>Carol</a:t>
            </a:r>
            <a:endParaRPr sz="1800">
              <a:latin typeface="Arial"/>
              <a:cs typeface="Arial"/>
            </a:endParaRPr>
          </a:p>
        </p:txBody>
      </p:sp>
      <p:sp>
        <p:nvSpPr>
          <p:cNvPr id="12" name="object 12"/>
          <p:cNvSpPr/>
          <p:nvPr/>
        </p:nvSpPr>
        <p:spPr>
          <a:xfrm>
            <a:off x="1261925" y="1794194"/>
            <a:ext cx="2304415" cy="1986914"/>
          </a:xfrm>
          <a:custGeom>
            <a:avLst/>
            <a:gdLst/>
            <a:ahLst/>
            <a:cxnLst/>
            <a:rect l="l" t="t" r="r" b="b"/>
            <a:pathLst>
              <a:path w="2304415" h="1986914">
                <a:moveTo>
                  <a:pt x="0" y="1986755"/>
                </a:moveTo>
                <a:lnTo>
                  <a:pt x="867" y="1941363"/>
                </a:lnTo>
                <a:lnTo>
                  <a:pt x="3453" y="1895992"/>
                </a:lnTo>
                <a:lnTo>
                  <a:pt x="7730" y="1850662"/>
                </a:lnTo>
                <a:lnTo>
                  <a:pt x="13671" y="1805395"/>
                </a:lnTo>
                <a:lnTo>
                  <a:pt x="21252" y="1760212"/>
                </a:lnTo>
                <a:lnTo>
                  <a:pt x="30444" y="1715133"/>
                </a:lnTo>
                <a:lnTo>
                  <a:pt x="41222" y="1670178"/>
                </a:lnTo>
                <a:lnTo>
                  <a:pt x="53559" y="1625370"/>
                </a:lnTo>
                <a:lnTo>
                  <a:pt x="67429" y="1580728"/>
                </a:lnTo>
                <a:lnTo>
                  <a:pt x="82806" y="1536274"/>
                </a:lnTo>
                <a:lnTo>
                  <a:pt x="99662" y="1492029"/>
                </a:lnTo>
                <a:lnTo>
                  <a:pt x="117972" y="1448012"/>
                </a:lnTo>
                <a:lnTo>
                  <a:pt x="137709" y="1404246"/>
                </a:lnTo>
                <a:lnTo>
                  <a:pt x="158846" y="1360751"/>
                </a:lnTo>
                <a:lnTo>
                  <a:pt x="181358" y="1317547"/>
                </a:lnTo>
                <a:lnTo>
                  <a:pt x="205218" y="1274656"/>
                </a:lnTo>
                <a:lnTo>
                  <a:pt x="230399" y="1232099"/>
                </a:lnTo>
                <a:lnTo>
                  <a:pt x="256875" y="1189896"/>
                </a:lnTo>
                <a:lnTo>
                  <a:pt x="284619" y="1148068"/>
                </a:lnTo>
                <a:lnTo>
                  <a:pt x="313606" y="1106636"/>
                </a:lnTo>
                <a:lnTo>
                  <a:pt x="343808" y="1065621"/>
                </a:lnTo>
                <a:lnTo>
                  <a:pt x="375199" y="1025044"/>
                </a:lnTo>
                <a:lnTo>
                  <a:pt x="407754" y="984925"/>
                </a:lnTo>
                <a:lnTo>
                  <a:pt x="441444" y="945286"/>
                </a:lnTo>
                <a:lnTo>
                  <a:pt x="476245" y="906147"/>
                </a:lnTo>
                <a:lnTo>
                  <a:pt x="512129" y="867528"/>
                </a:lnTo>
                <a:lnTo>
                  <a:pt x="549070" y="829452"/>
                </a:lnTo>
                <a:lnTo>
                  <a:pt x="587042" y="791939"/>
                </a:lnTo>
                <a:lnTo>
                  <a:pt x="626018" y="755009"/>
                </a:lnTo>
                <a:lnTo>
                  <a:pt x="665972" y="718684"/>
                </a:lnTo>
                <a:lnTo>
                  <a:pt x="706878" y="682984"/>
                </a:lnTo>
                <a:lnTo>
                  <a:pt x="748708" y="647930"/>
                </a:lnTo>
                <a:lnTo>
                  <a:pt x="791437" y="613542"/>
                </a:lnTo>
                <a:lnTo>
                  <a:pt x="831372" y="582625"/>
                </a:lnTo>
                <a:lnTo>
                  <a:pt x="872019" y="552301"/>
                </a:lnTo>
                <a:lnTo>
                  <a:pt x="913359" y="522587"/>
                </a:lnTo>
                <a:lnTo>
                  <a:pt x="955370" y="493500"/>
                </a:lnTo>
                <a:lnTo>
                  <a:pt x="998032" y="465054"/>
                </a:lnTo>
                <a:lnTo>
                  <a:pt x="1041326" y="437267"/>
                </a:lnTo>
                <a:lnTo>
                  <a:pt x="1085230" y="410154"/>
                </a:lnTo>
                <a:lnTo>
                  <a:pt x="1129725" y="383732"/>
                </a:lnTo>
                <a:lnTo>
                  <a:pt x="1174790" y="358016"/>
                </a:lnTo>
                <a:lnTo>
                  <a:pt x="1220404" y="333022"/>
                </a:lnTo>
                <a:lnTo>
                  <a:pt x="1266547" y="308767"/>
                </a:lnTo>
                <a:lnTo>
                  <a:pt x="1313200" y="285266"/>
                </a:lnTo>
                <a:lnTo>
                  <a:pt x="1360340" y="262536"/>
                </a:lnTo>
                <a:lnTo>
                  <a:pt x="1407949" y="240593"/>
                </a:lnTo>
                <a:lnTo>
                  <a:pt x="1456006" y="219452"/>
                </a:lnTo>
                <a:lnTo>
                  <a:pt x="1504491" y="199130"/>
                </a:lnTo>
                <a:lnTo>
                  <a:pt x="1553382" y="179643"/>
                </a:lnTo>
                <a:lnTo>
                  <a:pt x="1602660" y="161006"/>
                </a:lnTo>
                <a:lnTo>
                  <a:pt x="1652305" y="143237"/>
                </a:lnTo>
                <a:lnTo>
                  <a:pt x="1702296" y="126351"/>
                </a:lnTo>
                <a:lnTo>
                  <a:pt x="1752612" y="110364"/>
                </a:lnTo>
                <a:lnTo>
                  <a:pt x="1803234" y="95291"/>
                </a:lnTo>
                <a:lnTo>
                  <a:pt x="1854141" y="81150"/>
                </a:lnTo>
                <a:lnTo>
                  <a:pt x="1905312" y="67956"/>
                </a:lnTo>
                <a:lnTo>
                  <a:pt x="1956728" y="55726"/>
                </a:lnTo>
                <a:lnTo>
                  <a:pt x="2008367" y="44474"/>
                </a:lnTo>
                <a:lnTo>
                  <a:pt x="2060210" y="34218"/>
                </a:lnTo>
                <a:lnTo>
                  <a:pt x="2107026" y="25852"/>
                </a:lnTo>
                <a:lnTo>
                  <a:pt x="2153976" y="18317"/>
                </a:lnTo>
                <a:lnTo>
                  <a:pt x="2201044" y="11625"/>
                </a:lnTo>
                <a:lnTo>
                  <a:pt x="2248216" y="5787"/>
                </a:lnTo>
                <a:lnTo>
                  <a:pt x="2295477" y="815"/>
                </a:lnTo>
                <a:lnTo>
                  <a:pt x="2304247" y="0"/>
                </a:lnTo>
              </a:path>
            </a:pathLst>
          </a:custGeom>
          <a:ln w="38099">
            <a:solidFill>
              <a:srgbClr val="FFFFFF"/>
            </a:solidFill>
          </a:ln>
        </p:spPr>
        <p:txBody>
          <a:bodyPr wrap="square" lIns="0" tIns="0" rIns="0" bIns="0" rtlCol="0"/>
          <a:lstStyle/>
          <a:p>
            <a:endParaRPr/>
          </a:p>
        </p:txBody>
      </p:sp>
      <p:sp>
        <p:nvSpPr>
          <p:cNvPr id="13" name="object 13"/>
          <p:cNvSpPr/>
          <p:nvPr/>
        </p:nvSpPr>
        <p:spPr>
          <a:xfrm>
            <a:off x="3544192" y="1712281"/>
            <a:ext cx="213744" cy="163825"/>
          </a:xfrm>
          <a:prstGeom prst="rect">
            <a:avLst/>
          </a:prstGeom>
          <a:blipFill>
            <a:blip r:embed="rId2" cstate="print"/>
            <a:stretch>
              <a:fillRect/>
            </a:stretch>
          </a:blipFill>
        </p:spPr>
        <p:txBody>
          <a:bodyPr wrap="square" lIns="0" tIns="0" rIns="0" bIns="0" rtlCol="0"/>
          <a:lstStyle/>
          <a:p>
            <a:endParaRPr/>
          </a:p>
        </p:txBody>
      </p:sp>
      <p:sp>
        <p:nvSpPr>
          <p:cNvPr id="14" name="object 14"/>
          <p:cNvSpPr/>
          <p:nvPr/>
        </p:nvSpPr>
        <p:spPr>
          <a:xfrm>
            <a:off x="4647550" y="1783675"/>
            <a:ext cx="2847975" cy="1770380"/>
          </a:xfrm>
          <a:custGeom>
            <a:avLst/>
            <a:gdLst/>
            <a:ahLst/>
            <a:cxnLst/>
            <a:rect l="l" t="t" r="r" b="b"/>
            <a:pathLst>
              <a:path w="2847975" h="1770379">
                <a:moveTo>
                  <a:pt x="0" y="0"/>
                </a:moveTo>
                <a:lnTo>
                  <a:pt x="51286" y="422"/>
                </a:lnTo>
                <a:lnTo>
                  <a:pt x="102559" y="1684"/>
                </a:lnTo>
                <a:lnTo>
                  <a:pt x="153802" y="3776"/>
                </a:lnTo>
                <a:lnTo>
                  <a:pt x="205002" y="6686"/>
                </a:lnTo>
                <a:lnTo>
                  <a:pt x="256143" y="10404"/>
                </a:lnTo>
                <a:lnTo>
                  <a:pt x="307212" y="14922"/>
                </a:lnTo>
                <a:lnTo>
                  <a:pt x="358193" y="20228"/>
                </a:lnTo>
                <a:lnTo>
                  <a:pt x="409073" y="26312"/>
                </a:lnTo>
                <a:lnTo>
                  <a:pt x="459837" y="33165"/>
                </a:lnTo>
                <a:lnTo>
                  <a:pt x="510469" y="40776"/>
                </a:lnTo>
                <a:lnTo>
                  <a:pt x="560957" y="49135"/>
                </a:lnTo>
                <a:lnTo>
                  <a:pt x="611284" y="58233"/>
                </a:lnTo>
                <a:lnTo>
                  <a:pt x="661437" y="68058"/>
                </a:lnTo>
                <a:lnTo>
                  <a:pt x="711401" y="78601"/>
                </a:lnTo>
                <a:lnTo>
                  <a:pt x="761161" y="89852"/>
                </a:lnTo>
                <a:lnTo>
                  <a:pt x="810704" y="101800"/>
                </a:lnTo>
                <a:lnTo>
                  <a:pt x="860013" y="114436"/>
                </a:lnTo>
                <a:lnTo>
                  <a:pt x="909076" y="127749"/>
                </a:lnTo>
                <a:lnTo>
                  <a:pt x="957877" y="141729"/>
                </a:lnTo>
                <a:lnTo>
                  <a:pt x="1006402" y="156367"/>
                </a:lnTo>
                <a:lnTo>
                  <a:pt x="1054635" y="171651"/>
                </a:lnTo>
                <a:lnTo>
                  <a:pt x="1102564" y="187573"/>
                </a:lnTo>
                <a:lnTo>
                  <a:pt x="1150173" y="204121"/>
                </a:lnTo>
                <a:lnTo>
                  <a:pt x="1197447" y="221286"/>
                </a:lnTo>
                <a:lnTo>
                  <a:pt x="1244373" y="239057"/>
                </a:lnTo>
                <a:lnTo>
                  <a:pt x="1290935" y="257425"/>
                </a:lnTo>
                <a:lnTo>
                  <a:pt x="1337119" y="276380"/>
                </a:lnTo>
                <a:lnTo>
                  <a:pt x="1382911" y="295911"/>
                </a:lnTo>
                <a:lnTo>
                  <a:pt x="1428295" y="316007"/>
                </a:lnTo>
                <a:lnTo>
                  <a:pt x="1473258" y="336660"/>
                </a:lnTo>
                <a:lnTo>
                  <a:pt x="1517785" y="357859"/>
                </a:lnTo>
                <a:lnTo>
                  <a:pt x="1561861" y="379594"/>
                </a:lnTo>
                <a:lnTo>
                  <a:pt x="1605472" y="401854"/>
                </a:lnTo>
                <a:lnTo>
                  <a:pt x="1648603" y="424630"/>
                </a:lnTo>
                <a:lnTo>
                  <a:pt x="1691240" y="447912"/>
                </a:lnTo>
                <a:lnTo>
                  <a:pt x="1733368" y="471689"/>
                </a:lnTo>
                <a:lnTo>
                  <a:pt x="1774973" y="495951"/>
                </a:lnTo>
                <a:lnTo>
                  <a:pt x="1816040" y="520688"/>
                </a:lnTo>
                <a:lnTo>
                  <a:pt x="1856554" y="545891"/>
                </a:lnTo>
                <a:lnTo>
                  <a:pt x="1896501" y="571548"/>
                </a:lnTo>
                <a:lnTo>
                  <a:pt x="1935867" y="597650"/>
                </a:lnTo>
                <a:lnTo>
                  <a:pt x="1974637" y="624187"/>
                </a:lnTo>
                <a:lnTo>
                  <a:pt x="2019096" y="655683"/>
                </a:lnTo>
                <a:lnTo>
                  <a:pt x="2062700" y="687740"/>
                </a:lnTo>
                <a:lnTo>
                  <a:pt x="2105428" y="720344"/>
                </a:lnTo>
                <a:lnTo>
                  <a:pt x="2147255" y="753477"/>
                </a:lnTo>
                <a:lnTo>
                  <a:pt x="2188158" y="787124"/>
                </a:lnTo>
                <a:lnTo>
                  <a:pt x="2228115" y="821268"/>
                </a:lnTo>
                <a:lnTo>
                  <a:pt x="2267103" y="855895"/>
                </a:lnTo>
                <a:lnTo>
                  <a:pt x="2305098" y="890986"/>
                </a:lnTo>
                <a:lnTo>
                  <a:pt x="2342077" y="926528"/>
                </a:lnTo>
                <a:lnTo>
                  <a:pt x="2378017" y="962503"/>
                </a:lnTo>
                <a:lnTo>
                  <a:pt x="2412895" y="998895"/>
                </a:lnTo>
                <a:lnTo>
                  <a:pt x="2446688" y="1035688"/>
                </a:lnTo>
                <a:lnTo>
                  <a:pt x="2479373" y="1072867"/>
                </a:lnTo>
                <a:lnTo>
                  <a:pt x="2510927" y="1110415"/>
                </a:lnTo>
                <a:lnTo>
                  <a:pt x="2541327" y="1148317"/>
                </a:lnTo>
                <a:lnTo>
                  <a:pt x="2570549" y="1186555"/>
                </a:lnTo>
                <a:lnTo>
                  <a:pt x="2598571" y="1225115"/>
                </a:lnTo>
                <a:lnTo>
                  <a:pt x="2625369" y="1263979"/>
                </a:lnTo>
                <a:lnTo>
                  <a:pt x="2654026" y="1308046"/>
                </a:lnTo>
                <a:lnTo>
                  <a:pt x="2681073" y="1352457"/>
                </a:lnTo>
                <a:lnTo>
                  <a:pt x="2706476" y="1397187"/>
                </a:lnTo>
                <a:lnTo>
                  <a:pt x="2730202" y="1442214"/>
                </a:lnTo>
                <a:lnTo>
                  <a:pt x="2752219" y="1487516"/>
                </a:lnTo>
                <a:lnTo>
                  <a:pt x="2772494" y="1533069"/>
                </a:lnTo>
                <a:lnTo>
                  <a:pt x="2790995" y="1578850"/>
                </a:lnTo>
                <a:lnTo>
                  <a:pt x="2807687" y="1624838"/>
                </a:lnTo>
                <a:lnTo>
                  <a:pt x="2822539" y="1671008"/>
                </a:lnTo>
                <a:lnTo>
                  <a:pt x="2835517" y="1717338"/>
                </a:lnTo>
                <a:lnTo>
                  <a:pt x="2846588" y="1763805"/>
                </a:lnTo>
                <a:lnTo>
                  <a:pt x="2847921" y="1770092"/>
                </a:lnTo>
              </a:path>
            </a:pathLst>
          </a:custGeom>
          <a:ln w="38099">
            <a:solidFill>
              <a:srgbClr val="FFFFFF"/>
            </a:solidFill>
          </a:ln>
        </p:spPr>
        <p:txBody>
          <a:bodyPr wrap="square" lIns="0" tIns="0" rIns="0" bIns="0" rtlCol="0"/>
          <a:lstStyle/>
          <a:p>
            <a:endParaRPr/>
          </a:p>
        </p:txBody>
      </p:sp>
      <p:sp>
        <p:nvSpPr>
          <p:cNvPr id="15" name="object 15"/>
          <p:cNvSpPr/>
          <p:nvPr/>
        </p:nvSpPr>
        <p:spPr>
          <a:xfrm>
            <a:off x="7413845" y="3528034"/>
            <a:ext cx="163250" cy="216706"/>
          </a:xfrm>
          <a:prstGeom prst="rect">
            <a:avLst/>
          </a:prstGeom>
          <a:blipFill>
            <a:blip r:embed="rId3" cstate="print"/>
            <a:stretch>
              <a:fillRect/>
            </a:stretch>
          </a:blipFill>
        </p:spPr>
        <p:txBody>
          <a:bodyPr wrap="square" lIns="0" tIns="0" rIns="0" bIns="0" rtlCol="0"/>
          <a:lstStyle/>
          <a:p>
            <a:endParaRPr/>
          </a:p>
        </p:txBody>
      </p:sp>
      <p:sp>
        <p:nvSpPr>
          <p:cNvPr id="16" name="object 16"/>
          <p:cNvSpPr txBox="1"/>
          <p:nvPr/>
        </p:nvSpPr>
        <p:spPr>
          <a:xfrm>
            <a:off x="1056643" y="3986555"/>
            <a:ext cx="410209"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Alice</a:t>
            </a:r>
            <a:endParaRPr sz="1400">
              <a:latin typeface="Arial"/>
              <a:cs typeface="Arial"/>
            </a:endParaRPr>
          </a:p>
        </p:txBody>
      </p:sp>
      <p:sp>
        <p:nvSpPr>
          <p:cNvPr id="17" name="object 17"/>
          <p:cNvSpPr txBox="1"/>
          <p:nvPr/>
        </p:nvSpPr>
        <p:spPr>
          <a:xfrm>
            <a:off x="7294579" y="3986555"/>
            <a:ext cx="450215"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Carol</a:t>
            </a:r>
            <a:endParaRPr sz="1400">
              <a:latin typeface="Arial"/>
              <a:cs typeface="Arial"/>
            </a:endParaRPr>
          </a:p>
        </p:txBody>
      </p:sp>
    </p:spTree>
    <p:extLst>
      <p:ext uri="{BB962C8B-B14F-4D97-AF65-F5344CB8AC3E}">
        <p14:creationId xmlns:p14="http://schemas.microsoft.com/office/powerpoint/2010/main" val="4260885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530225" y="394215"/>
            <a:ext cx="6917690" cy="574040"/>
          </a:xfrm>
          <a:prstGeom prst="rect">
            <a:avLst/>
          </a:prstGeom>
        </p:spPr>
        <p:txBody>
          <a:bodyPr vert="horz" wrap="square" lIns="0" tIns="12700" rIns="0" bIns="0" rtlCol="0">
            <a:spAutoFit/>
          </a:bodyPr>
          <a:lstStyle/>
          <a:p>
            <a:pPr marL="12700">
              <a:lnSpc>
                <a:spcPct val="100000"/>
              </a:lnSpc>
              <a:spcBef>
                <a:spcPts val="100"/>
              </a:spcBef>
            </a:pPr>
            <a:r>
              <a:rPr sz="3600" b="1" dirty="0">
                <a:solidFill>
                  <a:srgbClr val="FFFFFF"/>
                </a:solidFill>
                <a:latin typeface="Arial"/>
                <a:cs typeface="Arial"/>
              </a:rPr>
              <a:t>3 </a:t>
            </a:r>
            <a:r>
              <a:rPr sz="3600" b="1" spc="-10" dirty="0">
                <a:solidFill>
                  <a:srgbClr val="FFFFFF"/>
                </a:solidFill>
                <a:latin typeface="Arial"/>
                <a:cs typeface="Arial"/>
              </a:rPr>
              <a:t>Party Payments </a:t>
            </a:r>
            <a:r>
              <a:rPr sz="3600" b="1" dirty="0">
                <a:solidFill>
                  <a:srgbClr val="FFFFFF"/>
                </a:solidFill>
                <a:latin typeface="Arial"/>
                <a:cs typeface="Arial"/>
              </a:rPr>
              <a:t>- </a:t>
            </a:r>
            <a:r>
              <a:rPr sz="3600" b="1" spc="-10" dirty="0">
                <a:solidFill>
                  <a:srgbClr val="FFFFFF"/>
                </a:solidFill>
                <a:latin typeface="Arial"/>
                <a:cs typeface="Arial"/>
              </a:rPr>
              <a:t>Trust</a:t>
            </a:r>
            <a:r>
              <a:rPr sz="3600" b="1" spc="-100" dirty="0">
                <a:solidFill>
                  <a:srgbClr val="FFFFFF"/>
                </a:solidFill>
                <a:latin typeface="Arial"/>
                <a:cs typeface="Arial"/>
              </a:rPr>
              <a:t> </a:t>
            </a:r>
            <a:r>
              <a:rPr sz="3600" b="1" spc="-5" dirty="0">
                <a:solidFill>
                  <a:srgbClr val="FFFFFF"/>
                </a:solidFill>
                <a:latin typeface="Arial"/>
                <a:cs typeface="Arial"/>
              </a:rPr>
              <a:t>Issues</a:t>
            </a:r>
            <a:endParaRPr sz="3600">
              <a:latin typeface="Arial"/>
              <a:cs typeface="Arial"/>
            </a:endParaRPr>
          </a:p>
        </p:txBody>
      </p:sp>
      <p:sp>
        <p:nvSpPr>
          <p:cNvPr id="3" name="object 3"/>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5" name="object 5"/>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6" name="object 6"/>
          <p:cNvSpPr/>
          <p:nvPr/>
        </p:nvSpPr>
        <p:spPr>
          <a:xfrm>
            <a:off x="7093149"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7093149"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8" name="object 8"/>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9" name="object 9"/>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10" name="object 10"/>
          <p:cNvSpPr txBox="1"/>
          <p:nvPr/>
        </p:nvSpPr>
        <p:spPr>
          <a:xfrm rot="19440000">
            <a:off x="988513" y="2117931"/>
            <a:ext cx="1703869" cy="228600"/>
          </a:xfrm>
          <a:prstGeom prst="rect">
            <a:avLst/>
          </a:prstGeom>
        </p:spPr>
        <p:txBody>
          <a:bodyPr vert="horz" wrap="square" lIns="0" tIns="0" rIns="0" bIns="0" rtlCol="0">
            <a:spAutoFit/>
          </a:bodyPr>
          <a:lstStyle/>
          <a:p>
            <a:pPr>
              <a:lnSpc>
                <a:spcPts val="1800"/>
              </a:lnSpc>
            </a:pPr>
            <a:r>
              <a:rPr sz="1800" spc="-5" dirty="0">
                <a:solidFill>
                  <a:srgbClr val="FFFFFF"/>
                </a:solidFill>
                <a:latin typeface="Arial"/>
                <a:cs typeface="Arial"/>
              </a:rPr>
              <a:t>0.01 </a:t>
            </a:r>
            <a:r>
              <a:rPr sz="2700" spc="-7" baseline="1543" dirty="0">
                <a:solidFill>
                  <a:srgbClr val="FFFFFF"/>
                </a:solidFill>
                <a:latin typeface="Arial"/>
                <a:cs typeface="Arial"/>
              </a:rPr>
              <a:t>BTC to</a:t>
            </a:r>
            <a:r>
              <a:rPr sz="2700" spc="-195" baseline="1543" dirty="0">
                <a:solidFill>
                  <a:srgbClr val="FFFFFF"/>
                </a:solidFill>
                <a:latin typeface="Arial"/>
                <a:cs typeface="Arial"/>
              </a:rPr>
              <a:t> </a:t>
            </a:r>
            <a:r>
              <a:rPr sz="2700" spc="-7" baseline="1543" dirty="0">
                <a:solidFill>
                  <a:srgbClr val="FFFFFF"/>
                </a:solidFill>
                <a:latin typeface="Arial"/>
                <a:cs typeface="Arial"/>
              </a:rPr>
              <a:t>Bob</a:t>
            </a:r>
            <a:endParaRPr sz="2700" baseline="1543">
              <a:latin typeface="Arial"/>
              <a:cs typeface="Arial"/>
            </a:endParaRPr>
          </a:p>
        </p:txBody>
      </p:sp>
      <p:sp>
        <p:nvSpPr>
          <p:cNvPr id="11" name="object 11"/>
          <p:cNvSpPr/>
          <p:nvPr/>
        </p:nvSpPr>
        <p:spPr>
          <a:xfrm>
            <a:off x="1261925" y="1794194"/>
            <a:ext cx="2304415" cy="1986914"/>
          </a:xfrm>
          <a:custGeom>
            <a:avLst/>
            <a:gdLst/>
            <a:ahLst/>
            <a:cxnLst/>
            <a:rect l="l" t="t" r="r" b="b"/>
            <a:pathLst>
              <a:path w="2304415" h="1986914">
                <a:moveTo>
                  <a:pt x="0" y="1986755"/>
                </a:moveTo>
                <a:lnTo>
                  <a:pt x="867" y="1941363"/>
                </a:lnTo>
                <a:lnTo>
                  <a:pt x="3453" y="1895992"/>
                </a:lnTo>
                <a:lnTo>
                  <a:pt x="7730" y="1850662"/>
                </a:lnTo>
                <a:lnTo>
                  <a:pt x="13671" y="1805395"/>
                </a:lnTo>
                <a:lnTo>
                  <a:pt x="21252" y="1760212"/>
                </a:lnTo>
                <a:lnTo>
                  <a:pt x="30444" y="1715133"/>
                </a:lnTo>
                <a:lnTo>
                  <a:pt x="41222" y="1670178"/>
                </a:lnTo>
                <a:lnTo>
                  <a:pt x="53559" y="1625370"/>
                </a:lnTo>
                <a:lnTo>
                  <a:pt x="67429" y="1580728"/>
                </a:lnTo>
                <a:lnTo>
                  <a:pt x="82806" y="1536274"/>
                </a:lnTo>
                <a:lnTo>
                  <a:pt x="99662" y="1492029"/>
                </a:lnTo>
                <a:lnTo>
                  <a:pt x="117972" y="1448012"/>
                </a:lnTo>
                <a:lnTo>
                  <a:pt x="137709" y="1404246"/>
                </a:lnTo>
                <a:lnTo>
                  <a:pt x="158846" y="1360751"/>
                </a:lnTo>
                <a:lnTo>
                  <a:pt x="181358" y="1317547"/>
                </a:lnTo>
                <a:lnTo>
                  <a:pt x="205218" y="1274656"/>
                </a:lnTo>
                <a:lnTo>
                  <a:pt x="230399" y="1232099"/>
                </a:lnTo>
                <a:lnTo>
                  <a:pt x="256875" y="1189896"/>
                </a:lnTo>
                <a:lnTo>
                  <a:pt x="284619" y="1148068"/>
                </a:lnTo>
                <a:lnTo>
                  <a:pt x="313606" y="1106636"/>
                </a:lnTo>
                <a:lnTo>
                  <a:pt x="343808" y="1065621"/>
                </a:lnTo>
                <a:lnTo>
                  <a:pt x="375199" y="1025044"/>
                </a:lnTo>
                <a:lnTo>
                  <a:pt x="407754" y="984925"/>
                </a:lnTo>
                <a:lnTo>
                  <a:pt x="441444" y="945286"/>
                </a:lnTo>
                <a:lnTo>
                  <a:pt x="476245" y="906147"/>
                </a:lnTo>
                <a:lnTo>
                  <a:pt x="512129" y="867528"/>
                </a:lnTo>
                <a:lnTo>
                  <a:pt x="549070" y="829452"/>
                </a:lnTo>
                <a:lnTo>
                  <a:pt x="587042" y="791939"/>
                </a:lnTo>
                <a:lnTo>
                  <a:pt x="626018" y="755009"/>
                </a:lnTo>
                <a:lnTo>
                  <a:pt x="665972" y="718684"/>
                </a:lnTo>
                <a:lnTo>
                  <a:pt x="706878" y="682984"/>
                </a:lnTo>
                <a:lnTo>
                  <a:pt x="748708" y="647930"/>
                </a:lnTo>
                <a:lnTo>
                  <a:pt x="791437" y="613542"/>
                </a:lnTo>
                <a:lnTo>
                  <a:pt x="831372" y="582625"/>
                </a:lnTo>
                <a:lnTo>
                  <a:pt x="872019" y="552301"/>
                </a:lnTo>
                <a:lnTo>
                  <a:pt x="913359" y="522587"/>
                </a:lnTo>
                <a:lnTo>
                  <a:pt x="955370" y="493500"/>
                </a:lnTo>
                <a:lnTo>
                  <a:pt x="998032" y="465054"/>
                </a:lnTo>
                <a:lnTo>
                  <a:pt x="1041326" y="437267"/>
                </a:lnTo>
                <a:lnTo>
                  <a:pt x="1085230" y="410154"/>
                </a:lnTo>
                <a:lnTo>
                  <a:pt x="1129725" y="383732"/>
                </a:lnTo>
                <a:lnTo>
                  <a:pt x="1174790" y="358016"/>
                </a:lnTo>
                <a:lnTo>
                  <a:pt x="1220404" y="333022"/>
                </a:lnTo>
                <a:lnTo>
                  <a:pt x="1266547" y="308767"/>
                </a:lnTo>
                <a:lnTo>
                  <a:pt x="1313200" y="285266"/>
                </a:lnTo>
                <a:lnTo>
                  <a:pt x="1360340" y="262536"/>
                </a:lnTo>
                <a:lnTo>
                  <a:pt x="1407949" y="240593"/>
                </a:lnTo>
                <a:lnTo>
                  <a:pt x="1456006" y="219452"/>
                </a:lnTo>
                <a:lnTo>
                  <a:pt x="1504491" y="199130"/>
                </a:lnTo>
                <a:lnTo>
                  <a:pt x="1553382" y="179643"/>
                </a:lnTo>
                <a:lnTo>
                  <a:pt x="1602660" y="161006"/>
                </a:lnTo>
                <a:lnTo>
                  <a:pt x="1652305" y="143237"/>
                </a:lnTo>
                <a:lnTo>
                  <a:pt x="1702296" y="126351"/>
                </a:lnTo>
                <a:lnTo>
                  <a:pt x="1752612" y="110364"/>
                </a:lnTo>
                <a:lnTo>
                  <a:pt x="1803234" y="95291"/>
                </a:lnTo>
                <a:lnTo>
                  <a:pt x="1854141" y="81150"/>
                </a:lnTo>
                <a:lnTo>
                  <a:pt x="1905312" y="67956"/>
                </a:lnTo>
                <a:lnTo>
                  <a:pt x="1956728" y="55726"/>
                </a:lnTo>
                <a:lnTo>
                  <a:pt x="2008367" y="44474"/>
                </a:lnTo>
                <a:lnTo>
                  <a:pt x="2060210" y="34218"/>
                </a:lnTo>
                <a:lnTo>
                  <a:pt x="2107026" y="25852"/>
                </a:lnTo>
                <a:lnTo>
                  <a:pt x="2153976" y="18317"/>
                </a:lnTo>
                <a:lnTo>
                  <a:pt x="2201044" y="11625"/>
                </a:lnTo>
                <a:lnTo>
                  <a:pt x="2248216" y="5787"/>
                </a:lnTo>
                <a:lnTo>
                  <a:pt x="2295477" y="815"/>
                </a:lnTo>
                <a:lnTo>
                  <a:pt x="2304247" y="0"/>
                </a:lnTo>
              </a:path>
            </a:pathLst>
          </a:custGeom>
          <a:ln w="38099">
            <a:solidFill>
              <a:srgbClr val="FFFFFF"/>
            </a:solidFill>
          </a:ln>
        </p:spPr>
        <p:txBody>
          <a:bodyPr wrap="square" lIns="0" tIns="0" rIns="0" bIns="0" rtlCol="0"/>
          <a:lstStyle/>
          <a:p>
            <a:endParaRPr/>
          </a:p>
        </p:txBody>
      </p:sp>
      <p:sp>
        <p:nvSpPr>
          <p:cNvPr id="12" name="object 12"/>
          <p:cNvSpPr/>
          <p:nvPr/>
        </p:nvSpPr>
        <p:spPr>
          <a:xfrm>
            <a:off x="3544192" y="1712281"/>
            <a:ext cx="213744" cy="163825"/>
          </a:xfrm>
          <a:prstGeom prst="rect">
            <a:avLst/>
          </a:prstGeom>
          <a:blipFill>
            <a:blip r:embed="rId2" cstate="print"/>
            <a:stretch>
              <a:fillRect/>
            </a:stretch>
          </a:blipFill>
        </p:spPr>
        <p:txBody>
          <a:bodyPr wrap="square" lIns="0" tIns="0" rIns="0" bIns="0" rtlCol="0"/>
          <a:lstStyle/>
          <a:p>
            <a:endParaRPr/>
          </a:p>
        </p:txBody>
      </p:sp>
      <p:sp>
        <p:nvSpPr>
          <p:cNvPr id="13" name="object 13"/>
          <p:cNvSpPr txBox="1"/>
          <p:nvPr/>
        </p:nvSpPr>
        <p:spPr>
          <a:xfrm>
            <a:off x="1056643" y="3986555"/>
            <a:ext cx="410209"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Alice</a:t>
            </a:r>
            <a:endParaRPr sz="1400">
              <a:latin typeface="Arial"/>
              <a:cs typeface="Arial"/>
            </a:endParaRPr>
          </a:p>
        </p:txBody>
      </p:sp>
      <p:sp>
        <p:nvSpPr>
          <p:cNvPr id="14" name="object 14"/>
          <p:cNvSpPr txBox="1"/>
          <p:nvPr/>
        </p:nvSpPr>
        <p:spPr>
          <a:xfrm>
            <a:off x="7294579" y="3986555"/>
            <a:ext cx="450215"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Carol</a:t>
            </a:r>
            <a:endParaRPr sz="1400">
              <a:latin typeface="Arial"/>
              <a:cs typeface="Arial"/>
            </a:endParaRPr>
          </a:p>
        </p:txBody>
      </p:sp>
    </p:spTree>
    <p:extLst>
      <p:ext uri="{BB962C8B-B14F-4D97-AF65-F5344CB8AC3E}">
        <p14:creationId xmlns:p14="http://schemas.microsoft.com/office/powerpoint/2010/main" val="21509545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3" name="object 3"/>
          <p:cNvSpPr/>
          <p:nvPr/>
        </p:nvSpPr>
        <p:spPr>
          <a:xfrm>
            <a:off x="3794650" y="1470324"/>
            <a:ext cx="853440" cy="626745"/>
          </a:xfrm>
          <a:custGeom>
            <a:avLst/>
            <a:gdLst/>
            <a:ahLst/>
            <a:cxnLst/>
            <a:rect l="l" t="t" r="r" b="b"/>
            <a:pathLst>
              <a:path w="853439" h="626744">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4" name="object 4"/>
          <p:cNvSpPr txBox="1"/>
          <p:nvPr/>
        </p:nvSpPr>
        <p:spPr>
          <a:xfrm>
            <a:off x="3794650" y="1470324"/>
            <a:ext cx="853440" cy="626745"/>
          </a:xfrm>
          <a:prstGeom prst="rect">
            <a:avLst/>
          </a:prstGeom>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5" name="object 5"/>
          <p:cNvSpPr txBox="1"/>
          <p:nvPr/>
        </p:nvSpPr>
        <p:spPr>
          <a:xfrm>
            <a:off x="7093149"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6" name="object 6"/>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7" name="object 7"/>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8" name="object 8"/>
          <p:cNvSpPr txBox="1"/>
          <p:nvPr/>
        </p:nvSpPr>
        <p:spPr>
          <a:xfrm rot="19440000">
            <a:off x="988513" y="2117931"/>
            <a:ext cx="1703869" cy="228600"/>
          </a:xfrm>
          <a:prstGeom prst="rect">
            <a:avLst/>
          </a:prstGeom>
        </p:spPr>
        <p:txBody>
          <a:bodyPr vert="horz" wrap="square" lIns="0" tIns="0" rIns="0" bIns="0" rtlCol="0">
            <a:spAutoFit/>
          </a:bodyPr>
          <a:lstStyle/>
          <a:p>
            <a:pPr>
              <a:lnSpc>
                <a:spcPts val="1800"/>
              </a:lnSpc>
            </a:pPr>
            <a:r>
              <a:rPr sz="1800" spc="-5" dirty="0">
                <a:solidFill>
                  <a:srgbClr val="FFFFFF"/>
                </a:solidFill>
                <a:latin typeface="Arial"/>
                <a:cs typeface="Arial"/>
              </a:rPr>
              <a:t>0.01 </a:t>
            </a:r>
            <a:r>
              <a:rPr sz="2700" spc="-7" baseline="1543" dirty="0">
                <a:solidFill>
                  <a:srgbClr val="FFFFFF"/>
                </a:solidFill>
                <a:latin typeface="Arial"/>
                <a:cs typeface="Arial"/>
              </a:rPr>
              <a:t>BTC to</a:t>
            </a:r>
            <a:r>
              <a:rPr sz="2700" spc="-195" baseline="1543" dirty="0">
                <a:solidFill>
                  <a:srgbClr val="FFFFFF"/>
                </a:solidFill>
                <a:latin typeface="Arial"/>
                <a:cs typeface="Arial"/>
              </a:rPr>
              <a:t> </a:t>
            </a:r>
            <a:r>
              <a:rPr sz="2700" spc="-7" baseline="1543" dirty="0">
                <a:solidFill>
                  <a:srgbClr val="FFFFFF"/>
                </a:solidFill>
                <a:latin typeface="Arial"/>
                <a:cs typeface="Arial"/>
              </a:rPr>
              <a:t>Bob</a:t>
            </a:r>
            <a:endParaRPr sz="2700" baseline="1543">
              <a:latin typeface="Arial"/>
              <a:cs typeface="Arial"/>
            </a:endParaRPr>
          </a:p>
        </p:txBody>
      </p:sp>
      <p:sp>
        <p:nvSpPr>
          <p:cNvPr id="9" name="object 9"/>
          <p:cNvSpPr/>
          <p:nvPr/>
        </p:nvSpPr>
        <p:spPr>
          <a:xfrm>
            <a:off x="1261925" y="1794194"/>
            <a:ext cx="2304415" cy="1986914"/>
          </a:xfrm>
          <a:custGeom>
            <a:avLst/>
            <a:gdLst/>
            <a:ahLst/>
            <a:cxnLst/>
            <a:rect l="l" t="t" r="r" b="b"/>
            <a:pathLst>
              <a:path w="2304415" h="1986914">
                <a:moveTo>
                  <a:pt x="0" y="1986755"/>
                </a:moveTo>
                <a:lnTo>
                  <a:pt x="867" y="1941363"/>
                </a:lnTo>
                <a:lnTo>
                  <a:pt x="3453" y="1895992"/>
                </a:lnTo>
                <a:lnTo>
                  <a:pt x="7730" y="1850662"/>
                </a:lnTo>
                <a:lnTo>
                  <a:pt x="13671" y="1805395"/>
                </a:lnTo>
                <a:lnTo>
                  <a:pt x="21252" y="1760212"/>
                </a:lnTo>
                <a:lnTo>
                  <a:pt x="30444" y="1715133"/>
                </a:lnTo>
                <a:lnTo>
                  <a:pt x="41222" y="1670178"/>
                </a:lnTo>
                <a:lnTo>
                  <a:pt x="53559" y="1625370"/>
                </a:lnTo>
                <a:lnTo>
                  <a:pt x="67429" y="1580728"/>
                </a:lnTo>
                <a:lnTo>
                  <a:pt x="82806" y="1536274"/>
                </a:lnTo>
                <a:lnTo>
                  <a:pt x="99662" y="1492029"/>
                </a:lnTo>
                <a:lnTo>
                  <a:pt x="117972" y="1448012"/>
                </a:lnTo>
                <a:lnTo>
                  <a:pt x="137709" y="1404246"/>
                </a:lnTo>
                <a:lnTo>
                  <a:pt x="158846" y="1360751"/>
                </a:lnTo>
                <a:lnTo>
                  <a:pt x="181358" y="1317547"/>
                </a:lnTo>
                <a:lnTo>
                  <a:pt x="205218" y="1274656"/>
                </a:lnTo>
                <a:lnTo>
                  <a:pt x="230399" y="1232099"/>
                </a:lnTo>
                <a:lnTo>
                  <a:pt x="256875" y="1189896"/>
                </a:lnTo>
                <a:lnTo>
                  <a:pt x="284619" y="1148068"/>
                </a:lnTo>
                <a:lnTo>
                  <a:pt x="313606" y="1106636"/>
                </a:lnTo>
                <a:lnTo>
                  <a:pt x="343808" y="1065621"/>
                </a:lnTo>
                <a:lnTo>
                  <a:pt x="375199" y="1025044"/>
                </a:lnTo>
                <a:lnTo>
                  <a:pt x="407754" y="984925"/>
                </a:lnTo>
                <a:lnTo>
                  <a:pt x="441444" y="945286"/>
                </a:lnTo>
                <a:lnTo>
                  <a:pt x="476245" y="906147"/>
                </a:lnTo>
                <a:lnTo>
                  <a:pt x="512129" y="867528"/>
                </a:lnTo>
                <a:lnTo>
                  <a:pt x="549070" y="829452"/>
                </a:lnTo>
                <a:lnTo>
                  <a:pt x="587042" y="791939"/>
                </a:lnTo>
                <a:lnTo>
                  <a:pt x="626018" y="755009"/>
                </a:lnTo>
                <a:lnTo>
                  <a:pt x="665972" y="718684"/>
                </a:lnTo>
                <a:lnTo>
                  <a:pt x="706878" y="682984"/>
                </a:lnTo>
                <a:lnTo>
                  <a:pt x="748708" y="647930"/>
                </a:lnTo>
                <a:lnTo>
                  <a:pt x="791437" y="613542"/>
                </a:lnTo>
                <a:lnTo>
                  <a:pt x="831372" y="582625"/>
                </a:lnTo>
                <a:lnTo>
                  <a:pt x="872019" y="552301"/>
                </a:lnTo>
                <a:lnTo>
                  <a:pt x="913359" y="522587"/>
                </a:lnTo>
                <a:lnTo>
                  <a:pt x="955370" y="493500"/>
                </a:lnTo>
                <a:lnTo>
                  <a:pt x="998032" y="465054"/>
                </a:lnTo>
                <a:lnTo>
                  <a:pt x="1041326" y="437267"/>
                </a:lnTo>
                <a:lnTo>
                  <a:pt x="1085230" y="410154"/>
                </a:lnTo>
                <a:lnTo>
                  <a:pt x="1129725" y="383732"/>
                </a:lnTo>
                <a:lnTo>
                  <a:pt x="1174790" y="358016"/>
                </a:lnTo>
                <a:lnTo>
                  <a:pt x="1220404" y="333022"/>
                </a:lnTo>
                <a:lnTo>
                  <a:pt x="1266547" y="308767"/>
                </a:lnTo>
                <a:lnTo>
                  <a:pt x="1313200" y="285266"/>
                </a:lnTo>
                <a:lnTo>
                  <a:pt x="1360340" y="262536"/>
                </a:lnTo>
                <a:lnTo>
                  <a:pt x="1407949" y="240593"/>
                </a:lnTo>
                <a:lnTo>
                  <a:pt x="1456006" y="219452"/>
                </a:lnTo>
                <a:lnTo>
                  <a:pt x="1504491" y="199130"/>
                </a:lnTo>
                <a:lnTo>
                  <a:pt x="1553382" y="179643"/>
                </a:lnTo>
                <a:lnTo>
                  <a:pt x="1602660" y="161006"/>
                </a:lnTo>
                <a:lnTo>
                  <a:pt x="1652305" y="143237"/>
                </a:lnTo>
                <a:lnTo>
                  <a:pt x="1702296" y="126351"/>
                </a:lnTo>
                <a:lnTo>
                  <a:pt x="1752612" y="110364"/>
                </a:lnTo>
                <a:lnTo>
                  <a:pt x="1803234" y="95291"/>
                </a:lnTo>
                <a:lnTo>
                  <a:pt x="1854141" y="81150"/>
                </a:lnTo>
                <a:lnTo>
                  <a:pt x="1905312" y="67956"/>
                </a:lnTo>
                <a:lnTo>
                  <a:pt x="1956728" y="55726"/>
                </a:lnTo>
                <a:lnTo>
                  <a:pt x="2008367" y="44474"/>
                </a:lnTo>
                <a:lnTo>
                  <a:pt x="2060210" y="34218"/>
                </a:lnTo>
                <a:lnTo>
                  <a:pt x="2107026" y="25852"/>
                </a:lnTo>
                <a:lnTo>
                  <a:pt x="2153976" y="18317"/>
                </a:lnTo>
                <a:lnTo>
                  <a:pt x="2201044" y="11625"/>
                </a:lnTo>
                <a:lnTo>
                  <a:pt x="2248216" y="5787"/>
                </a:lnTo>
                <a:lnTo>
                  <a:pt x="2295477" y="815"/>
                </a:lnTo>
                <a:lnTo>
                  <a:pt x="2304247" y="0"/>
                </a:lnTo>
              </a:path>
            </a:pathLst>
          </a:custGeom>
          <a:ln w="38099">
            <a:solidFill>
              <a:srgbClr val="FFFFFF"/>
            </a:solidFill>
          </a:ln>
        </p:spPr>
        <p:txBody>
          <a:bodyPr wrap="square" lIns="0" tIns="0" rIns="0" bIns="0" rtlCol="0"/>
          <a:lstStyle/>
          <a:p>
            <a:endParaRPr/>
          </a:p>
        </p:txBody>
      </p:sp>
      <p:sp>
        <p:nvSpPr>
          <p:cNvPr id="10" name="object 10"/>
          <p:cNvSpPr/>
          <p:nvPr/>
        </p:nvSpPr>
        <p:spPr>
          <a:xfrm>
            <a:off x="3544192" y="1712281"/>
            <a:ext cx="213744" cy="163825"/>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355827" y="1232200"/>
            <a:ext cx="530225" cy="551815"/>
          </a:xfrm>
          <a:custGeom>
            <a:avLst/>
            <a:gdLst/>
            <a:ahLst/>
            <a:cxnLst/>
            <a:rect l="l" t="t" r="r" b="b"/>
            <a:pathLst>
              <a:path w="530225" h="551814">
                <a:moveTo>
                  <a:pt x="291721" y="551474"/>
                </a:moveTo>
                <a:lnTo>
                  <a:pt x="331659" y="546516"/>
                </a:lnTo>
                <a:lnTo>
                  <a:pt x="371236" y="532417"/>
                </a:lnTo>
                <a:lnTo>
                  <a:pt x="409163" y="510345"/>
                </a:lnTo>
                <a:lnTo>
                  <a:pt x="444150" y="481464"/>
                </a:lnTo>
                <a:lnTo>
                  <a:pt x="474908" y="446940"/>
                </a:lnTo>
                <a:lnTo>
                  <a:pt x="500146" y="407940"/>
                </a:lnTo>
                <a:lnTo>
                  <a:pt x="518575" y="365629"/>
                </a:lnTo>
                <a:lnTo>
                  <a:pt x="528906" y="321173"/>
                </a:lnTo>
                <a:lnTo>
                  <a:pt x="529848" y="275737"/>
                </a:lnTo>
                <a:lnTo>
                  <a:pt x="521898" y="234956"/>
                </a:lnTo>
                <a:lnTo>
                  <a:pt x="506126" y="195085"/>
                </a:lnTo>
                <a:lnTo>
                  <a:pt x="483359" y="156884"/>
                </a:lnTo>
                <a:lnTo>
                  <a:pt x="454425" y="121112"/>
                </a:lnTo>
                <a:lnTo>
                  <a:pt x="420151" y="88528"/>
                </a:lnTo>
                <a:lnTo>
                  <a:pt x="381364" y="59891"/>
                </a:lnTo>
                <a:lnTo>
                  <a:pt x="338892" y="35960"/>
                </a:lnTo>
                <a:lnTo>
                  <a:pt x="293561" y="17495"/>
                </a:lnTo>
                <a:lnTo>
                  <a:pt x="246200" y="5255"/>
                </a:lnTo>
                <a:lnTo>
                  <a:pt x="197635" y="0"/>
                </a:lnTo>
                <a:lnTo>
                  <a:pt x="167047" y="535"/>
                </a:lnTo>
                <a:lnTo>
                  <a:pt x="106459" y="9895"/>
                </a:lnTo>
                <a:lnTo>
                  <a:pt x="62545" y="23394"/>
                </a:lnTo>
                <a:lnTo>
                  <a:pt x="20903" y="41710"/>
                </a:lnTo>
                <a:lnTo>
                  <a:pt x="1205" y="52467"/>
                </a:lnTo>
                <a:lnTo>
                  <a:pt x="0" y="53186"/>
                </a:lnTo>
              </a:path>
            </a:pathLst>
          </a:custGeom>
          <a:ln w="38099">
            <a:solidFill>
              <a:srgbClr val="FF0000"/>
            </a:solidFill>
          </a:ln>
        </p:spPr>
        <p:txBody>
          <a:bodyPr wrap="square" lIns="0" tIns="0" rIns="0" bIns="0" rtlCol="0"/>
          <a:lstStyle/>
          <a:p>
            <a:endParaRPr/>
          </a:p>
        </p:txBody>
      </p:sp>
      <p:sp>
        <p:nvSpPr>
          <p:cNvPr id="12" name="object 12"/>
          <p:cNvSpPr/>
          <p:nvPr/>
        </p:nvSpPr>
        <p:spPr>
          <a:xfrm>
            <a:off x="4234990" y="1229289"/>
            <a:ext cx="190758" cy="214912"/>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5046175" y="1295930"/>
            <a:ext cx="1901189" cy="575945"/>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Arial"/>
                <a:cs typeface="Arial"/>
              </a:rPr>
              <a:t>“0.01 </a:t>
            </a:r>
            <a:r>
              <a:rPr sz="1800" spc="-5" dirty="0">
                <a:solidFill>
                  <a:srgbClr val="FFFFFF"/>
                </a:solidFill>
                <a:latin typeface="Arial"/>
                <a:cs typeface="Arial"/>
              </a:rPr>
              <a:t>BTC to…</a:t>
            </a:r>
            <a:r>
              <a:rPr sz="1800" spc="-55" dirty="0">
                <a:solidFill>
                  <a:srgbClr val="FFFFFF"/>
                </a:solidFill>
                <a:latin typeface="Arial"/>
                <a:cs typeface="Arial"/>
              </a:rPr>
              <a:t> </a:t>
            </a:r>
            <a:r>
              <a:rPr sz="1800" dirty="0">
                <a:solidFill>
                  <a:srgbClr val="FFFFFF"/>
                </a:solidFill>
                <a:latin typeface="Arial"/>
                <a:cs typeface="Arial"/>
              </a:rPr>
              <a:t>I</a:t>
            </a:r>
            <a:endParaRPr sz="1800">
              <a:latin typeface="Arial"/>
              <a:cs typeface="Arial"/>
            </a:endParaRPr>
          </a:p>
          <a:p>
            <a:pPr marL="12700">
              <a:lnSpc>
                <a:spcPct val="100000"/>
              </a:lnSpc>
              <a:spcBef>
                <a:spcPts val="15"/>
              </a:spcBef>
            </a:pPr>
            <a:r>
              <a:rPr sz="1800" spc="-5" dirty="0">
                <a:solidFill>
                  <a:srgbClr val="FFFFFF"/>
                </a:solidFill>
                <a:latin typeface="Arial"/>
                <a:cs typeface="Arial"/>
              </a:rPr>
              <a:t>think I’ll </a:t>
            </a:r>
            <a:r>
              <a:rPr sz="1800" dirty="0">
                <a:solidFill>
                  <a:srgbClr val="FFFFFF"/>
                </a:solidFill>
                <a:latin typeface="Arial"/>
                <a:cs typeface="Arial"/>
              </a:rPr>
              <a:t>keep</a:t>
            </a:r>
            <a:r>
              <a:rPr sz="1800" spc="-90" dirty="0">
                <a:solidFill>
                  <a:srgbClr val="FFFFFF"/>
                </a:solidFill>
                <a:latin typeface="Arial"/>
                <a:cs typeface="Arial"/>
              </a:rPr>
              <a:t> </a:t>
            </a:r>
            <a:r>
              <a:rPr sz="1800" spc="-5" dirty="0">
                <a:solidFill>
                  <a:srgbClr val="FFFFFF"/>
                </a:solidFill>
                <a:latin typeface="Arial"/>
                <a:cs typeface="Arial"/>
              </a:rPr>
              <a:t>this.”</a:t>
            </a:r>
            <a:endParaRPr sz="1800">
              <a:latin typeface="Arial"/>
              <a:cs typeface="Arial"/>
            </a:endParaRPr>
          </a:p>
        </p:txBody>
      </p:sp>
      <p:sp>
        <p:nvSpPr>
          <p:cNvPr id="14" name="object 14"/>
          <p:cNvSpPr txBox="1"/>
          <p:nvPr/>
        </p:nvSpPr>
        <p:spPr>
          <a:xfrm>
            <a:off x="1961825" y="4471530"/>
            <a:ext cx="5062855" cy="575945"/>
          </a:xfrm>
          <a:prstGeom prst="rect">
            <a:avLst/>
          </a:prstGeom>
        </p:spPr>
        <p:txBody>
          <a:bodyPr vert="horz" wrap="square" lIns="0" tIns="10795" rIns="0" bIns="0" rtlCol="0">
            <a:spAutoFit/>
          </a:bodyPr>
          <a:lstStyle/>
          <a:p>
            <a:pPr marL="12700" marR="5080">
              <a:lnSpc>
                <a:spcPct val="100699"/>
              </a:lnSpc>
              <a:spcBef>
                <a:spcPts val="85"/>
              </a:spcBef>
            </a:pPr>
            <a:r>
              <a:rPr sz="1800" spc="-5" dirty="0">
                <a:solidFill>
                  <a:srgbClr val="FF0000"/>
                </a:solidFill>
                <a:latin typeface="Arial"/>
                <a:cs typeface="Arial"/>
              </a:rPr>
              <a:t>Problem: Bob </a:t>
            </a:r>
            <a:r>
              <a:rPr sz="1800" dirty="0">
                <a:solidFill>
                  <a:srgbClr val="FF0000"/>
                </a:solidFill>
                <a:latin typeface="Arial"/>
                <a:cs typeface="Arial"/>
              </a:rPr>
              <a:t>can simply keep </a:t>
            </a:r>
            <a:r>
              <a:rPr sz="1800" spc="-5" dirty="0">
                <a:solidFill>
                  <a:srgbClr val="FF0000"/>
                </a:solidFill>
                <a:latin typeface="Arial"/>
                <a:cs typeface="Arial"/>
              </a:rPr>
              <a:t>the 0.01 BTC  Problem: Carol </a:t>
            </a:r>
            <a:r>
              <a:rPr sz="1800" dirty="0">
                <a:solidFill>
                  <a:srgbClr val="FF0000"/>
                </a:solidFill>
                <a:latin typeface="Arial"/>
                <a:cs typeface="Arial"/>
              </a:rPr>
              <a:t>can claim she </a:t>
            </a:r>
            <a:r>
              <a:rPr sz="1800" spc="-5" dirty="0">
                <a:solidFill>
                  <a:srgbClr val="FF0000"/>
                </a:solidFill>
                <a:latin typeface="Arial"/>
                <a:cs typeface="Arial"/>
              </a:rPr>
              <a:t>never got the</a:t>
            </a:r>
            <a:r>
              <a:rPr sz="1800" spc="-100" dirty="0">
                <a:solidFill>
                  <a:srgbClr val="FF0000"/>
                </a:solidFill>
                <a:latin typeface="Arial"/>
                <a:cs typeface="Arial"/>
              </a:rPr>
              <a:t> </a:t>
            </a:r>
            <a:r>
              <a:rPr sz="1800" dirty="0">
                <a:solidFill>
                  <a:srgbClr val="FF0000"/>
                </a:solidFill>
                <a:latin typeface="Arial"/>
                <a:cs typeface="Arial"/>
              </a:rPr>
              <a:t>coins!</a:t>
            </a:r>
            <a:endParaRPr sz="1800">
              <a:latin typeface="Arial"/>
              <a:cs typeface="Arial"/>
            </a:endParaRPr>
          </a:p>
        </p:txBody>
      </p:sp>
      <p:sp>
        <p:nvSpPr>
          <p:cNvPr id="15" name="object 15"/>
          <p:cNvSpPr txBox="1">
            <a:spLocks noGrp="1"/>
          </p:cNvSpPr>
          <p:nvPr>
            <p:ph type="title"/>
          </p:nvPr>
        </p:nvSpPr>
        <p:spPr>
          <a:xfrm>
            <a:off x="530225" y="394215"/>
            <a:ext cx="6917690" cy="574040"/>
          </a:xfrm>
          <a:prstGeom prst="rect">
            <a:avLst/>
          </a:prstGeom>
        </p:spPr>
        <p:txBody>
          <a:bodyPr vert="horz" wrap="square" lIns="0" tIns="12700" rIns="0" bIns="0" rtlCol="0">
            <a:spAutoFit/>
          </a:bodyPr>
          <a:lstStyle/>
          <a:p>
            <a:pPr marL="12700">
              <a:lnSpc>
                <a:spcPct val="100000"/>
              </a:lnSpc>
              <a:spcBef>
                <a:spcPts val="100"/>
              </a:spcBef>
            </a:pPr>
            <a:r>
              <a:rPr dirty="0"/>
              <a:t>3 </a:t>
            </a:r>
            <a:r>
              <a:rPr spc="-10" dirty="0"/>
              <a:t>Party Payments </a:t>
            </a:r>
            <a:r>
              <a:rPr dirty="0"/>
              <a:t>- </a:t>
            </a:r>
            <a:r>
              <a:rPr spc="-10" dirty="0"/>
              <a:t>Trust</a:t>
            </a:r>
            <a:r>
              <a:rPr spc="-100" dirty="0"/>
              <a:t> </a:t>
            </a:r>
            <a:r>
              <a:rPr spc="-5" dirty="0"/>
              <a:t>Issues</a:t>
            </a:r>
          </a:p>
        </p:txBody>
      </p:sp>
    </p:spTree>
    <p:extLst>
      <p:ext uri="{BB962C8B-B14F-4D97-AF65-F5344CB8AC3E}">
        <p14:creationId xmlns:p14="http://schemas.microsoft.com/office/powerpoint/2010/main" val="2825490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154930" cy="574040"/>
          </a:xfrm>
          <a:prstGeom prst="rect">
            <a:avLst/>
          </a:prstGeom>
        </p:spPr>
        <p:txBody>
          <a:bodyPr vert="horz" wrap="square" lIns="0" tIns="12700" rIns="0" bIns="0" rtlCol="0">
            <a:spAutoFit/>
          </a:bodyPr>
          <a:lstStyle/>
          <a:p>
            <a:pPr marL="12700">
              <a:lnSpc>
                <a:spcPct val="100000"/>
              </a:lnSpc>
              <a:spcBef>
                <a:spcPts val="100"/>
              </a:spcBef>
            </a:pPr>
            <a:r>
              <a:rPr spc="-5" dirty="0"/>
              <a:t>Hash-Locked</a:t>
            </a:r>
            <a:r>
              <a:rPr spc="-90" dirty="0"/>
              <a:t> </a:t>
            </a:r>
            <a:r>
              <a:rPr spc="-5" dirty="0"/>
              <a:t>Contracts</a:t>
            </a:r>
          </a:p>
        </p:txBody>
      </p:sp>
      <p:sp>
        <p:nvSpPr>
          <p:cNvPr id="3" name="object 3"/>
          <p:cNvSpPr txBox="1"/>
          <p:nvPr/>
        </p:nvSpPr>
        <p:spPr>
          <a:xfrm>
            <a:off x="528699" y="1334134"/>
            <a:ext cx="8723366" cy="2675348"/>
          </a:xfrm>
          <a:prstGeom prst="rect">
            <a:avLst/>
          </a:prstGeom>
        </p:spPr>
        <p:txBody>
          <a:bodyPr vert="horz" wrap="square" lIns="0" tIns="12700" rIns="0" bIns="0" rtlCol="0">
            <a:spAutoFit/>
          </a:bodyPr>
          <a:lstStyle/>
          <a:p>
            <a:pPr marL="469900" marR="402590" indent="-457200">
              <a:lnSpc>
                <a:spcPct val="100000"/>
              </a:lnSpc>
              <a:spcBef>
                <a:spcPts val="100"/>
              </a:spcBef>
              <a:buClr>
                <a:schemeClr val="bg1"/>
              </a:buClr>
              <a:buFont typeface="Arial" panose="020B0604020202020204" pitchFamily="34" charset="0"/>
              <a:buChar char="•"/>
              <a:tabLst>
                <a:tab pos="471170" algn="l"/>
                <a:tab pos="471805" algn="l"/>
              </a:tabLst>
            </a:pPr>
            <a:r>
              <a:rPr sz="3000" spc="-5" dirty="0">
                <a:solidFill>
                  <a:srgbClr val="FFFFFF"/>
                </a:solidFill>
                <a:latin typeface="Arial"/>
                <a:cs typeface="Arial"/>
              </a:rPr>
              <a:t>Using hash functions, </a:t>
            </a:r>
            <a:r>
              <a:rPr sz="3000" spc="-10" dirty="0">
                <a:solidFill>
                  <a:srgbClr val="FFFFFF"/>
                </a:solidFill>
                <a:latin typeface="Arial"/>
                <a:cs typeface="Arial"/>
              </a:rPr>
              <a:t>Alice </a:t>
            </a:r>
            <a:r>
              <a:rPr sz="3000" dirty="0">
                <a:solidFill>
                  <a:srgbClr val="FFFFFF"/>
                </a:solidFill>
                <a:latin typeface="Arial"/>
                <a:cs typeface="Arial"/>
              </a:rPr>
              <a:t>can </a:t>
            </a:r>
            <a:r>
              <a:rPr sz="3000" spc="-5" dirty="0">
                <a:solidFill>
                  <a:srgbClr val="FFFFFF"/>
                </a:solidFill>
                <a:latin typeface="Arial"/>
                <a:cs typeface="Arial"/>
              </a:rPr>
              <a:t>prove </a:t>
            </a:r>
            <a:r>
              <a:rPr sz="3000" dirty="0">
                <a:solidFill>
                  <a:srgbClr val="FFFFFF"/>
                </a:solidFill>
                <a:latin typeface="Arial"/>
                <a:cs typeface="Arial"/>
              </a:rPr>
              <a:t>she sent </a:t>
            </a:r>
            <a:r>
              <a:rPr sz="3000" spc="-5" dirty="0">
                <a:solidFill>
                  <a:srgbClr val="FFFFFF"/>
                </a:solidFill>
                <a:latin typeface="Arial"/>
                <a:cs typeface="Arial"/>
              </a:rPr>
              <a:t>funds to Carol</a:t>
            </a:r>
            <a:r>
              <a:rPr sz="3000" spc="-80" dirty="0">
                <a:solidFill>
                  <a:srgbClr val="FFFFFF"/>
                </a:solidFill>
                <a:latin typeface="Arial"/>
                <a:cs typeface="Arial"/>
              </a:rPr>
              <a:t> </a:t>
            </a:r>
            <a:r>
              <a:rPr sz="3000" spc="-5" dirty="0">
                <a:solidFill>
                  <a:srgbClr val="FFFFFF"/>
                </a:solidFill>
                <a:latin typeface="Arial"/>
                <a:cs typeface="Arial"/>
              </a:rPr>
              <a:t>off-chain</a:t>
            </a:r>
            <a:endParaRPr lang="en-US" sz="3000" dirty="0"/>
          </a:p>
          <a:p>
            <a:pPr marL="469900" marR="402590" indent="-457200">
              <a:lnSpc>
                <a:spcPct val="100000"/>
              </a:lnSpc>
              <a:spcBef>
                <a:spcPts val="100"/>
              </a:spcBef>
              <a:buClr>
                <a:schemeClr val="bg1"/>
              </a:buClr>
              <a:buFont typeface="Arial" panose="020B0604020202020204" pitchFamily="34" charset="0"/>
              <a:buChar char="•"/>
              <a:tabLst>
                <a:tab pos="471170" algn="l"/>
                <a:tab pos="471805" algn="l"/>
              </a:tabLst>
            </a:pPr>
            <a:r>
              <a:rPr sz="3000" spc="-10" dirty="0">
                <a:solidFill>
                  <a:srgbClr val="FFFFFF"/>
                </a:solidFill>
                <a:latin typeface="Arial"/>
                <a:cs typeface="Arial"/>
              </a:rPr>
              <a:t>Pay </a:t>
            </a:r>
            <a:r>
              <a:rPr sz="3000" spc="-5" dirty="0">
                <a:solidFill>
                  <a:srgbClr val="FFFFFF"/>
                </a:solidFill>
                <a:latin typeface="Arial"/>
                <a:cs typeface="Arial"/>
              </a:rPr>
              <a:t>to</a:t>
            </a:r>
            <a:r>
              <a:rPr sz="3000" spc="-15" dirty="0">
                <a:solidFill>
                  <a:srgbClr val="FFFFFF"/>
                </a:solidFill>
                <a:latin typeface="Arial"/>
                <a:cs typeface="Arial"/>
              </a:rPr>
              <a:t> </a:t>
            </a:r>
            <a:r>
              <a:rPr sz="3000" spc="-5" dirty="0">
                <a:solidFill>
                  <a:srgbClr val="FFFFFF"/>
                </a:solidFill>
                <a:latin typeface="Arial"/>
                <a:cs typeface="Arial"/>
              </a:rPr>
              <a:t>Contract</a:t>
            </a:r>
            <a:endParaRPr sz="3000" dirty="0">
              <a:latin typeface="Arial"/>
              <a:cs typeface="Arial"/>
            </a:endParaRPr>
          </a:p>
          <a:p>
            <a:pPr marL="858519" marR="5080" lvl="1" indent="-342900">
              <a:lnSpc>
                <a:spcPct val="105000"/>
              </a:lnSpc>
              <a:spcBef>
                <a:spcPts val="455"/>
              </a:spcBef>
              <a:buClr>
                <a:schemeClr val="bg1"/>
              </a:buClr>
              <a:buFont typeface="Arial" panose="020B0604020202020204" pitchFamily="34" charset="0"/>
              <a:buChar char="•"/>
              <a:tabLst>
                <a:tab pos="928369" algn="l"/>
                <a:tab pos="929005" algn="l"/>
              </a:tabLst>
            </a:pPr>
            <a:r>
              <a:rPr sz="2400" spc="-5" dirty="0">
                <a:solidFill>
                  <a:srgbClr val="FFFFFF"/>
                </a:solidFill>
                <a:latin typeface="Arial"/>
                <a:cs typeface="Arial"/>
              </a:rPr>
              <a:t>Knowledge of </a:t>
            </a:r>
            <a:r>
              <a:rPr sz="2400" dirty="0">
                <a:solidFill>
                  <a:srgbClr val="FFFFFF"/>
                </a:solidFill>
                <a:latin typeface="Arial"/>
                <a:cs typeface="Arial"/>
              </a:rPr>
              <a:t>R </a:t>
            </a:r>
            <a:r>
              <a:rPr sz="2400" spc="-5" dirty="0">
                <a:solidFill>
                  <a:srgbClr val="FFFFFF"/>
                </a:solidFill>
                <a:latin typeface="Arial"/>
                <a:cs typeface="Arial"/>
              </a:rPr>
              <a:t>hashed into </a:t>
            </a:r>
            <a:r>
              <a:rPr sz="2400" dirty="0">
                <a:solidFill>
                  <a:srgbClr val="FFFFFF"/>
                </a:solidFill>
                <a:latin typeface="Arial"/>
                <a:cs typeface="Arial"/>
              </a:rPr>
              <a:t>H </a:t>
            </a:r>
            <a:r>
              <a:rPr sz="2400" spc="-5" dirty="0">
                <a:solidFill>
                  <a:srgbClr val="FFFFFF"/>
                </a:solidFill>
                <a:latin typeface="Arial"/>
                <a:cs typeface="Arial"/>
              </a:rPr>
              <a:t>proves </a:t>
            </a:r>
            <a:r>
              <a:rPr sz="2400" dirty="0">
                <a:solidFill>
                  <a:srgbClr val="FFFFFF"/>
                </a:solidFill>
                <a:latin typeface="Arial"/>
                <a:cs typeface="Arial"/>
              </a:rPr>
              <a:t>receipt</a:t>
            </a:r>
            <a:endParaRPr lang="en-US" sz="2400" dirty="0"/>
          </a:p>
          <a:p>
            <a:pPr marL="858519" marR="5080" lvl="1" indent="-342900">
              <a:lnSpc>
                <a:spcPct val="105000"/>
              </a:lnSpc>
              <a:spcBef>
                <a:spcPts val="455"/>
              </a:spcBef>
              <a:buClr>
                <a:schemeClr val="bg1"/>
              </a:buClr>
              <a:buFont typeface="Arial" panose="020B0604020202020204" pitchFamily="34" charset="0"/>
              <a:buChar char="•"/>
              <a:tabLst>
                <a:tab pos="928369" algn="l"/>
                <a:tab pos="929005" algn="l"/>
              </a:tabLst>
            </a:pPr>
            <a:r>
              <a:rPr sz="2400" spc="-5" dirty="0">
                <a:solidFill>
                  <a:srgbClr val="FFFFFF"/>
                </a:solidFill>
                <a:latin typeface="Arial"/>
                <a:cs typeface="Arial"/>
              </a:rPr>
              <a:t>Receiver </a:t>
            </a:r>
            <a:r>
              <a:rPr sz="2400" dirty="0">
                <a:solidFill>
                  <a:srgbClr val="FFFFFF"/>
                </a:solidFill>
                <a:latin typeface="Arial"/>
                <a:cs typeface="Arial"/>
              </a:rPr>
              <a:t>signs a contract stating </a:t>
            </a:r>
            <a:r>
              <a:rPr sz="2400" spc="-5" dirty="0">
                <a:solidFill>
                  <a:srgbClr val="FFFFFF"/>
                </a:solidFill>
                <a:latin typeface="Arial"/>
                <a:cs typeface="Arial"/>
              </a:rPr>
              <a:t>if </a:t>
            </a:r>
            <a:r>
              <a:rPr sz="2400" dirty="0">
                <a:solidFill>
                  <a:srgbClr val="FFFFFF"/>
                </a:solidFill>
                <a:latin typeface="Arial"/>
                <a:cs typeface="Arial"/>
              </a:rPr>
              <a:t>R </a:t>
            </a:r>
            <a:r>
              <a:rPr sz="2400" spc="-5" dirty="0">
                <a:solidFill>
                  <a:srgbClr val="FFFFFF"/>
                </a:solidFill>
                <a:latin typeface="Arial"/>
                <a:cs typeface="Arial"/>
              </a:rPr>
              <a:t>is</a:t>
            </a:r>
            <a:r>
              <a:rPr sz="2400" spc="-114" dirty="0">
                <a:solidFill>
                  <a:srgbClr val="FFFFFF"/>
                </a:solidFill>
                <a:latin typeface="Arial"/>
                <a:cs typeface="Arial"/>
              </a:rPr>
              <a:t> </a:t>
            </a:r>
            <a:r>
              <a:rPr sz="2400" spc="-5" dirty="0">
                <a:solidFill>
                  <a:srgbClr val="FFFFFF"/>
                </a:solidFill>
                <a:latin typeface="Arial"/>
                <a:cs typeface="Arial"/>
              </a:rPr>
              <a:t>disclosed funds have been</a:t>
            </a:r>
            <a:r>
              <a:rPr sz="2400" spc="-20" dirty="0">
                <a:solidFill>
                  <a:srgbClr val="FFFFFF"/>
                </a:solidFill>
                <a:latin typeface="Arial"/>
                <a:cs typeface="Arial"/>
              </a:rPr>
              <a:t> </a:t>
            </a:r>
            <a:r>
              <a:rPr sz="2400" dirty="0">
                <a:solidFill>
                  <a:srgbClr val="FFFFFF"/>
                </a:solidFill>
                <a:latin typeface="Arial"/>
                <a:cs typeface="Arial"/>
              </a:rPr>
              <a:t>received</a:t>
            </a:r>
            <a:endParaRPr sz="2400" dirty="0">
              <a:latin typeface="Arial"/>
              <a:cs typeface="Arial"/>
            </a:endParaRPr>
          </a:p>
        </p:txBody>
      </p:sp>
    </p:spTree>
    <p:extLst>
      <p:ext uri="{BB962C8B-B14F-4D97-AF65-F5344CB8AC3E}">
        <p14:creationId xmlns:p14="http://schemas.microsoft.com/office/powerpoint/2010/main" val="27438996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154930" cy="574040"/>
          </a:xfrm>
          <a:prstGeom prst="rect">
            <a:avLst/>
          </a:prstGeom>
        </p:spPr>
        <p:txBody>
          <a:bodyPr vert="horz" wrap="square" lIns="0" tIns="12700" rIns="0" bIns="0" rtlCol="0">
            <a:spAutoFit/>
          </a:bodyPr>
          <a:lstStyle/>
          <a:p>
            <a:pPr marL="12700">
              <a:lnSpc>
                <a:spcPct val="100000"/>
              </a:lnSpc>
              <a:spcBef>
                <a:spcPts val="100"/>
              </a:spcBef>
            </a:pPr>
            <a:r>
              <a:rPr spc="-5" dirty="0"/>
              <a:t>Hash-Locked</a:t>
            </a:r>
            <a:r>
              <a:rPr spc="-90" dirty="0"/>
              <a:t> </a:t>
            </a:r>
            <a:r>
              <a:rPr spc="-5" dirty="0"/>
              <a:t>Contracts</a:t>
            </a:r>
          </a:p>
        </p:txBody>
      </p:sp>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5" name="object 5"/>
          <p:cNvSpPr txBox="1"/>
          <p:nvPr/>
        </p:nvSpPr>
        <p:spPr>
          <a:xfrm>
            <a:off x="7093149"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6" name="object 6"/>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7" name="object 7"/>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8" name="object 8"/>
          <p:cNvSpPr txBox="1"/>
          <p:nvPr/>
        </p:nvSpPr>
        <p:spPr>
          <a:xfrm>
            <a:off x="5686474" y="3079584"/>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0000"/>
                </a:solidFill>
                <a:latin typeface="Arial"/>
                <a:cs typeface="Arial"/>
              </a:rPr>
              <a:t>R</a:t>
            </a:r>
            <a:endParaRPr sz="3000">
              <a:latin typeface="Arial"/>
              <a:cs typeface="Arial"/>
            </a:endParaRPr>
          </a:p>
        </p:txBody>
      </p:sp>
      <p:sp>
        <p:nvSpPr>
          <p:cNvPr id="9" name="object 9"/>
          <p:cNvSpPr txBox="1"/>
          <p:nvPr/>
        </p:nvSpPr>
        <p:spPr>
          <a:xfrm>
            <a:off x="5686474" y="4302459"/>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10" name="object 10"/>
          <p:cNvSpPr/>
          <p:nvPr/>
        </p:nvSpPr>
        <p:spPr>
          <a:xfrm>
            <a:off x="5900699" y="3648500"/>
            <a:ext cx="0" cy="367665"/>
          </a:xfrm>
          <a:custGeom>
            <a:avLst/>
            <a:gdLst/>
            <a:ahLst/>
            <a:cxnLst/>
            <a:rect l="l" t="t" r="r" b="b"/>
            <a:pathLst>
              <a:path h="367664">
                <a:moveTo>
                  <a:pt x="0" y="0"/>
                </a:moveTo>
                <a:lnTo>
                  <a:pt x="0" y="367499"/>
                </a:lnTo>
              </a:path>
            </a:pathLst>
          </a:custGeom>
          <a:ln w="38099">
            <a:solidFill>
              <a:srgbClr val="FF9900"/>
            </a:solidFill>
          </a:ln>
        </p:spPr>
        <p:txBody>
          <a:bodyPr wrap="square" lIns="0" tIns="0" rIns="0" bIns="0" rtlCol="0"/>
          <a:lstStyle/>
          <a:p>
            <a:endParaRPr/>
          </a:p>
        </p:txBody>
      </p:sp>
      <p:sp>
        <p:nvSpPr>
          <p:cNvPr id="11" name="object 11"/>
          <p:cNvSpPr/>
          <p:nvPr/>
        </p:nvSpPr>
        <p:spPr>
          <a:xfrm>
            <a:off x="5818719" y="3996949"/>
            <a:ext cx="163961" cy="211001"/>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a:off x="4941312" y="3571831"/>
            <a:ext cx="824865" cy="575945"/>
          </a:xfrm>
          <a:prstGeom prst="rect">
            <a:avLst/>
          </a:prstGeom>
        </p:spPr>
        <p:txBody>
          <a:bodyPr vert="horz" wrap="square" lIns="0" tIns="10795" rIns="0" bIns="0" rtlCol="0">
            <a:spAutoFit/>
          </a:bodyPr>
          <a:lstStyle/>
          <a:p>
            <a:pPr marL="12700" marR="5080">
              <a:lnSpc>
                <a:spcPct val="100699"/>
              </a:lnSpc>
              <a:spcBef>
                <a:spcPts val="85"/>
              </a:spcBef>
            </a:pPr>
            <a:r>
              <a:rPr sz="1800" spc="-5" dirty="0">
                <a:solidFill>
                  <a:srgbClr val="FF9900"/>
                </a:solidFill>
                <a:latin typeface="Arial"/>
                <a:cs typeface="Arial"/>
              </a:rPr>
              <a:t>Hash  function</a:t>
            </a:r>
            <a:endParaRPr sz="1800">
              <a:latin typeface="Arial"/>
              <a:cs typeface="Arial"/>
            </a:endParaRPr>
          </a:p>
        </p:txBody>
      </p:sp>
      <p:sp>
        <p:nvSpPr>
          <p:cNvPr id="13" name="object 13"/>
          <p:cNvSpPr txBox="1"/>
          <p:nvPr/>
        </p:nvSpPr>
        <p:spPr>
          <a:xfrm>
            <a:off x="5353744" y="1568111"/>
            <a:ext cx="3887581" cy="553037"/>
          </a:xfrm>
          <a:prstGeom prst="rect">
            <a:avLst/>
          </a:prstGeom>
        </p:spPr>
        <p:txBody>
          <a:bodyPr vert="horz" wrap="square" lIns="0" tIns="10795" rIns="0" bIns="0" rtlCol="0">
            <a:spAutoFit/>
          </a:bodyPr>
          <a:lstStyle/>
          <a:p>
            <a:pPr marL="12700" marR="396875" algn="ctr">
              <a:lnSpc>
                <a:spcPct val="100699"/>
              </a:lnSpc>
              <a:spcBef>
                <a:spcPts val="85"/>
              </a:spcBef>
            </a:pPr>
            <a:r>
              <a:rPr sz="1800" spc="-5" dirty="0">
                <a:solidFill>
                  <a:srgbClr val="FFFFFF"/>
                </a:solidFill>
                <a:latin typeface="Arial"/>
                <a:cs typeface="Arial"/>
              </a:rPr>
              <a:t>Carol </a:t>
            </a:r>
            <a:r>
              <a:rPr lang="en-US" sz="1800" spc="-5" dirty="0">
                <a:solidFill>
                  <a:srgbClr val="FFFFFF"/>
                </a:solidFill>
              </a:rPr>
              <a:t>samples</a:t>
            </a:r>
            <a:r>
              <a:rPr sz="1800" dirty="0">
                <a:solidFill>
                  <a:srgbClr val="FFFFFF"/>
                </a:solidFill>
                <a:latin typeface="Arial"/>
                <a:cs typeface="Arial"/>
              </a:rPr>
              <a:t> a random  </a:t>
            </a:r>
            <a:r>
              <a:rPr sz="1800" spc="-5" dirty="0">
                <a:solidFill>
                  <a:srgbClr val="FFFFFF"/>
                </a:solidFill>
                <a:latin typeface="Arial"/>
                <a:cs typeface="Arial"/>
              </a:rPr>
              <a:t>number</a:t>
            </a:r>
            <a:r>
              <a:rPr lang="en-US" sz="1800" spc="-5" dirty="0">
                <a:solidFill>
                  <a:srgbClr val="FFFFFF"/>
                </a:solidFill>
                <a:latin typeface="Arial"/>
                <a:cs typeface="Arial"/>
              </a:rPr>
              <a:t> </a:t>
            </a:r>
            <a:r>
              <a:rPr lang="en-US" sz="1800" spc="-5" dirty="0">
                <a:solidFill>
                  <a:srgbClr val="FFFFFF"/>
                </a:solidFill>
              </a:rPr>
              <a:t>R and </a:t>
            </a:r>
            <a:r>
              <a:rPr sz="1800" dirty="0">
                <a:solidFill>
                  <a:srgbClr val="FFFFFF"/>
                </a:solidFill>
                <a:latin typeface="Arial"/>
                <a:cs typeface="Arial"/>
              </a:rPr>
              <a:t>computes </a:t>
            </a:r>
            <a:r>
              <a:rPr lang="en-US" sz="1800" dirty="0">
                <a:solidFill>
                  <a:srgbClr val="FFFFFF"/>
                </a:solidFill>
                <a:latin typeface="Arial"/>
                <a:cs typeface="Arial"/>
              </a:rPr>
              <a:t>H = </a:t>
            </a:r>
            <a:r>
              <a:rPr lang="en-US" sz="1800" spc="-5" dirty="0">
                <a:solidFill>
                  <a:srgbClr val="FFFFFF"/>
                </a:solidFill>
              </a:rPr>
              <a:t>h</a:t>
            </a:r>
            <a:r>
              <a:rPr sz="1800" spc="-5" dirty="0">
                <a:solidFill>
                  <a:srgbClr val="FFFFFF"/>
                </a:solidFill>
                <a:latin typeface="Arial"/>
                <a:cs typeface="Arial"/>
              </a:rPr>
              <a:t>ash</a:t>
            </a:r>
            <a:r>
              <a:rPr sz="1800" dirty="0">
                <a:solidFill>
                  <a:srgbClr val="FFFFFF"/>
                </a:solidFill>
                <a:latin typeface="Arial"/>
                <a:cs typeface="Arial"/>
              </a:rPr>
              <a:t>(R)</a:t>
            </a:r>
            <a:endParaRPr sz="1800" dirty="0">
              <a:latin typeface="Arial"/>
              <a:cs typeface="Arial"/>
            </a:endParaRPr>
          </a:p>
        </p:txBody>
      </p:sp>
    </p:spTree>
    <p:extLst>
      <p:ext uri="{BB962C8B-B14F-4D97-AF65-F5344CB8AC3E}">
        <p14:creationId xmlns:p14="http://schemas.microsoft.com/office/powerpoint/2010/main" val="40033964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154930" cy="574040"/>
          </a:xfrm>
          <a:prstGeom prst="rect">
            <a:avLst/>
          </a:prstGeom>
        </p:spPr>
        <p:txBody>
          <a:bodyPr vert="horz" wrap="square" lIns="0" tIns="12700" rIns="0" bIns="0" rtlCol="0">
            <a:spAutoFit/>
          </a:bodyPr>
          <a:lstStyle/>
          <a:p>
            <a:pPr marL="12700">
              <a:lnSpc>
                <a:spcPct val="100000"/>
              </a:lnSpc>
              <a:spcBef>
                <a:spcPts val="100"/>
              </a:spcBef>
            </a:pPr>
            <a:r>
              <a:rPr spc="-5" dirty="0"/>
              <a:t>Hash-Locked</a:t>
            </a:r>
            <a:r>
              <a:rPr spc="-90" dirty="0"/>
              <a:t> </a:t>
            </a:r>
            <a:r>
              <a:rPr spc="-5" dirty="0"/>
              <a:t>Contracts</a:t>
            </a:r>
          </a:p>
        </p:txBody>
      </p:sp>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5" name="object 5"/>
          <p:cNvSpPr txBox="1"/>
          <p:nvPr/>
        </p:nvSpPr>
        <p:spPr>
          <a:xfrm>
            <a:off x="7093149"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6" name="object 6"/>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7" name="object 7"/>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8" name="object 8"/>
          <p:cNvSpPr/>
          <p:nvPr/>
        </p:nvSpPr>
        <p:spPr>
          <a:xfrm>
            <a:off x="1490650" y="4720999"/>
            <a:ext cx="5602605" cy="0"/>
          </a:xfrm>
          <a:custGeom>
            <a:avLst/>
            <a:gdLst/>
            <a:ahLst/>
            <a:cxnLst/>
            <a:rect l="l" t="t" r="r" b="b"/>
            <a:pathLst>
              <a:path w="5602605">
                <a:moveTo>
                  <a:pt x="5602499" y="0"/>
                </a:moveTo>
                <a:lnTo>
                  <a:pt x="0" y="0"/>
                </a:lnTo>
              </a:path>
            </a:pathLst>
          </a:custGeom>
          <a:ln w="38099">
            <a:solidFill>
              <a:srgbClr val="FFFF00"/>
            </a:solidFill>
          </a:ln>
        </p:spPr>
        <p:txBody>
          <a:bodyPr wrap="square" lIns="0" tIns="0" rIns="0" bIns="0" rtlCol="0"/>
          <a:lstStyle/>
          <a:p>
            <a:endParaRPr/>
          </a:p>
        </p:txBody>
      </p:sp>
      <p:sp>
        <p:nvSpPr>
          <p:cNvPr id="9" name="object 9"/>
          <p:cNvSpPr/>
          <p:nvPr/>
        </p:nvSpPr>
        <p:spPr>
          <a:xfrm>
            <a:off x="1298698" y="4639019"/>
            <a:ext cx="211001" cy="163961"/>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5434212" y="1701695"/>
            <a:ext cx="3463925" cy="553037"/>
          </a:xfrm>
          <a:prstGeom prst="rect">
            <a:avLst/>
          </a:prstGeom>
        </p:spPr>
        <p:txBody>
          <a:bodyPr vert="horz" wrap="square" lIns="0" tIns="10795" rIns="0" bIns="0" rtlCol="0">
            <a:spAutoFit/>
          </a:bodyPr>
          <a:lstStyle/>
          <a:p>
            <a:pPr marL="12700" marR="5080" algn="ctr">
              <a:lnSpc>
                <a:spcPct val="100699"/>
              </a:lnSpc>
              <a:spcBef>
                <a:spcPts val="85"/>
              </a:spcBef>
            </a:pPr>
            <a:r>
              <a:rPr sz="1800" spc="-5" dirty="0">
                <a:solidFill>
                  <a:srgbClr val="FFFFFF"/>
                </a:solidFill>
                <a:latin typeface="Arial"/>
                <a:cs typeface="Arial"/>
              </a:rPr>
              <a:t>Carol </a:t>
            </a:r>
            <a:r>
              <a:rPr sz="1800" dirty="0">
                <a:solidFill>
                  <a:srgbClr val="FFFFFF"/>
                </a:solidFill>
                <a:latin typeface="Arial"/>
                <a:cs typeface="Arial"/>
              </a:rPr>
              <a:t>sends H </a:t>
            </a:r>
            <a:r>
              <a:rPr sz="1800" spc="-5" dirty="0">
                <a:solidFill>
                  <a:srgbClr val="FFFFFF"/>
                </a:solidFill>
                <a:latin typeface="Arial"/>
                <a:cs typeface="Arial"/>
              </a:rPr>
              <a:t>to Alice </a:t>
            </a:r>
            <a:r>
              <a:rPr sz="1800" dirty="0">
                <a:solidFill>
                  <a:srgbClr val="FFFFFF"/>
                </a:solidFill>
                <a:latin typeface="Arial"/>
                <a:cs typeface="Arial"/>
              </a:rPr>
              <a:t>(via</a:t>
            </a:r>
            <a:r>
              <a:rPr sz="1800" spc="-105" dirty="0">
                <a:solidFill>
                  <a:srgbClr val="FFFFFF"/>
                </a:solidFill>
                <a:latin typeface="Arial"/>
                <a:cs typeface="Arial"/>
              </a:rPr>
              <a:t> </a:t>
            </a:r>
            <a:r>
              <a:rPr sz="1800" spc="-5" dirty="0">
                <a:solidFill>
                  <a:srgbClr val="FFFFFF"/>
                </a:solidFill>
                <a:latin typeface="Arial"/>
                <a:cs typeface="Arial"/>
              </a:rPr>
              <a:t>non-blockchain</a:t>
            </a:r>
            <a:r>
              <a:rPr sz="1800" spc="-30" dirty="0">
                <a:solidFill>
                  <a:srgbClr val="FFFFFF"/>
                </a:solidFill>
                <a:latin typeface="Arial"/>
                <a:cs typeface="Arial"/>
              </a:rPr>
              <a:t> </a:t>
            </a:r>
            <a:r>
              <a:rPr sz="1800" dirty="0">
                <a:solidFill>
                  <a:srgbClr val="FFFFFF"/>
                </a:solidFill>
                <a:latin typeface="Arial"/>
                <a:cs typeface="Arial"/>
              </a:rPr>
              <a:t>communication)</a:t>
            </a:r>
            <a:endParaRPr sz="1800" dirty="0">
              <a:latin typeface="Arial"/>
              <a:cs typeface="Arial"/>
            </a:endParaRPr>
          </a:p>
        </p:txBody>
      </p:sp>
      <p:sp>
        <p:nvSpPr>
          <p:cNvPr id="11" name="object 11"/>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2" name="object 12"/>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3" name="object 13"/>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Tree>
    <p:extLst>
      <p:ext uri="{BB962C8B-B14F-4D97-AF65-F5344CB8AC3E}">
        <p14:creationId xmlns:p14="http://schemas.microsoft.com/office/powerpoint/2010/main" val="26173278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154930" cy="574040"/>
          </a:xfrm>
          <a:prstGeom prst="rect">
            <a:avLst/>
          </a:prstGeom>
        </p:spPr>
        <p:txBody>
          <a:bodyPr vert="horz" wrap="square" lIns="0" tIns="12700" rIns="0" bIns="0" rtlCol="0">
            <a:spAutoFit/>
          </a:bodyPr>
          <a:lstStyle/>
          <a:p>
            <a:pPr marL="12700">
              <a:lnSpc>
                <a:spcPct val="100000"/>
              </a:lnSpc>
              <a:spcBef>
                <a:spcPts val="100"/>
              </a:spcBef>
            </a:pPr>
            <a:r>
              <a:rPr spc="-5" dirty="0"/>
              <a:t>Hash-Locked</a:t>
            </a:r>
            <a:r>
              <a:rPr spc="-90" dirty="0"/>
              <a:t> </a:t>
            </a:r>
            <a:r>
              <a:rPr spc="-5" dirty="0"/>
              <a:t>Contracts</a:t>
            </a:r>
          </a:p>
        </p:txBody>
      </p:sp>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5" name="object 5"/>
          <p:cNvSpPr txBox="1"/>
          <p:nvPr/>
        </p:nvSpPr>
        <p:spPr>
          <a:xfrm>
            <a:off x="7093149"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6" name="object 6"/>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7" name="object 7"/>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8" name="object 8"/>
          <p:cNvSpPr txBox="1"/>
          <p:nvPr/>
        </p:nvSpPr>
        <p:spPr>
          <a:xfrm>
            <a:off x="3732650" y="2316184"/>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9" name="object 9"/>
          <p:cNvSpPr txBox="1"/>
          <p:nvPr/>
        </p:nvSpPr>
        <p:spPr>
          <a:xfrm>
            <a:off x="5298925" y="1197905"/>
            <a:ext cx="3451860" cy="852169"/>
          </a:xfrm>
          <a:prstGeom prst="rect">
            <a:avLst/>
          </a:prstGeom>
        </p:spPr>
        <p:txBody>
          <a:bodyPr vert="horz" wrap="square" lIns="0" tIns="10795" rIns="0" bIns="0" rtlCol="0">
            <a:spAutoFit/>
          </a:bodyPr>
          <a:lstStyle/>
          <a:p>
            <a:pPr marL="12700" marR="311150">
              <a:lnSpc>
                <a:spcPct val="100699"/>
              </a:lnSpc>
              <a:spcBef>
                <a:spcPts val="85"/>
              </a:spcBef>
            </a:pPr>
            <a:r>
              <a:rPr sz="1800" spc="-5" dirty="0">
                <a:solidFill>
                  <a:srgbClr val="FFFFFF"/>
                </a:solidFill>
                <a:latin typeface="Arial"/>
                <a:cs typeface="Arial"/>
              </a:rPr>
              <a:t>Alice </a:t>
            </a:r>
            <a:r>
              <a:rPr sz="1800" dirty="0">
                <a:solidFill>
                  <a:srgbClr val="FFFFFF"/>
                </a:solidFill>
                <a:latin typeface="Arial"/>
                <a:cs typeface="Arial"/>
              </a:rPr>
              <a:t>sends </a:t>
            </a:r>
            <a:r>
              <a:rPr sz="1800" spc="-5" dirty="0">
                <a:solidFill>
                  <a:srgbClr val="FFFFFF"/>
                </a:solidFill>
                <a:latin typeface="Arial"/>
                <a:cs typeface="Arial"/>
              </a:rPr>
              <a:t>0.01 BTC to </a:t>
            </a:r>
            <a:r>
              <a:rPr sz="1800" dirty="0">
                <a:solidFill>
                  <a:srgbClr val="FFFFFF"/>
                </a:solidFill>
                <a:latin typeface="Arial"/>
                <a:cs typeface="Arial"/>
              </a:rPr>
              <a:t>a</a:t>
            </a:r>
            <a:r>
              <a:rPr sz="1800" spc="-100" dirty="0">
                <a:solidFill>
                  <a:srgbClr val="FFFFFF"/>
                </a:solidFill>
                <a:latin typeface="Arial"/>
                <a:cs typeface="Arial"/>
              </a:rPr>
              <a:t> </a:t>
            </a:r>
            <a:r>
              <a:rPr sz="1800" spc="-5" dirty="0">
                <a:solidFill>
                  <a:srgbClr val="FFFFFF"/>
                </a:solidFill>
                <a:latin typeface="Arial"/>
                <a:cs typeface="Arial"/>
              </a:rPr>
              <a:t>new  output: Bob </a:t>
            </a:r>
            <a:r>
              <a:rPr sz="1800" dirty="0">
                <a:solidFill>
                  <a:srgbClr val="FFFFFF"/>
                </a:solidFill>
                <a:latin typeface="Arial"/>
                <a:cs typeface="Arial"/>
              </a:rPr>
              <a:t>&amp;</a:t>
            </a:r>
            <a:r>
              <a:rPr sz="1800" spc="-40" dirty="0">
                <a:solidFill>
                  <a:srgbClr val="FFFFFF"/>
                </a:solidFill>
                <a:latin typeface="Arial"/>
                <a:cs typeface="Arial"/>
              </a:rPr>
              <a:t> </a:t>
            </a:r>
            <a:r>
              <a:rPr sz="1800" spc="-5" dirty="0">
                <a:solidFill>
                  <a:srgbClr val="FFFFFF"/>
                </a:solidFill>
                <a:latin typeface="Arial"/>
                <a:cs typeface="Arial"/>
              </a:rPr>
              <a:t>H</a:t>
            </a:r>
            <a:endParaRPr sz="1800" dirty="0">
              <a:latin typeface="Arial"/>
              <a:cs typeface="Arial"/>
            </a:endParaRPr>
          </a:p>
          <a:p>
            <a:pPr marL="12700">
              <a:lnSpc>
                <a:spcPct val="100000"/>
              </a:lnSpc>
              <a:spcBef>
                <a:spcPts val="15"/>
              </a:spcBef>
            </a:pPr>
            <a:r>
              <a:rPr sz="1800" spc="-5" dirty="0">
                <a:solidFill>
                  <a:srgbClr val="FFFFFF"/>
                </a:solidFill>
                <a:latin typeface="Arial"/>
                <a:cs typeface="Arial"/>
              </a:rPr>
              <a:t>To </a:t>
            </a:r>
            <a:r>
              <a:rPr sz="1800" dirty="0">
                <a:solidFill>
                  <a:srgbClr val="FFFFFF"/>
                </a:solidFill>
                <a:latin typeface="Arial"/>
                <a:cs typeface="Arial"/>
              </a:rPr>
              <a:t>spend </a:t>
            </a:r>
            <a:r>
              <a:rPr sz="1800" spc="-5" dirty="0">
                <a:solidFill>
                  <a:srgbClr val="FFFFFF"/>
                </a:solidFill>
                <a:latin typeface="Arial"/>
                <a:cs typeface="Arial"/>
              </a:rPr>
              <a:t>it, Bob needs to </a:t>
            </a:r>
            <a:r>
              <a:rPr sz="1800" dirty="0">
                <a:solidFill>
                  <a:srgbClr val="FFFFFF"/>
                </a:solidFill>
                <a:latin typeface="Arial"/>
                <a:cs typeface="Arial"/>
              </a:rPr>
              <a:t>know</a:t>
            </a:r>
            <a:r>
              <a:rPr sz="1800" spc="-90" dirty="0">
                <a:solidFill>
                  <a:srgbClr val="FFFFFF"/>
                </a:solidFill>
                <a:latin typeface="Arial"/>
                <a:cs typeface="Arial"/>
              </a:rPr>
              <a:t> </a:t>
            </a:r>
            <a:r>
              <a:rPr sz="1800" dirty="0">
                <a:solidFill>
                  <a:srgbClr val="FFFFFF"/>
                </a:solidFill>
                <a:latin typeface="Arial"/>
                <a:cs typeface="Arial"/>
              </a:rPr>
              <a:t>R</a:t>
            </a:r>
            <a:endParaRPr sz="1800" dirty="0">
              <a:latin typeface="Arial"/>
              <a:cs typeface="Arial"/>
            </a:endParaRPr>
          </a:p>
        </p:txBody>
      </p:sp>
      <p:sp>
        <p:nvSpPr>
          <p:cNvPr id="10" name="object 10"/>
          <p:cNvSpPr/>
          <p:nvPr/>
        </p:nvSpPr>
        <p:spPr>
          <a:xfrm>
            <a:off x="1261925" y="1794194"/>
            <a:ext cx="2304415" cy="1986914"/>
          </a:xfrm>
          <a:custGeom>
            <a:avLst/>
            <a:gdLst/>
            <a:ahLst/>
            <a:cxnLst/>
            <a:rect l="l" t="t" r="r" b="b"/>
            <a:pathLst>
              <a:path w="2304415" h="1986914">
                <a:moveTo>
                  <a:pt x="0" y="1986755"/>
                </a:moveTo>
                <a:lnTo>
                  <a:pt x="867" y="1941363"/>
                </a:lnTo>
                <a:lnTo>
                  <a:pt x="3453" y="1895992"/>
                </a:lnTo>
                <a:lnTo>
                  <a:pt x="7730" y="1850662"/>
                </a:lnTo>
                <a:lnTo>
                  <a:pt x="13671" y="1805395"/>
                </a:lnTo>
                <a:lnTo>
                  <a:pt x="21252" y="1760212"/>
                </a:lnTo>
                <a:lnTo>
                  <a:pt x="30444" y="1715133"/>
                </a:lnTo>
                <a:lnTo>
                  <a:pt x="41222" y="1670178"/>
                </a:lnTo>
                <a:lnTo>
                  <a:pt x="53559" y="1625370"/>
                </a:lnTo>
                <a:lnTo>
                  <a:pt x="67429" y="1580728"/>
                </a:lnTo>
                <a:lnTo>
                  <a:pt x="82806" y="1536274"/>
                </a:lnTo>
                <a:lnTo>
                  <a:pt x="99662" y="1492029"/>
                </a:lnTo>
                <a:lnTo>
                  <a:pt x="117972" y="1448012"/>
                </a:lnTo>
                <a:lnTo>
                  <a:pt x="137709" y="1404246"/>
                </a:lnTo>
                <a:lnTo>
                  <a:pt x="158846" y="1360751"/>
                </a:lnTo>
                <a:lnTo>
                  <a:pt x="181358" y="1317547"/>
                </a:lnTo>
                <a:lnTo>
                  <a:pt x="205218" y="1274656"/>
                </a:lnTo>
                <a:lnTo>
                  <a:pt x="230399" y="1232099"/>
                </a:lnTo>
                <a:lnTo>
                  <a:pt x="256875" y="1189896"/>
                </a:lnTo>
                <a:lnTo>
                  <a:pt x="284619" y="1148068"/>
                </a:lnTo>
                <a:lnTo>
                  <a:pt x="313606" y="1106636"/>
                </a:lnTo>
                <a:lnTo>
                  <a:pt x="343808" y="1065621"/>
                </a:lnTo>
                <a:lnTo>
                  <a:pt x="375199" y="1025044"/>
                </a:lnTo>
                <a:lnTo>
                  <a:pt x="407754" y="984925"/>
                </a:lnTo>
                <a:lnTo>
                  <a:pt x="441444" y="945286"/>
                </a:lnTo>
                <a:lnTo>
                  <a:pt x="476245" y="906147"/>
                </a:lnTo>
                <a:lnTo>
                  <a:pt x="512129" y="867528"/>
                </a:lnTo>
                <a:lnTo>
                  <a:pt x="549070" y="829452"/>
                </a:lnTo>
                <a:lnTo>
                  <a:pt x="587042" y="791939"/>
                </a:lnTo>
                <a:lnTo>
                  <a:pt x="626018" y="755009"/>
                </a:lnTo>
                <a:lnTo>
                  <a:pt x="665972" y="718684"/>
                </a:lnTo>
                <a:lnTo>
                  <a:pt x="706878" y="682984"/>
                </a:lnTo>
                <a:lnTo>
                  <a:pt x="748708" y="647930"/>
                </a:lnTo>
                <a:lnTo>
                  <a:pt x="791437" y="613542"/>
                </a:lnTo>
                <a:lnTo>
                  <a:pt x="831372" y="582625"/>
                </a:lnTo>
                <a:lnTo>
                  <a:pt x="872019" y="552301"/>
                </a:lnTo>
                <a:lnTo>
                  <a:pt x="913359" y="522587"/>
                </a:lnTo>
                <a:lnTo>
                  <a:pt x="955370" y="493500"/>
                </a:lnTo>
                <a:lnTo>
                  <a:pt x="998032" y="465054"/>
                </a:lnTo>
                <a:lnTo>
                  <a:pt x="1041326" y="437267"/>
                </a:lnTo>
                <a:lnTo>
                  <a:pt x="1085230" y="410154"/>
                </a:lnTo>
                <a:lnTo>
                  <a:pt x="1129725" y="383732"/>
                </a:lnTo>
                <a:lnTo>
                  <a:pt x="1174790" y="358016"/>
                </a:lnTo>
                <a:lnTo>
                  <a:pt x="1220404" y="333022"/>
                </a:lnTo>
                <a:lnTo>
                  <a:pt x="1266547" y="308767"/>
                </a:lnTo>
                <a:lnTo>
                  <a:pt x="1313200" y="285266"/>
                </a:lnTo>
                <a:lnTo>
                  <a:pt x="1360340" y="262536"/>
                </a:lnTo>
                <a:lnTo>
                  <a:pt x="1407949" y="240593"/>
                </a:lnTo>
                <a:lnTo>
                  <a:pt x="1456006" y="219452"/>
                </a:lnTo>
                <a:lnTo>
                  <a:pt x="1504491" y="199130"/>
                </a:lnTo>
                <a:lnTo>
                  <a:pt x="1553382" y="179643"/>
                </a:lnTo>
                <a:lnTo>
                  <a:pt x="1602660" y="161006"/>
                </a:lnTo>
                <a:lnTo>
                  <a:pt x="1652305" y="143237"/>
                </a:lnTo>
                <a:lnTo>
                  <a:pt x="1702296" y="126351"/>
                </a:lnTo>
                <a:lnTo>
                  <a:pt x="1752612" y="110364"/>
                </a:lnTo>
                <a:lnTo>
                  <a:pt x="1803234" y="95291"/>
                </a:lnTo>
                <a:lnTo>
                  <a:pt x="1854141" y="81150"/>
                </a:lnTo>
                <a:lnTo>
                  <a:pt x="1905312" y="67956"/>
                </a:lnTo>
                <a:lnTo>
                  <a:pt x="1956728" y="55726"/>
                </a:lnTo>
                <a:lnTo>
                  <a:pt x="2008367" y="44474"/>
                </a:lnTo>
                <a:lnTo>
                  <a:pt x="2060210" y="34218"/>
                </a:lnTo>
                <a:lnTo>
                  <a:pt x="2107026" y="25852"/>
                </a:lnTo>
                <a:lnTo>
                  <a:pt x="2153976" y="18317"/>
                </a:lnTo>
                <a:lnTo>
                  <a:pt x="2201044" y="11625"/>
                </a:lnTo>
                <a:lnTo>
                  <a:pt x="2248216" y="5787"/>
                </a:lnTo>
                <a:lnTo>
                  <a:pt x="2295477" y="815"/>
                </a:lnTo>
                <a:lnTo>
                  <a:pt x="2304247" y="0"/>
                </a:lnTo>
              </a:path>
            </a:pathLst>
          </a:custGeom>
          <a:ln w="38099">
            <a:solidFill>
              <a:srgbClr val="FFFFFF"/>
            </a:solidFill>
          </a:ln>
        </p:spPr>
        <p:txBody>
          <a:bodyPr wrap="square" lIns="0" tIns="0" rIns="0" bIns="0" rtlCol="0"/>
          <a:lstStyle/>
          <a:p>
            <a:endParaRPr/>
          </a:p>
        </p:txBody>
      </p:sp>
      <p:sp>
        <p:nvSpPr>
          <p:cNvPr id="11" name="object 11"/>
          <p:cNvSpPr/>
          <p:nvPr/>
        </p:nvSpPr>
        <p:spPr>
          <a:xfrm>
            <a:off x="3544192" y="1712281"/>
            <a:ext cx="213744" cy="163825"/>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rot="19260000">
            <a:off x="838600" y="2208361"/>
            <a:ext cx="2142023" cy="228600"/>
          </a:xfrm>
          <a:prstGeom prst="rect">
            <a:avLst/>
          </a:prstGeom>
        </p:spPr>
        <p:txBody>
          <a:bodyPr vert="horz" wrap="square" lIns="0" tIns="0" rIns="0" bIns="0" rtlCol="0">
            <a:spAutoFit/>
          </a:bodyPr>
          <a:lstStyle/>
          <a:p>
            <a:pPr>
              <a:lnSpc>
                <a:spcPts val="1800"/>
              </a:lnSpc>
            </a:pPr>
            <a:r>
              <a:rPr sz="1800" spc="-5" dirty="0">
                <a:solidFill>
                  <a:srgbClr val="FFFFFF"/>
                </a:solidFill>
                <a:latin typeface="Arial"/>
                <a:cs typeface="Arial"/>
              </a:rPr>
              <a:t>0.01 BTC to Bob </a:t>
            </a:r>
            <a:r>
              <a:rPr sz="1800" dirty="0">
                <a:solidFill>
                  <a:srgbClr val="FFFFFF"/>
                </a:solidFill>
                <a:latin typeface="Arial"/>
                <a:cs typeface="Arial"/>
              </a:rPr>
              <a:t>&amp;</a:t>
            </a:r>
            <a:r>
              <a:rPr sz="1800" spc="-105" dirty="0">
                <a:solidFill>
                  <a:srgbClr val="FFFFFF"/>
                </a:solidFill>
                <a:latin typeface="Arial"/>
                <a:cs typeface="Arial"/>
              </a:rPr>
              <a:t> </a:t>
            </a:r>
            <a:r>
              <a:rPr sz="1800" dirty="0">
                <a:solidFill>
                  <a:srgbClr val="FFFFFF"/>
                </a:solidFill>
                <a:latin typeface="Arial"/>
                <a:cs typeface="Arial"/>
              </a:rPr>
              <a:t>H</a:t>
            </a:r>
            <a:endParaRPr sz="1800">
              <a:latin typeface="Arial"/>
              <a:cs typeface="Arial"/>
            </a:endParaRPr>
          </a:p>
        </p:txBody>
      </p:sp>
      <p:sp>
        <p:nvSpPr>
          <p:cNvPr id="13" name="object 13"/>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4" name="object 14"/>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5" name="object 15"/>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Tree>
    <p:extLst>
      <p:ext uri="{BB962C8B-B14F-4D97-AF65-F5344CB8AC3E}">
        <p14:creationId xmlns:p14="http://schemas.microsoft.com/office/powerpoint/2010/main" val="36805361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154930" cy="574040"/>
          </a:xfrm>
          <a:prstGeom prst="rect">
            <a:avLst/>
          </a:prstGeom>
        </p:spPr>
        <p:txBody>
          <a:bodyPr vert="horz" wrap="square" lIns="0" tIns="12700" rIns="0" bIns="0" rtlCol="0">
            <a:spAutoFit/>
          </a:bodyPr>
          <a:lstStyle/>
          <a:p>
            <a:pPr marL="12700">
              <a:lnSpc>
                <a:spcPct val="100000"/>
              </a:lnSpc>
              <a:spcBef>
                <a:spcPts val="100"/>
              </a:spcBef>
            </a:pPr>
            <a:r>
              <a:rPr spc="-5" dirty="0"/>
              <a:t>Hash-Locked</a:t>
            </a:r>
            <a:r>
              <a:rPr spc="-90" dirty="0"/>
              <a:t> </a:t>
            </a:r>
            <a:r>
              <a:rPr spc="-5" dirty="0"/>
              <a:t>Contracts</a:t>
            </a:r>
          </a:p>
        </p:txBody>
      </p:sp>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5" name="object 5"/>
          <p:cNvSpPr txBox="1"/>
          <p:nvPr/>
        </p:nvSpPr>
        <p:spPr>
          <a:xfrm>
            <a:off x="7093149"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6" name="object 6"/>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7" name="object 7"/>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8" name="object 8"/>
          <p:cNvSpPr txBox="1"/>
          <p:nvPr/>
        </p:nvSpPr>
        <p:spPr>
          <a:xfrm>
            <a:off x="3732650" y="2316184"/>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9" name="object 9"/>
          <p:cNvSpPr/>
          <p:nvPr/>
        </p:nvSpPr>
        <p:spPr>
          <a:xfrm>
            <a:off x="1261925" y="1794194"/>
            <a:ext cx="2304415" cy="1986914"/>
          </a:xfrm>
          <a:custGeom>
            <a:avLst/>
            <a:gdLst/>
            <a:ahLst/>
            <a:cxnLst/>
            <a:rect l="l" t="t" r="r" b="b"/>
            <a:pathLst>
              <a:path w="2304415" h="1986914">
                <a:moveTo>
                  <a:pt x="0" y="1986755"/>
                </a:moveTo>
                <a:lnTo>
                  <a:pt x="867" y="1941363"/>
                </a:lnTo>
                <a:lnTo>
                  <a:pt x="3453" y="1895992"/>
                </a:lnTo>
                <a:lnTo>
                  <a:pt x="7730" y="1850662"/>
                </a:lnTo>
                <a:lnTo>
                  <a:pt x="13671" y="1805395"/>
                </a:lnTo>
                <a:lnTo>
                  <a:pt x="21252" y="1760212"/>
                </a:lnTo>
                <a:lnTo>
                  <a:pt x="30444" y="1715133"/>
                </a:lnTo>
                <a:lnTo>
                  <a:pt x="41222" y="1670178"/>
                </a:lnTo>
                <a:lnTo>
                  <a:pt x="53559" y="1625370"/>
                </a:lnTo>
                <a:lnTo>
                  <a:pt x="67429" y="1580728"/>
                </a:lnTo>
                <a:lnTo>
                  <a:pt x="82806" y="1536274"/>
                </a:lnTo>
                <a:lnTo>
                  <a:pt x="99662" y="1492029"/>
                </a:lnTo>
                <a:lnTo>
                  <a:pt x="117972" y="1448012"/>
                </a:lnTo>
                <a:lnTo>
                  <a:pt x="137709" y="1404246"/>
                </a:lnTo>
                <a:lnTo>
                  <a:pt x="158846" y="1360751"/>
                </a:lnTo>
                <a:lnTo>
                  <a:pt x="181358" y="1317547"/>
                </a:lnTo>
                <a:lnTo>
                  <a:pt x="205218" y="1274656"/>
                </a:lnTo>
                <a:lnTo>
                  <a:pt x="230399" y="1232099"/>
                </a:lnTo>
                <a:lnTo>
                  <a:pt x="256875" y="1189896"/>
                </a:lnTo>
                <a:lnTo>
                  <a:pt x="284619" y="1148068"/>
                </a:lnTo>
                <a:lnTo>
                  <a:pt x="313606" y="1106636"/>
                </a:lnTo>
                <a:lnTo>
                  <a:pt x="343808" y="1065621"/>
                </a:lnTo>
                <a:lnTo>
                  <a:pt x="375199" y="1025044"/>
                </a:lnTo>
                <a:lnTo>
                  <a:pt x="407754" y="984925"/>
                </a:lnTo>
                <a:lnTo>
                  <a:pt x="441444" y="945286"/>
                </a:lnTo>
                <a:lnTo>
                  <a:pt x="476245" y="906147"/>
                </a:lnTo>
                <a:lnTo>
                  <a:pt x="512129" y="867528"/>
                </a:lnTo>
                <a:lnTo>
                  <a:pt x="549070" y="829452"/>
                </a:lnTo>
                <a:lnTo>
                  <a:pt x="587042" y="791939"/>
                </a:lnTo>
                <a:lnTo>
                  <a:pt x="626018" y="755009"/>
                </a:lnTo>
                <a:lnTo>
                  <a:pt x="665972" y="718684"/>
                </a:lnTo>
                <a:lnTo>
                  <a:pt x="706878" y="682984"/>
                </a:lnTo>
                <a:lnTo>
                  <a:pt x="748708" y="647930"/>
                </a:lnTo>
                <a:lnTo>
                  <a:pt x="791437" y="613542"/>
                </a:lnTo>
                <a:lnTo>
                  <a:pt x="831372" y="582625"/>
                </a:lnTo>
                <a:lnTo>
                  <a:pt x="872019" y="552301"/>
                </a:lnTo>
                <a:lnTo>
                  <a:pt x="913359" y="522587"/>
                </a:lnTo>
                <a:lnTo>
                  <a:pt x="955370" y="493500"/>
                </a:lnTo>
                <a:lnTo>
                  <a:pt x="998032" y="465054"/>
                </a:lnTo>
                <a:lnTo>
                  <a:pt x="1041326" y="437267"/>
                </a:lnTo>
                <a:lnTo>
                  <a:pt x="1085230" y="410154"/>
                </a:lnTo>
                <a:lnTo>
                  <a:pt x="1129725" y="383732"/>
                </a:lnTo>
                <a:lnTo>
                  <a:pt x="1174790" y="358016"/>
                </a:lnTo>
                <a:lnTo>
                  <a:pt x="1220404" y="333022"/>
                </a:lnTo>
                <a:lnTo>
                  <a:pt x="1266547" y="308767"/>
                </a:lnTo>
                <a:lnTo>
                  <a:pt x="1313200" y="285266"/>
                </a:lnTo>
                <a:lnTo>
                  <a:pt x="1360340" y="262536"/>
                </a:lnTo>
                <a:lnTo>
                  <a:pt x="1407949" y="240593"/>
                </a:lnTo>
                <a:lnTo>
                  <a:pt x="1456006" y="219452"/>
                </a:lnTo>
                <a:lnTo>
                  <a:pt x="1504491" y="199130"/>
                </a:lnTo>
                <a:lnTo>
                  <a:pt x="1553382" y="179643"/>
                </a:lnTo>
                <a:lnTo>
                  <a:pt x="1602660" y="161006"/>
                </a:lnTo>
                <a:lnTo>
                  <a:pt x="1652305" y="143237"/>
                </a:lnTo>
                <a:lnTo>
                  <a:pt x="1702296" y="126351"/>
                </a:lnTo>
                <a:lnTo>
                  <a:pt x="1752612" y="110364"/>
                </a:lnTo>
                <a:lnTo>
                  <a:pt x="1803234" y="95291"/>
                </a:lnTo>
                <a:lnTo>
                  <a:pt x="1854141" y="81150"/>
                </a:lnTo>
                <a:lnTo>
                  <a:pt x="1905312" y="67956"/>
                </a:lnTo>
                <a:lnTo>
                  <a:pt x="1956728" y="55726"/>
                </a:lnTo>
                <a:lnTo>
                  <a:pt x="2008367" y="44474"/>
                </a:lnTo>
                <a:lnTo>
                  <a:pt x="2060210" y="34218"/>
                </a:lnTo>
                <a:lnTo>
                  <a:pt x="2107026" y="25852"/>
                </a:lnTo>
                <a:lnTo>
                  <a:pt x="2153976" y="18317"/>
                </a:lnTo>
                <a:lnTo>
                  <a:pt x="2201044" y="11625"/>
                </a:lnTo>
                <a:lnTo>
                  <a:pt x="2248216" y="5787"/>
                </a:lnTo>
                <a:lnTo>
                  <a:pt x="2295477" y="815"/>
                </a:lnTo>
                <a:lnTo>
                  <a:pt x="2304247" y="0"/>
                </a:lnTo>
              </a:path>
            </a:pathLst>
          </a:custGeom>
          <a:ln w="38099">
            <a:solidFill>
              <a:srgbClr val="FFFFFF"/>
            </a:solidFill>
          </a:ln>
        </p:spPr>
        <p:txBody>
          <a:bodyPr wrap="square" lIns="0" tIns="0" rIns="0" bIns="0" rtlCol="0"/>
          <a:lstStyle/>
          <a:p>
            <a:endParaRPr/>
          </a:p>
        </p:txBody>
      </p:sp>
      <p:sp>
        <p:nvSpPr>
          <p:cNvPr id="10" name="object 10"/>
          <p:cNvSpPr/>
          <p:nvPr/>
        </p:nvSpPr>
        <p:spPr>
          <a:xfrm>
            <a:off x="3544192" y="1712281"/>
            <a:ext cx="213744" cy="163825"/>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rot="19260000">
            <a:off x="838600" y="2208361"/>
            <a:ext cx="2142023" cy="228600"/>
          </a:xfrm>
          <a:prstGeom prst="rect">
            <a:avLst/>
          </a:prstGeom>
        </p:spPr>
        <p:txBody>
          <a:bodyPr vert="horz" wrap="square" lIns="0" tIns="0" rIns="0" bIns="0" rtlCol="0">
            <a:spAutoFit/>
          </a:bodyPr>
          <a:lstStyle/>
          <a:p>
            <a:pPr>
              <a:lnSpc>
                <a:spcPts val="1800"/>
              </a:lnSpc>
            </a:pPr>
            <a:r>
              <a:rPr sz="1800" spc="-5" dirty="0">
                <a:solidFill>
                  <a:srgbClr val="FFFFFF"/>
                </a:solidFill>
                <a:latin typeface="Arial"/>
                <a:cs typeface="Arial"/>
              </a:rPr>
              <a:t>0.01 BTC to Bob </a:t>
            </a:r>
            <a:r>
              <a:rPr sz="1800" dirty="0">
                <a:solidFill>
                  <a:srgbClr val="FFFFFF"/>
                </a:solidFill>
                <a:latin typeface="Arial"/>
                <a:cs typeface="Arial"/>
              </a:rPr>
              <a:t>&amp;</a:t>
            </a:r>
            <a:r>
              <a:rPr sz="1800" spc="-105" dirty="0">
                <a:solidFill>
                  <a:srgbClr val="FFFFFF"/>
                </a:solidFill>
                <a:latin typeface="Arial"/>
                <a:cs typeface="Arial"/>
              </a:rPr>
              <a:t> </a:t>
            </a:r>
            <a:r>
              <a:rPr sz="1800" dirty="0">
                <a:solidFill>
                  <a:srgbClr val="FFFFFF"/>
                </a:solidFill>
                <a:latin typeface="Arial"/>
                <a:cs typeface="Arial"/>
              </a:rPr>
              <a:t>H</a:t>
            </a:r>
            <a:endParaRPr sz="1800">
              <a:latin typeface="Arial"/>
              <a:cs typeface="Arial"/>
            </a:endParaRPr>
          </a:p>
        </p:txBody>
      </p:sp>
      <p:sp>
        <p:nvSpPr>
          <p:cNvPr id="12" name="object 12"/>
          <p:cNvSpPr txBox="1"/>
          <p:nvPr/>
        </p:nvSpPr>
        <p:spPr>
          <a:xfrm>
            <a:off x="2575124" y="4178880"/>
            <a:ext cx="3459916" cy="289823"/>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Arial"/>
                <a:cs typeface="Arial"/>
              </a:rPr>
              <a:t>Bob </a:t>
            </a:r>
            <a:r>
              <a:rPr sz="1800" dirty="0">
                <a:solidFill>
                  <a:srgbClr val="FFFFFF"/>
                </a:solidFill>
                <a:latin typeface="Arial"/>
                <a:cs typeface="Arial"/>
              </a:rPr>
              <a:t>sends </a:t>
            </a:r>
            <a:r>
              <a:rPr lang="en-US" sz="1800" dirty="0">
                <a:solidFill>
                  <a:srgbClr val="FFFFFF"/>
                </a:solidFill>
                <a:latin typeface="Arial"/>
                <a:cs typeface="Arial"/>
              </a:rPr>
              <a:t>0.0</a:t>
            </a:r>
            <a:r>
              <a:rPr sz="1800" dirty="0">
                <a:solidFill>
                  <a:srgbClr val="FFFFFF"/>
                </a:solidFill>
                <a:latin typeface="Arial"/>
                <a:cs typeface="Arial"/>
              </a:rPr>
              <a:t>1 </a:t>
            </a:r>
            <a:r>
              <a:rPr sz="1800" spc="-5" dirty="0">
                <a:solidFill>
                  <a:srgbClr val="FFFFFF"/>
                </a:solidFill>
                <a:latin typeface="Arial"/>
                <a:cs typeface="Arial"/>
              </a:rPr>
              <a:t>BTC to Carol </a:t>
            </a:r>
            <a:r>
              <a:rPr sz="1800" dirty="0">
                <a:solidFill>
                  <a:srgbClr val="FFFFFF"/>
                </a:solidFill>
                <a:latin typeface="Arial"/>
                <a:cs typeface="Arial"/>
              </a:rPr>
              <a:t>&amp;</a:t>
            </a:r>
            <a:r>
              <a:rPr sz="1800" spc="-110" dirty="0">
                <a:solidFill>
                  <a:srgbClr val="FFFFFF"/>
                </a:solidFill>
                <a:latin typeface="Arial"/>
                <a:cs typeface="Arial"/>
              </a:rPr>
              <a:t> </a:t>
            </a:r>
            <a:r>
              <a:rPr sz="1800" dirty="0">
                <a:solidFill>
                  <a:srgbClr val="FFFFFF"/>
                </a:solidFill>
                <a:latin typeface="Arial"/>
                <a:cs typeface="Arial"/>
              </a:rPr>
              <a:t>H</a:t>
            </a:r>
            <a:endParaRPr sz="1800" dirty="0">
              <a:latin typeface="Arial"/>
              <a:cs typeface="Arial"/>
            </a:endParaRPr>
          </a:p>
        </p:txBody>
      </p:sp>
      <p:sp>
        <p:nvSpPr>
          <p:cNvPr id="13" name="object 13"/>
          <p:cNvSpPr/>
          <p:nvPr/>
        </p:nvSpPr>
        <p:spPr>
          <a:xfrm>
            <a:off x="4647550" y="1783675"/>
            <a:ext cx="2847975" cy="1770380"/>
          </a:xfrm>
          <a:custGeom>
            <a:avLst/>
            <a:gdLst/>
            <a:ahLst/>
            <a:cxnLst/>
            <a:rect l="l" t="t" r="r" b="b"/>
            <a:pathLst>
              <a:path w="2847975" h="1770379">
                <a:moveTo>
                  <a:pt x="0" y="0"/>
                </a:moveTo>
                <a:lnTo>
                  <a:pt x="51286" y="422"/>
                </a:lnTo>
                <a:lnTo>
                  <a:pt x="102559" y="1684"/>
                </a:lnTo>
                <a:lnTo>
                  <a:pt x="153802" y="3776"/>
                </a:lnTo>
                <a:lnTo>
                  <a:pt x="205002" y="6686"/>
                </a:lnTo>
                <a:lnTo>
                  <a:pt x="256143" y="10404"/>
                </a:lnTo>
                <a:lnTo>
                  <a:pt x="307212" y="14922"/>
                </a:lnTo>
                <a:lnTo>
                  <a:pt x="358193" y="20228"/>
                </a:lnTo>
                <a:lnTo>
                  <a:pt x="409073" y="26312"/>
                </a:lnTo>
                <a:lnTo>
                  <a:pt x="459837" y="33165"/>
                </a:lnTo>
                <a:lnTo>
                  <a:pt x="510469" y="40776"/>
                </a:lnTo>
                <a:lnTo>
                  <a:pt x="560957" y="49135"/>
                </a:lnTo>
                <a:lnTo>
                  <a:pt x="611284" y="58233"/>
                </a:lnTo>
                <a:lnTo>
                  <a:pt x="661437" y="68058"/>
                </a:lnTo>
                <a:lnTo>
                  <a:pt x="711401" y="78601"/>
                </a:lnTo>
                <a:lnTo>
                  <a:pt x="761161" y="89852"/>
                </a:lnTo>
                <a:lnTo>
                  <a:pt x="810704" y="101800"/>
                </a:lnTo>
                <a:lnTo>
                  <a:pt x="860013" y="114436"/>
                </a:lnTo>
                <a:lnTo>
                  <a:pt x="909076" y="127749"/>
                </a:lnTo>
                <a:lnTo>
                  <a:pt x="957877" y="141729"/>
                </a:lnTo>
                <a:lnTo>
                  <a:pt x="1006402" y="156367"/>
                </a:lnTo>
                <a:lnTo>
                  <a:pt x="1054635" y="171651"/>
                </a:lnTo>
                <a:lnTo>
                  <a:pt x="1102564" y="187573"/>
                </a:lnTo>
                <a:lnTo>
                  <a:pt x="1150173" y="204121"/>
                </a:lnTo>
                <a:lnTo>
                  <a:pt x="1197447" y="221286"/>
                </a:lnTo>
                <a:lnTo>
                  <a:pt x="1244373" y="239057"/>
                </a:lnTo>
                <a:lnTo>
                  <a:pt x="1290935" y="257425"/>
                </a:lnTo>
                <a:lnTo>
                  <a:pt x="1337119" y="276380"/>
                </a:lnTo>
                <a:lnTo>
                  <a:pt x="1382911" y="295911"/>
                </a:lnTo>
                <a:lnTo>
                  <a:pt x="1428295" y="316007"/>
                </a:lnTo>
                <a:lnTo>
                  <a:pt x="1473258" y="336660"/>
                </a:lnTo>
                <a:lnTo>
                  <a:pt x="1517785" y="357859"/>
                </a:lnTo>
                <a:lnTo>
                  <a:pt x="1561861" y="379594"/>
                </a:lnTo>
                <a:lnTo>
                  <a:pt x="1605472" y="401854"/>
                </a:lnTo>
                <a:lnTo>
                  <a:pt x="1648603" y="424630"/>
                </a:lnTo>
                <a:lnTo>
                  <a:pt x="1691240" y="447912"/>
                </a:lnTo>
                <a:lnTo>
                  <a:pt x="1733368" y="471689"/>
                </a:lnTo>
                <a:lnTo>
                  <a:pt x="1774973" y="495951"/>
                </a:lnTo>
                <a:lnTo>
                  <a:pt x="1816040" y="520688"/>
                </a:lnTo>
                <a:lnTo>
                  <a:pt x="1856554" y="545891"/>
                </a:lnTo>
                <a:lnTo>
                  <a:pt x="1896501" y="571548"/>
                </a:lnTo>
                <a:lnTo>
                  <a:pt x="1935867" y="597650"/>
                </a:lnTo>
                <a:lnTo>
                  <a:pt x="1974637" y="624187"/>
                </a:lnTo>
                <a:lnTo>
                  <a:pt x="2019096" y="655683"/>
                </a:lnTo>
                <a:lnTo>
                  <a:pt x="2062700" y="687740"/>
                </a:lnTo>
                <a:lnTo>
                  <a:pt x="2105428" y="720344"/>
                </a:lnTo>
                <a:lnTo>
                  <a:pt x="2147255" y="753477"/>
                </a:lnTo>
                <a:lnTo>
                  <a:pt x="2188158" y="787124"/>
                </a:lnTo>
                <a:lnTo>
                  <a:pt x="2228115" y="821268"/>
                </a:lnTo>
                <a:lnTo>
                  <a:pt x="2267103" y="855895"/>
                </a:lnTo>
                <a:lnTo>
                  <a:pt x="2305098" y="890986"/>
                </a:lnTo>
                <a:lnTo>
                  <a:pt x="2342077" y="926528"/>
                </a:lnTo>
                <a:lnTo>
                  <a:pt x="2378017" y="962503"/>
                </a:lnTo>
                <a:lnTo>
                  <a:pt x="2412895" y="998895"/>
                </a:lnTo>
                <a:lnTo>
                  <a:pt x="2446688" y="1035688"/>
                </a:lnTo>
                <a:lnTo>
                  <a:pt x="2479373" y="1072867"/>
                </a:lnTo>
                <a:lnTo>
                  <a:pt x="2510927" y="1110415"/>
                </a:lnTo>
                <a:lnTo>
                  <a:pt x="2541327" y="1148317"/>
                </a:lnTo>
                <a:lnTo>
                  <a:pt x="2570549" y="1186555"/>
                </a:lnTo>
                <a:lnTo>
                  <a:pt x="2598571" y="1225115"/>
                </a:lnTo>
                <a:lnTo>
                  <a:pt x="2625369" y="1263979"/>
                </a:lnTo>
                <a:lnTo>
                  <a:pt x="2654026" y="1308046"/>
                </a:lnTo>
                <a:lnTo>
                  <a:pt x="2681073" y="1352457"/>
                </a:lnTo>
                <a:lnTo>
                  <a:pt x="2706476" y="1397187"/>
                </a:lnTo>
                <a:lnTo>
                  <a:pt x="2730202" y="1442214"/>
                </a:lnTo>
                <a:lnTo>
                  <a:pt x="2752219" y="1487516"/>
                </a:lnTo>
                <a:lnTo>
                  <a:pt x="2772494" y="1533069"/>
                </a:lnTo>
                <a:lnTo>
                  <a:pt x="2790995" y="1578850"/>
                </a:lnTo>
                <a:lnTo>
                  <a:pt x="2807687" y="1624838"/>
                </a:lnTo>
                <a:lnTo>
                  <a:pt x="2822539" y="1671008"/>
                </a:lnTo>
                <a:lnTo>
                  <a:pt x="2835517" y="1717338"/>
                </a:lnTo>
                <a:lnTo>
                  <a:pt x="2846588" y="1763805"/>
                </a:lnTo>
                <a:lnTo>
                  <a:pt x="2847921" y="1770092"/>
                </a:lnTo>
              </a:path>
            </a:pathLst>
          </a:custGeom>
          <a:ln w="38099">
            <a:solidFill>
              <a:srgbClr val="FFFFFF"/>
            </a:solidFill>
          </a:ln>
        </p:spPr>
        <p:txBody>
          <a:bodyPr wrap="square" lIns="0" tIns="0" rIns="0" bIns="0" rtlCol="0"/>
          <a:lstStyle/>
          <a:p>
            <a:endParaRPr/>
          </a:p>
        </p:txBody>
      </p:sp>
      <p:sp>
        <p:nvSpPr>
          <p:cNvPr id="14" name="object 14"/>
          <p:cNvSpPr/>
          <p:nvPr/>
        </p:nvSpPr>
        <p:spPr>
          <a:xfrm>
            <a:off x="7413845" y="3528034"/>
            <a:ext cx="163250" cy="216706"/>
          </a:xfrm>
          <a:prstGeom prst="rect">
            <a:avLst/>
          </a:prstGeom>
          <a:blipFill>
            <a:blip r:embed="rId3" cstate="print"/>
            <a:stretch>
              <a:fillRect/>
            </a:stretch>
          </a:blipFill>
        </p:spPr>
        <p:txBody>
          <a:bodyPr wrap="square" lIns="0" tIns="0" rIns="0" bIns="0" rtlCol="0"/>
          <a:lstStyle/>
          <a:p>
            <a:endParaRPr/>
          </a:p>
        </p:txBody>
      </p:sp>
      <p:sp>
        <p:nvSpPr>
          <p:cNvPr id="15" name="object 15"/>
          <p:cNvSpPr txBox="1"/>
          <p:nvPr/>
        </p:nvSpPr>
        <p:spPr>
          <a:xfrm rot="2220000">
            <a:off x="5651855" y="2160522"/>
            <a:ext cx="2283501" cy="228600"/>
          </a:xfrm>
          <a:prstGeom prst="rect">
            <a:avLst/>
          </a:prstGeom>
        </p:spPr>
        <p:txBody>
          <a:bodyPr vert="horz" wrap="square" lIns="0" tIns="0" rIns="0" bIns="0" rtlCol="0">
            <a:spAutoFit/>
          </a:bodyPr>
          <a:lstStyle/>
          <a:p>
            <a:pPr>
              <a:lnSpc>
                <a:spcPts val="1800"/>
              </a:lnSpc>
            </a:pPr>
            <a:r>
              <a:rPr sz="2700" spc="-7" baseline="4629" dirty="0">
                <a:solidFill>
                  <a:srgbClr val="FFFFFF"/>
                </a:solidFill>
                <a:latin typeface="Arial"/>
                <a:cs typeface="Arial"/>
              </a:rPr>
              <a:t>0.01 </a:t>
            </a:r>
            <a:r>
              <a:rPr sz="2700" spc="-7" baseline="3086" dirty="0">
                <a:solidFill>
                  <a:srgbClr val="FFFFFF"/>
                </a:solidFill>
                <a:latin typeface="Arial"/>
                <a:cs typeface="Arial"/>
              </a:rPr>
              <a:t>BTC </a:t>
            </a:r>
            <a:r>
              <a:rPr sz="2700" spc="-7" baseline="1543" dirty="0">
                <a:solidFill>
                  <a:srgbClr val="FFFFFF"/>
                </a:solidFill>
                <a:latin typeface="Arial"/>
                <a:cs typeface="Arial"/>
              </a:rPr>
              <a:t>to Carol </a:t>
            </a:r>
            <a:r>
              <a:rPr sz="1800" dirty="0">
                <a:solidFill>
                  <a:srgbClr val="FFFFFF"/>
                </a:solidFill>
                <a:latin typeface="Arial"/>
                <a:cs typeface="Arial"/>
              </a:rPr>
              <a:t>&amp;</a:t>
            </a:r>
            <a:r>
              <a:rPr sz="1800" spc="-170" dirty="0">
                <a:solidFill>
                  <a:srgbClr val="FFFFFF"/>
                </a:solidFill>
                <a:latin typeface="Arial"/>
                <a:cs typeface="Arial"/>
              </a:rPr>
              <a:t> </a:t>
            </a:r>
            <a:r>
              <a:rPr sz="1800" dirty="0">
                <a:solidFill>
                  <a:srgbClr val="FFFFFF"/>
                </a:solidFill>
                <a:latin typeface="Arial"/>
                <a:cs typeface="Arial"/>
              </a:rPr>
              <a:t>H</a:t>
            </a:r>
            <a:endParaRPr sz="1800">
              <a:latin typeface="Arial"/>
              <a:cs typeface="Arial"/>
            </a:endParaRPr>
          </a:p>
        </p:txBody>
      </p:sp>
      <p:sp>
        <p:nvSpPr>
          <p:cNvPr id="16" name="object 16"/>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7" name="object 17"/>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8" name="object 18"/>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Tree>
    <p:extLst>
      <p:ext uri="{BB962C8B-B14F-4D97-AF65-F5344CB8AC3E}">
        <p14:creationId xmlns:p14="http://schemas.microsoft.com/office/powerpoint/2010/main" val="4146679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a:spLocks noGrp="1"/>
          </p:cNvSpPr>
          <p:nvPr>
            <p:ph type="subTitle" idx="1"/>
          </p:nvPr>
        </p:nvSpPr>
        <p:spPr>
          <a:xfrm>
            <a:off x="685800" y="1499278"/>
            <a:ext cx="7772400" cy="1723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Font typeface="Trebuchet MS"/>
              <a:buNone/>
            </a:pPr>
            <a:endParaRPr sz="3000" b="0" i="0" u="none" strike="noStrike" cap="none" dirty="0">
              <a:solidFill>
                <a:schemeClr val="tx1"/>
              </a:solidFill>
              <a:latin typeface="Trebuchet MS"/>
              <a:ea typeface="Trebuchet MS"/>
              <a:cs typeface="Trebuchet MS"/>
              <a:sym typeface="Trebuchet MS"/>
            </a:endParaRPr>
          </a:p>
          <a:p>
            <a:pPr marL="0" marR="0" lvl="0" indent="0" algn="ctr" rtl="0">
              <a:lnSpc>
                <a:spcPct val="100000"/>
              </a:lnSpc>
              <a:spcBef>
                <a:spcPts val="0"/>
              </a:spcBef>
              <a:spcAft>
                <a:spcPts val="0"/>
              </a:spcAft>
              <a:buClr>
                <a:schemeClr val="dk2"/>
              </a:buClr>
              <a:buFont typeface="Trebuchet MS"/>
              <a:buNone/>
            </a:pPr>
            <a:r>
              <a:rPr lang="en" b="1" dirty="0">
                <a:solidFill>
                  <a:schemeClr val="tx1"/>
                </a:solidFill>
              </a:rPr>
              <a:t>A warmup before Lighting Network</a:t>
            </a:r>
          </a:p>
          <a:p>
            <a:pPr marL="0" marR="0" lvl="0" indent="0" algn="ctr" rtl="0">
              <a:lnSpc>
                <a:spcPct val="100000"/>
              </a:lnSpc>
              <a:spcBef>
                <a:spcPts val="0"/>
              </a:spcBef>
              <a:spcAft>
                <a:spcPts val="0"/>
              </a:spcAft>
              <a:buClr>
                <a:schemeClr val="dk2"/>
              </a:buClr>
              <a:buFont typeface="Trebuchet MS"/>
              <a:buNone/>
            </a:pPr>
            <a:endParaRPr lang="en" dirty="0">
              <a:solidFill>
                <a:schemeClr val="tx1"/>
              </a:solidFill>
            </a:endParaRPr>
          </a:p>
          <a:p>
            <a:pPr marL="0" marR="0" lvl="0" indent="0" algn="ctr" rtl="0">
              <a:lnSpc>
                <a:spcPct val="100000"/>
              </a:lnSpc>
              <a:spcBef>
                <a:spcPts val="0"/>
              </a:spcBef>
              <a:spcAft>
                <a:spcPts val="0"/>
              </a:spcAft>
              <a:buClr>
                <a:schemeClr val="dk2"/>
              </a:buClr>
              <a:buFont typeface="Trebuchet MS"/>
              <a:buNone/>
            </a:pPr>
            <a:r>
              <a:rPr lang="en" sz="2400" i="1" dirty="0">
                <a:solidFill>
                  <a:schemeClr val="tx1"/>
                </a:solidFill>
              </a:rPr>
              <a:t>(or, simple applications of Bitcoin Script)</a:t>
            </a:r>
            <a:endParaRPr sz="2400" i="1" dirty="0">
              <a:solidFill>
                <a:schemeClr val="tx1"/>
              </a:solidFill>
            </a:endParaRPr>
          </a:p>
        </p:txBody>
      </p:sp>
    </p:spTree>
    <p:extLst>
      <p:ext uri="{BB962C8B-B14F-4D97-AF65-F5344CB8AC3E}">
        <p14:creationId xmlns:p14="http://schemas.microsoft.com/office/powerpoint/2010/main" val="911631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154930" cy="574040"/>
          </a:xfrm>
          <a:prstGeom prst="rect">
            <a:avLst/>
          </a:prstGeom>
        </p:spPr>
        <p:txBody>
          <a:bodyPr vert="horz" wrap="square" lIns="0" tIns="12700" rIns="0" bIns="0" rtlCol="0">
            <a:spAutoFit/>
          </a:bodyPr>
          <a:lstStyle/>
          <a:p>
            <a:pPr marL="12700">
              <a:lnSpc>
                <a:spcPct val="100000"/>
              </a:lnSpc>
              <a:spcBef>
                <a:spcPts val="100"/>
              </a:spcBef>
            </a:pPr>
            <a:r>
              <a:rPr spc="-5" dirty="0"/>
              <a:t>Hash-Locked</a:t>
            </a:r>
            <a:r>
              <a:rPr spc="-90" dirty="0"/>
              <a:t> </a:t>
            </a:r>
            <a:r>
              <a:rPr spc="-5" dirty="0"/>
              <a:t>Contracts</a:t>
            </a:r>
          </a:p>
        </p:txBody>
      </p:sp>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5" name="object 5"/>
          <p:cNvSpPr txBox="1"/>
          <p:nvPr/>
        </p:nvSpPr>
        <p:spPr>
          <a:xfrm>
            <a:off x="7093149"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6" name="object 6"/>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7" name="object 7"/>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8" name="object 8"/>
          <p:cNvSpPr/>
          <p:nvPr/>
        </p:nvSpPr>
        <p:spPr>
          <a:xfrm>
            <a:off x="1261925" y="1794194"/>
            <a:ext cx="2304415" cy="1986914"/>
          </a:xfrm>
          <a:custGeom>
            <a:avLst/>
            <a:gdLst/>
            <a:ahLst/>
            <a:cxnLst/>
            <a:rect l="l" t="t" r="r" b="b"/>
            <a:pathLst>
              <a:path w="2304415" h="1986914">
                <a:moveTo>
                  <a:pt x="0" y="1986755"/>
                </a:moveTo>
                <a:lnTo>
                  <a:pt x="867" y="1941363"/>
                </a:lnTo>
                <a:lnTo>
                  <a:pt x="3453" y="1895992"/>
                </a:lnTo>
                <a:lnTo>
                  <a:pt x="7730" y="1850662"/>
                </a:lnTo>
                <a:lnTo>
                  <a:pt x="13671" y="1805395"/>
                </a:lnTo>
                <a:lnTo>
                  <a:pt x="21252" y="1760212"/>
                </a:lnTo>
                <a:lnTo>
                  <a:pt x="30444" y="1715133"/>
                </a:lnTo>
                <a:lnTo>
                  <a:pt x="41222" y="1670178"/>
                </a:lnTo>
                <a:lnTo>
                  <a:pt x="53559" y="1625370"/>
                </a:lnTo>
                <a:lnTo>
                  <a:pt x="67429" y="1580728"/>
                </a:lnTo>
                <a:lnTo>
                  <a:pt x="82806" y="1536274"/>
                </a:lnTo>
                <a:lnTo>
                  <a:pt x="99662" y="1492029"/>
                </a:lnTo>
                <a:lnTo>
                  <a:pt x="117972" y="1448012"/>
                </a:lnTo>
                <a:lnTo>
                  <a:pt x="137709" y="1404246"/>
                </a:lnTo>
                <a:lnTo>
                  <a:pt x="158846" y="1360751"/>
                </a:lnTo>
                <a:lnTo>
                  <a:pt x="181358" y="1317547"/>
                </a:lnTo>
                <a:lnTo>
                  <a:pt x="205218" y="1274656"/>
                </a:lnTo>
                <a:lnTo>
                  <a:pt x="230399" y="1232099"/>
                </a:lnTo>
                <a:lnTo>
                  <a:pt x="256875" y="1189896"/>
                </a:lnTo>
                <a:lnTo>
                  <a:pt x="284619" y="1148068"/>
                </a:lnTo>
                <a:lnTo>
                  <a:pt x="313606" y="1106636"/>
                </a:lnTo>
                <a:lnTo>
                  <a:pt x="343808" y="1065621"/>
                </a:lnTo>
                <a:lnTo>
                  <a:pt x="375199" y="1025044"/>
                </a:lnTo>
                <a:lnTo>
                  <a:pt x="407754" y="984925"/>
                </a:lnTo>
                <a:lnTo>
                  <a:pt x="441444" y="945286"/>
                </a:lnTo>
                <a:lnTo>
                  <a:pt x="476245" y="906147"/>
                </a:lnTo>
                <a:lnTo>
                  <a:pt x="512129" y="867528"/>
                </a:lnTo>
                <a:lnTo>
                  <a:pt x="549070" y="829452"/>
                </a:lnTo>
                <a:lnTo>
                  <a:pt x="587042" y="791939"/>
                </a:lnTo>
                <a:lnTo>
                  <a:pt x="626018" y="755009"/>
                </a:lnTo>
                <a:lnTo>
                  <a:pt x="665972" y="718684"/>
                </a:lnTo>
                <a:lnTo>
                  <a:pt x="706878" y="682984"/>
                </a:lnTo>
                <a:lnTo>
                  <a:pt x="748708" y="647930"/>
                </a:lnTo>
                <a:lnTo>
                  <a:pt x="791437" y="613542"/>
                </a:lnTo>
                <a:lnTo>
                  <a:pt x="831372" y="582625"/>
                </a:lnTo>
                <a:lnTo>
                  <a:pt x="872019" y="552301"/>
                </a:lnTo>
                <a:lnTo>
                  <a:pt x="913359" y="522587"/>
                </a:lnTo>
                <a:lnTo>
                  <a:pt x="955370" y="493500"/>
                </a:lnTo>
                <a:lnTo>
                  <a:pt x="998032" y="465054"/>
                </a:lnTo>
                <a:lnTo>
                  <a:pt x="1041326" y="437267"/>
                </a:lnTo>
                <a:lnTo>
                  <a:pt x="1085230" y="410154"/>
                </a:lnTo>
                <a:lnTo>
                  <a:pt x="1129725" y="383732"/>
                </a:lnTo>
                <a:lnTo>
                  <a:pt x="1174790" y="358016"/>
                </a:lnTo>
                <a:lnTo>
                  <a:pt x="1220404" y="333022"/>
                </a:lnTo>
                <a:lnTo>
                  <a:pt x="1266547" y="308767"/>
                </a:lnTo>
                <a:lnTo>
                  <a:pt x="1313200" y="285266"/>
                </a:lnTo>
                <a:lnTo>
                  <a:pt x="1360340" y="262536"/>
                </a:lnTo>
                <a:lnTo>
                  <a:pt x="1407949" y="240593"/>
                </a:lnTo>
                <a:lnTo>
                  <a:pt x="1456006" y="219452"/>
                </a:lnTo>
                <a:lnTo>
                  <a:pt x="1504491" y="199130"/>
                </a:lnTo>
                <a:lnTo>
                  <a:pt x="1553382" y="179643"/>
                </a:lnTo>
                <a:lnTo>
                  <a:pt x="1602660" y="161006"/>
                </a:lnTo>
                <a:lnTo>
                  <a:pt x="1652305" y="143237"/>
                </a:lnTo>
                <a:lnTo>
                  <a:pt x="1702296" y="126351"/>
                </a:lnTo>
                <a:lnTo>
                  <a:pt x="1752612" y="110364"/>
                </a:lnTo>
                <a:lnTo>
                  <a:pt x="1803234" y="95291"/>
                </a:lnTo>
                <a:lnTo>
                  <a:pt x="1854141" y="81150"/>
                </a:lnTo>
                <a:lnTo>
                  <a:pt x="1905312" y="67956"/>
                </a:lnTo>
                <a:lnTo>
                  <a:pt x="1956728" y="55726"/>
                </a:lnTo>
                <a:lnTo>
                  <a:pt x="2008367" y="44474"/>
                </a:lnTo>
                <a:lnTo>
                  <a:pt x="2060210" y="34218"/>
                </a:lnTo>
                <a:lnTo>
                  <a:pt x="2107026" y="25852"/>
                </a:lnTo>
                <a:lnTo>
                  <a:pt x="2153976" y="18317"/>
                </a:lnTo>
                <a:lnTo>
                  <a:pt x="2201044" y="11625"/>
                </a:lnTo>
                <a:lnTo>
                  <a:pt x="2248216" y="5787"/>
                </a:lnTo>
                <a:lnTo>
                  <a:pt x="2295477" y="815"/>
                </a:lnTo>
                <a:lnTo>
                  <a:pt x="2304247" y="0"/>
                </a:lnTo>
              </a:path>
            </a:pathLst>
          </a:custGeom>
          <a:ln w="38099">
            <a:solidFill>
              <a:srgbClr val="FFFFFF"/>
            </a:solidFill>
          </a:ln>
        </p:spPr>
        <p:txBody>
          <a:bodyPr wrap="square" lIns="0" tIns="0" rIns="0" bIns="0" rtlCol="0"/>
          <a:lstStyle/>
          <a:p>
            <a:endParaRPr/>
          </a:p>
        </p:txBody>
      </p:sp>
      <p:sp>
        <p:nvSpPr>
          <p:cNvPr id="9" name="object 9"/>
          <p:cNvSpPr/>
          <p:nvPr/>
        </p:nvSpPr>
        <p:spPr>
          <a:xfrm>
            <a:off x="3544192" y="1712281"/>
            <a:ext cx="213744" cy="163825"/>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rot="19260000">
            <a:off x="838600" y="2208361"/>
            <a:ext cx="2142023" cy="228600"/>
          </a:xfrm>
          <a:prstGeom prst="rect">
            <a:avLst/>
          </a:prstGeom>
        </p:spPr>
        <p:txBody>
          <a:bodyPr vert="horz" wrap="square" lIns="0" tIns="0" rIns="0" bIns="0" rtlCol="0">
            <a:spAutoFit/>
          </a:bodyPr>
          <a:lstStyle/>
          <a:p>
            <a:pPr>
              <a:lnSpc>
                <a:spcPts val="1800"/>
              </a:lnSpc>
            </a:pPr>
            <a:r>
              <a:rPr sz="1800" spc="-5" dirty="0">
                <a:solidFill>
                  <a:srgbClr val="FFFFFF"/>
                </a:solidFill>
                <a:latin typeface="Arial"/>
                <a:cs typeface="Arial"/>
              </a:rPr>
              <a:t>0.01 BTC to Bob </a:t>
            </a:r>
            <a:r>
              <a:rPr sz="1800" dirty="0">
                <a:solidFill>
                  <a:srgbClr val="FFFFFF"/>
                </a:solidFill>
                <a:latin typeface="Arial"/>
                <a:cs typeface="Arial"/>
              </a:rPr>
              <a:t>&amp;</a:t>
            </a:r>
            <a:r>
              <a:rPr sz="1800" spc="-105" dirty="0">
                <a:solidFill>
                  <a:srgbClr val="FFFFFF"/>
                </a:solidFill>
                <a:latin typeface="Arial"/>
                <a:cs typeface="Arial"/>
              </a:rPr>
              <a:t> </a:t>
            </a:r>
            <a:r>
              <a:rPr sz="1800" dirty="0">
                <a:solidFill>
                  <a:srgbClr val="FFFFFF"/>
                </a:solidFill>
                <a:latin typeface="Arial"/>
                <a:cs typeface="Arial"/>
              </a:rPr>
              <a:t>H</a:t>
            </a:r>
            <a:endParaRPr sz="1800">
              <a:latin typeface="Arial"/>
              <a:cs typeface="Arial"/>
            </a:endParaRPr>
          </a:p>
        </p:txBody>
      </p:sp>
      <p:sp>
        <p:nvSpPr>
          <p:cNvPr id="11" name="object 11"/>
          <p:cNvSpPr/>
          <p:nvPr/>
        </p:nvSpPr>
        <p:spPr>
          <a:xfrm>
            <a:off x="4647550" y="1783675"/>
            <a:ext cx="2847975" cy="1770380"/>
          </a:xfrm>
          <a:custGeom>
            <a:avLst/>
            <a:gdLst/>
            <a:ahLst/>
            <a:cxnLst/>
            <a:rect l="l" t="t" r="r" b="b"/>
            <a:pathLst>
              <a:path w="2847975" h="1770379">
                <a:moveTo>
                  <a:pt x="0" y="0"/>
                </a:moveTo>
                <a:lnTo>
                  <a:pt x="51286" y="422"/>
                </a:lnTo>
                <a:lnTo>
                  <a:pt x="102559" y="1684"/>
                </a:lnTo>
                <a:lnTo>
                  <a:pt x="153802" y="3776"/>
                </a:lnTo>
                <a:lnTo>
                  <a:pt x="205002" y="6686"/>
                </a:lnTo>
                <a:lnTo>
                  <a:pt x="256143" y="10404"/>
                </a:lnTo>
                <a:lnTo>
                  <a:pt x="307212" y="14922"/>
                </a:lnTo>
                <a:lnTo>
                  <a:pt x="358193" y="20228"/>
                </a:lnTo>
                <a:lnTo>
                  <a:pt x="409073" y="26312"/>
                </a:lnTo>
                <a:lnTo>
                  <a:pt x="459837" y="33165"/>
                </a:lnTo>
                <a:lnTo>
                  <a:pt x="510469" y="40776"/>
                </a:lnTo>
                <a:lnTo>
                  <a:pt x="560957" y="49135"/>
                </a:lnTo>
                <a:lnTo>
                  <a:pt x="611284" y="58233"/>
                </a:lnTo>
                <a:lnTo>
                  <a:pt x="661437" y="68058"/>
                </a:lnTo>
                <a:lnTo>
                  <a:pt x="711401" y="78601"/>
                </a:lnTo>
                <a:lnTo>
                  <a:pt x="761161" y="89852"/>
                </a:lnTo>
                <a:lnTo>
                  <a:pt x="810704" y="101800"/>
                </a:lnTo>
                <a:lnTo>
                  <a:pt x="860013" y="114436"/>
                </a:lnTo>
                <a:lnTo>
                  <a:pt x="909076" y="127749"/>
                </a:lnTo>
                <a:lnTo>
                  <a:pt x="957877" y="141729"/>
                </a:lnTo>
                <a:lnTo>
                  <a:pt x="1006402" y="156367"/>
                </a:lnTo>
                <a:lnTo>
                  <a:pt x="1054635" y="171651"/>
                </a:lnTo>
                <a:lnTo>
                  <a:pt x="1102564" y="187573"/>
                </a:lnTo>
                <a:lnTo>
                  <a:pt x="1150173" y="204121"/>
                </a:lnTo>
                <a:lnTo>
                  <a:pt x="1197447" y="221286"/>
                </a:lnTo>
                <a:lnTo>
                  <a:pt x="1244373" y="239057"/>
                </a:lnTo>
                <a:lnTo>
                  <a:pt x="1290935" y="257425"/>
                </a:lnTo>
                <a:lnTo>
                  <a:pt x="1337119" y="276380"/>
                </a:lnTo>
                <a:lnTo>
                  <a:pt x="1382911" y="295911"/>
                </a:lnTo>
                <a:lnTo>
                  <a:pt x="1428295" y="316007"/>
                </a:lnTo>
                <a:lnTo>
                  <a:pt x="1473258" y="336660"/>
                </a:lnTo>
                <a:lnTo>
                  <a:pt x="1517785" y="357859"/>
                </a:lnTo>
                <a:lnTo>
                  <a:pt x="1561861" y="379594"/>
                </a:lnTo>
                <a:lnTo>
                  <a:pt x="1605472" y="401854"/>
                </a:lnTo>
                <a:lnTo>
                  <a:pt x="1648603" y="424630"/>
                </a:lnTo>
                <a:lnTo>
                  <a:pt x="1691240" y="447912"/>
                </a:lnTo>
                <a:lnTo>
                  <a:pt x="1733368" y="471689"/>
                </a:lnTo>
                <a:lnTo>
                  <a:pt x="1774973" y="495951"/>
                </a:lnTo>
                <a:lnTo>
                  <a:pt x="1816040" y="520688"/>
                </a:lnTo>
                <a:lnTo>
                  <a:pt x="1856554" y="545891"/>
                </a:lnTo>
                <a:lnTo>
                  <a:pt x="1896501" y="571548"/>
                </a:lnTo>
                <a:lnTo>
                  <a:pt x="1935867" y="597650"/>
                </a:lnTo>
                <a:lnTo>
                  <a:pt x="1974637" y="624187"/>
                </a:lnTo>
                <a:lnTo>
                  <a:pt x="2019096" y="655683"/>
                </a:lnTo>
                <a:lnTo>
                  <a:pt x="2062700" y="687740"/>
                </a:lnTo>
                <a:lnTo>
                  <a:pt x="2105428" y="720344"/>
                </a:lnTo>
                <a:lnTo>
                  <a:pt x="2147255" y="753477"/>
                </a:lnTo>
                <a:lnTo>
                  <a:pt x="2188158" y="787124"/>
                </a:lnTo>
                <a:lnTo>
                  <a:pt x="2228115" y="821268"/>
                </a:lnTo>
                <a:lnTo>
                  <a:pt x="2267103" y="855895"/>
                </a:lnTo>
                <a:lnTo>
                  <a:pt x="2305098" y="890986"/>
                </a:lnTo>
                <a:lnTo>
                  <a:pt x="2342077" y="926528"/>
                </a:lnTo>
                <a:lnTo>
                  <a:pt x="2378017" y="962503"/>
                </a:lnTo>
                <a:lnTo>
                  <a:pt x="2412895" y="998895"/>
                </a:lnTo>
                <a:lnTo>
                  <a:pt x="2446688" y="1035688"/>
                </a:lnTo>
                <a:lnTo>
                  <a:pt x="2479373" y="1072867"/>
                </a:lnTo>
                <a:lnTo>
                  <a:pt x="2510927" y="1110415"/>
                </a:lnTo>
                <a:lnTo>
                  <a:pt x="2541327" y="1148317"/>
                </a:lnTo>
                <a:lnTo>
                  <a:pt x="2570549" y="1186555"/>
                </a:lnTo>
                <a:lnTo>
                  <a:pt x="2598571" y="1225115"/>
                </a:lnTo>
                <a:lnTo>
                  <a:pt x="2625369" y="1263979"/>
                </a:lnTo>
                <a:lnTo>
                  <a:pt x="2654026" y="1308046"/>
                </a:lnTo>
                <a:lnTo>
                  <a:pt x="2681073" y="1352457"/>
                </a:lnTo>
                <a:lnTo>
                  <a:pt x="2706476" y="1397187"/>
                </a:lnTo>
                <a:lnTo>
                  <a:pt x="2730202" y="1442214"/>
                </a:lnTo>
                <a:lnTo>
                  <a:pt x="2752219" y="1487516"/>
                </a:lnTo>
                <a:lnTo>
                  <a:pt x="2772494" y="1533069"/>
                </a:lnTo>
                <a:lnTo>
                  <a:pt x="2790995" y="1578850"/>
                </a:lnTo>
                <a:lnTo>
                  <a:pt x="2807687" y="1624838"/>
                </a:lnTo>
                <a:lnTo>
                  <a:pt x="2822539" y="1671008"/>
                </a:lnTo>
                <a:lnTo>
                  <a:pt x="2835517" y="1717338"/>
                </a:lnTo>
                <a:lnTo>
                  <a:pt x="2846588" y="1763805"/>
                </a:lnTo>
                <a:lnTo>
                  <a:pt x="2847921" y="1770092"/>
                </a:lnTo>
              </a:path>
            </a:pathLst>
          </a:custGeom>
          <a:ln w="38099">
            <a:solidFill>
              <a:srgbClr val="00FF00"/>
            </a:solidFill>
          </a:ln>
        </p:spPr>
        <p:txBody>
          <a:bodyPr wrap="square" lIns="0" tIns="0" rIns="0" bIns="0" rtlCol="0"/>
          <a:lstStyle/>
          <a:p>
            <a:endParaRPr/>
          </a:p>
        </p:txBody>
      </p:sp>
      <p:sp>
        <p:nvSpPr>
          <p:cNvPr id="12" name="object 12"/>
          <p:cNvSpPr/>
          <p:nvPr/>
        </p:nvSpPr>
        <p:spPr>
          <a:xfrm>
            <a:off x="7413845" y="3528034"/>
            <a:ext cx="163250" cy="216706"/>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3732650" y="2316184"/>
            <a:ext cx="908050" cy="482600"/>
          </a:xfrm>
          <a:prstGeom prst="rect">
            <a:avLst/>
          </a:prstGeom>
        </p:spPr>
        <p:txBody>
          <a:bodyPr vert="horz" wrap="square" lIns="0" tIns="12700" rIns="0" bIns="0" rtlCol="0">
            <a:spAutoFit/>
          </a:bodyPr>
          <a:lstStyle/>
          <a:p>
            <a:pPr marL="12700">
              <a:lnSpc>
                <a:spcPct val="100000"/>
              </a:lnSpc>
              <a:spcBef>
                <a:spcPts val="100"/>
              </a:spcBef>
              <a:tabLst>
                <a:tab pos="619760"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15" name="object 15"/>
          <p:cNvSpPr txBox="1"/>
          <p:nvPr/>
        </p:nvSpPr>
        <p:spPr>
          <a:xfrm>
            <a:off x="2429525" y="4165660"/>
            <a:ext cx="4281805" cy="281305"/>
          </a:xfrm>
          <a:prstGeom prst="rect">
            <a:avLst/>
          </a:prstGeom>
        </p:spPr>
        <p:txBody>
          <a:bodyPr vert="horz" wrap="square" lIns="0" tIns="0" rIns="0" bIns="0" rtlCol="0">
            <a:spAutoFit/>
          </a:bodyPr>
          <a:lstStyle/>
          <a:p>
            <a:pPr marL="12700">
              <a:lnSpc>
                <a:spcPts val="2090"/>
              </a:lnSpc>
            </a:pPr>
            <a:r>
              <a:rPr sz="1800" spc="-5" dirty="0">
                <a:solidFill>
                  <a:srgbClr val="FFFFFF"/>
                </a:solidFill>
                <a:latin typeface="Arial"/>
                <a:cs typeface="Arial"/>
              </a:rPr>
              <a:t>Carol </a:t>
            </a:r>
            <a:r>
              <a:rPr sz="1800" dirty="0">
                <a:solidFill>
                  <a:srgbClr val="FFFFFF"/>
                </a:solidFill>
                <a:latin typeface="Arial"/>
                <a:cs typeface="Arial"/>
              </a:rPr>
              <a:t>redeems </a:t>
            </a:r>
            <a:r>
              <a:rPr sz="1800" spc="-5" dirty="0">
                <a:solidFill>
                  <a:srgbClr val="FFFFFF"/>
                </a:solidFill>
                <a:latin typeface="Arial"/>
                <a:cs typeface="Arial"/>
              </a:rPr>
              <a:t>Bob’s transfer, </a:t>
            </a:r>
            <a:r>
              <a:rPr sz="1800" dirty="0">
                <a:solidFill>
                  <a:srgbClr val="FFFFFF"/>
                </a:solidFill>
                <a:latin typeface="Arial"/>
                <a:cs typeface="Arial"/>
              </a:rPr>
              <a:t>revealing</a:t>
            </a:r>
            <a:r>
              <a:rPr sz="1800" spc="-45" dirty="0">
                <a:solidFill>
                  <a:srgbClr val="FFFFFF"/>
                </a:solidFill>
                <a:latin typeface="Arial"/>
                <a:cs typeface="Arial"/>
              </a:rPr>
              <a:t> </a:t>
            </a:r>
            <a:r>
              <a:rPr sz="1800" dirty="0">
                <a:solidFill>
                  <a:srgbClr val="FF0000"/>
                </a:solidFill>
                <a:latin typeface="Arial"/>
                <a:cs typeface="Arial"/>
              </a:rPr>
              <a:t>R</a:t>
            </a:r>
            <a:endParaRPr sz="1800">
              <a:latin typeface="Arial"/>
              <a:cs typeface="Arial"/>
            </a:endParaRPr>
          </a:p>
        </p:txBody>
      </p:sp>
      <p:sp>
        <p:nvSpPr>
          <p:cNvPr id="16" name="object 16"/>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7" name="object 17"/>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8" name="object 18"/>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
        <p:nvSpPr>
          <p:cNvPr id="14" name="object 14"/>
          <p:cNvSpPr txBox="1"/>
          <p:nvPr/>
        </p:nvSpPr>
        <p:spPr>
          <a:xfrm rot="1980000">
            <a:off x="5462411" y="1963721"/>
            <a:ext cx="2400414" cy="228600"/>
          </a:xfrm>
          <a:prstGeom prst="rect">
            <a:avLst/>
          </a:prstGeom>
        </p:spPr>
        <p:txBody>
          <a:bodyPr vert="horz" wrap="square" lIns="0" tIns="0" rIns="0" bIns="0" rtlCol="0">
            <a:spAutoFit/>
          </a:bodyPr>
          <a:lstStyle/>
          <a:p>
            <a:pPr>
              <a:lnSpc>
                <a:spcPts val="1800"/>
              </a:lnSpc>
            </a:pPr>
            <a:r>
              <a:rPr sz="2700" spc="-7" baseline="1543" dirty="0">
                <a:solidFill>
                  <a:srgbClr val="FFFFFF"/>
                </a:solidFill>
                <a:latin typeface="Arial"/>
                <a:cs typeface="Arial"/>
              </a:rPr>
              <a:t>Carol’s </a:t>
            </a:r>
            <a:r>
              <a:rPr sz="2700" baseline="1543" dirty="0">
                <a:solidFill>
                  <a:srgbClr val="FFFFFF"/>
                </a:solidFill>
                <a:latin typeface="Arial"/>
                <a:cs typeface="Arial"/>
              </a:rPr>
              <a:t>signature </a:t>
            </a:r>
            <a:r>
              <a:rPr sz="1800" spc="-5" dirty="0">
                <a:solidFill>
                  <a:srgbClr val="FFFFFF"/>
                </a:solidFill>
                <a:latin typeface="Arial"/>
                <a:cs typeface="Arial"/>
              </a:rPr>
              <a:t>and</a:t>
            </a:r>
            <a:r>
              <a:rPr sz="1800" spc="-105" dirty="0">
                <a:solidFill>
                  <a:srgbClr val="FFFFFF"/>
                </a:solidFill>
                <a:latin typeface="Arial"/>
                <a:cs typeface="Arial"/>
              </a:rPr>
              <a:t> </a:t>
            </a:r>
            <a:r>
              <a:rPr sz="1800" dirty="0">
                <a:solidFill>
                  <a:srgbClr val="FF0000"/>
                </a:solidFill>
                <a:latin typeface="Arial"/>
                <a:cs typeface="Arial"/>
              </a:rPr>
              <a:t>R</a:t>
            </a:r>
            <a:endParaRPr sz="1800">
              <a:latin typeface="Arial"/>
              <a:cs typeface="Arial"/>
            </a:endParaRPr>
          </a:p>
        </p:txBody>
      </p:sp>
    </p:spTree>
    <p:extLst>
      <p:ext uri="{BB962C8B-B14F-4D97-AF65-F5344CB8AC3E}">
        <p14:creationId xmlns:p14="http://schemas.microsoft.com/office/powerpoint/2010/main" val="958759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5154930" cy="574040"/>
          </a:xfrm>
          <a:prstGeom prst="rect">
            <a:avLst/>
          </a:prstGeom>
        </p:spPr>
        <p:txBody>
          <a:bodyPr vert="horz" wrap="square" lIns="0" tIns="12700" rIns="0" bIns="0" rtlCol="0">
            <a:spAutoFit/>
          </a:bodyPr>
          <a:lstStyle/>
          <a:p>
            <a:pPr marL="12700">
              <a:lnSpc>
                <a:spcPct val="100000"/>
              </a:lnSpc>
              <a:spcBef>
                <a:spcPts val="100"/>
              </a:spcBef>
            </a:pPr>
            <a:r>
              <a:rPr spc="-5" dirty="0"/>
              <a:t>Hash-Locked</a:t>
            </a:r>
            <a:r>
              <a:rPr spc="-90" dirty="0"/>
              <a:t> </a:t>
            </a:r>
            <a:r>
              <a:rPr spc="-5" dirty="0"/>
              <a:t>Contracts</a:t>
            </a:r>
          </a:p>
        </p:txBody>
      </p:sp>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3794650" y="1470324"/>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5" name="object 5"/>
          <p:cNvSpPr txBox="1"/>
          <p:nvPr/>
        </p:nvSpPr>
        <p:spPr>
          <a:xfrm>
            <a:off x="7093149"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6" name="object 6"/>
          <p:cNvSpPr/>
          <p:nvPr/>
        </p:nvSpPr>
        <p:spPr>
          <a:xfrm>
            <a:off x="1261925" y="1783550"/>
            <a:ext cx="2533015" cy="1997710"/>
          </a:xfrm>
          <a:custGeom>
            <a:avLst/>
            <a:gdLst/>
            <a:ahLst/>
            <a:cxnLst/>
            <a:rect l="l" t="t" r="r" b="b"/>
            <a:pathLst>
              <a:path w="2533015" h="1997710">
                <a:moveTo>
                  <a:pt x="0" y="1997399"/>
                </a:moveTo>
                <a:lnTo>
                  <a:pt x="2532599" y="0"/>
                </a:lnTo>
              </a:path>
            </a:pathLst>
          </a:custGeom>
          <a:ln w="38099">
            <a:solidFill>
              <a:srgbClr val="0000FF"/>
            </a:solidFill>
          </a:ln>
        </p:spPr>
        <p:txBody>
          <a:bodyPr wrap="square" lIns="0" tIns="0" rIns="0" bIns="0" rtlCol="0"/>
          <a:lstStyle/>
          <a:p>
            <a:endParaRPr/>
          </a:p>
        </p:txBody>
      </p:sp>
      <p:sp>
        <p:nvSpPr>
          <p:cNvPr id="7" name="object 7"/>
          <p:cNvSpPr/>
          <p:nvPr/>
        </p:nvSpPr>
        <p:spPr>
          <a:xfrm>
            <a:off x="4647550" y="1783675"/>
            <a:ext cx="2872740" cy="1997710"/>
          </a:xfrm>
          <a:custGeom>
            <a:avLst/>
            <a:gdLst/>
            <a:ahLst/>
            <a:cxnLst/>
            <a:rect l="l" t="t" r="r" b="b"/>
            <a:pathLst>
              <a:path w="2872740" h="1997710">
                <a:moveTo>
                  <a:pt x="0" y="0"/>
                </a:moveTo>
                <a:lnTo>
                  <a:pt x="2872199" y="1997399"/>
                </a:lnTo>
              </a:path>
            </a:pathLst>
          </a:custGeom>
          <a:ln w="38099">
            <a:solidFill>
              <a:srgbClr val="0000FF"/>
            </a:solidFill>
          </a:ln>
        </p:spPr>
        <p:txBody>
          <a:bodyPr wrap="square" lIns="0" tIns="0" rIns="0" bIns="0" rtlCol="0"/>
          <a:lstStyle/>
          <a:p>
            <a:endParaRPr/>
          </a:p>
        </p:txBody>
      </p:sp>
      <p:sp>
        <p:nvSpPr>
          <p:cNvPr id="8" name="object 8"/>
          <p:cNvSpPr txBox="1"/>
          <p:nvPr/>
        </p:nvSpPr>
        <p:spPr>
          <a:xfrm>
            <a:off x="7166175" y="4465435"/>
            <a:ext cx="1053465" cy="482600"/>
          </a:xfrm>
          <a:prstGeom prst="rect">
            <a:avLst/>
          </a:prstGeom>
        </p:spPr>
        <p:txBody>
          <a:bodyPr vert="horz" wrap="square" lIns="0" tIns="12700" rIns="0" bIns="0" rtlCol="0">
            <a:spAutoFit/>
          </a:bodyPr>
          <a:lstStyle/>
          <a:p>
            <a:pPr marL="12700">
              <a:lnSpc>
                <a:spcPct val="100000"/>
              </a:lnSpc>
              <a:spcBef>
                <a:spcPts val="100"/>
              </a:spcBef>
              <a:tabLst>
                <a:tab pos="765175"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9" name="object 9"/>
          <p:cNvSpPr/>
          <p:nvPr/>
        </p:nvSpPr>
        <p:spPr>
          <a:xfrm>
            <a:off x="1261925" y="1794194"/>
            <a:ext cx="2304415" cy="1986914"/>
          </a:xfrm>
          <a:custGeom>
            <a:avLst/>
            <a:gdLst/>
            <a:ahLst/>
            <a:cxnLst/>
            <a:rect l="l" t="t" r="r" b="b"/>
            <a:pathLst>
              <a:path w="2304415" h="1986914">
                <a:moveTo>
                  <a:pt x="0" y="1986755"/>
                </a:moveTo>
                <a:lnTo>
                  <a:pt x="867" y="1941363"/>
                </a:lnTo>
                <a:lnTo>
                  <a:pt x="3453" y="1895992"/>
                </a:lnTo>
                <a:lnTo>
                  <a:pt x="7730" y="1850662"/>
                </a:lnTo>
                <a:lnTo>
                  <a:pt x="13671" y="1805395"/>
                </a:lnTo>
                <a:lnTo>
                  <a:pt x="21252" y="1760212"/>
                </a:lnTo>
                <a:lnTo>
                  <a:pt x="30444" y="1715133"/>
                </a:lnTo>
                <a:lnTo>
                  <a:pt x="41222" y="1670178"/>
                </a:lnTo>
                <a:lnTo>
                  <a:pt x="53559" y="1625370"/>
                </a:lnTo>
                <a:lnTo>
                  <a:pt x="67429" y="1580728"/>
                </a:lnTo>
                <a:lnTo>
                  <a:pt x="82806" y="1536274"/>
                </a:lnTo>
                <a:lnTo>
                  <a:pt x="99662" y="1492029"/>
                </a:lnTo>
                <a:lnTo>
                  <a:pt x="117972" y="1448012"/>
                </a:lnTo>
                <a:lnTo>
                  <a:pt x="137709" y="1404246"/>
                </a:lnTo>
                <a:lnTo>
                  <a:pt x="158846" y="1360751"/>
                </a:lnTo>
                <a:lnTo>
                  <a:pt x="181358" y="1317547"/>
                </a:lnTo>
                <a:lnTo>
                  <a:pt x="205218" y="1274656"/>
                </a:lnTo>
                <a:lnTo>
                  <a:pt x="230399" y="1232099"/>
                </a:lnTo>
                <a:lnTo>
                  <a:pt x="256875" y="1189896"/>
                </a:lnTo>
                <a:lnTo>
                  <a:pt x="284619" y="1148068"/>
                </a:lnTo>
                <a:lnTo>
                  <a:pt x="313606" y="1106636"/>
                </a:lnTo>
                <a:lnTo>
                  <a:pt x="343808" y="1065621"/>
                </a:lnTo>
                <a:lnTo>
                  <a:pt x="375199" y="1025044"/>
                </a:lnTo>
                <a:lnTo>
                  <a:pt x="407754" y="984925"/>
                </a:lnTo>
                <a:lnTo>
                  <a:pt x="441444" y="945286"/>
                </a:lnTo>
                <a:lnTo>
                  <a:pt x="476245" y="906147"/>
                </a:lnTo>
                <a:lnTo>
                  <a:pt x="512129" y="867528"/>
                </a:lnTo>
                <a:lnTo>
                  <a:pt x="549070" y="829452"/>
                </a:lnTo>
                <a:lnTo>
                  <a:pt x="587042" y="791939"/>
                </a:lnTo>
                <a:lnTo>
                  <a:pt x="626018" y="755009"/>
                </a:lnTo>
                <a:lnTo>
                  <a:pt x="665972" y="718684"/>
                </a:lnTo>
                <a:lnTo>
                  <a:pt x="706878" y="682984"/>
                </a:lnTo>
                <a:lnTo>
                  <a:pt x="748708" y="647930"/>
                </a:lnTo>
                <a:lnTo>
                  <a:pt x="791437" y="613542"/>
                </a:lnTo>
                <a:lnTo>
                  <a:pt x="831372" y="582625"/>
                </a:lnTo>
                <a:lnTo>
                  <a:pt x="872019" y="552301"/>
                </a:lnTo>
                <a:lnTo>
                  <a:pt x="913359" y="522587"/>
                </a:lnTo>
                <a:lnTo>
                  <a:pt x="955370" y="493500"/>
                </a:lnTo>
                <a:lnTo>
                  <a:pt x="998032" y="465054"/>
                </a:lnTo>
                <a:lnTo>
                  <a:pt x="1041326" y="437267"/>
                </a:lnTo>
                <a:lnTo>
                  <a:pt x="1085230" y="410154"/>
                </a:lnTo>
                <a:lnTo>
                  <a:pt x="1129725" y="383732"/>
                </a:lnTo>
                <a:lnTo>
                  <a:pt x="1174790" y="358016"/>
                </a:lnTo>
                <a:lnTo>
                  <a:pt x="1220404" y="333022"/>
                </a:lnTo>
                <a:lnTo>
                  <a:pt x="1266547" y="308767"/>
                </a:lnTo>
                <a:lnTo>
                  <a:pt x="1313200" y="285266"/>
                </a:lnTo>
                <a:lnTo>
                  <a:pt x="1360340" y="262536"/>
                </a:lnTo>
                <a:lnTo>
                  <a:pt x="1407949" y="240593"/>
                </a:lnTo>
                <a:lnTo>
                  <a:pt x="1456006" y="219452"/>
                </a:lnTo>
                <a:lnTo>
                  <a:pt x="1504491" y="199130"/>
                </a:lnTo>
                <a:lnTo>
                  <a:pt x="1553382" y="179643"/>
                </a:lnTo>
                <a:lnTo>
                  <a:pt x="1602660" y="161006"/>
                </a:lnTo>
                <a:lnTo>
                  <a:pt x="1652305" y="143237"/>
                </a:lnTo>
                <a:lnTo>
                  <a:pt x="1702296" y="126351"/>
                </a:lnTo>
                <a:lnTo>
                  <a:pt x="1752612" y="110364"/>
                </a:lnTo>
                <a:lnTo>
                  <a:pt x="1803234" y="95291"/>
                </a:lnTo>
                <a:lnTo>
                  <a:pt x="1854141" y="81150"/>
                </a:lnTo>
                <a:lnTo>
                  <a:pt x="1905312" y="67956"/>
                </a:lnTo>
                <a:lnTo>
                  <a:pt x="1956728" y="55726"/>
                </a:lnTo>
                <a:lnTo>
                  <a:pt x="2008367" y="44474"/>
                </a:lnTo>
                <a:lnTo>
                  <a:pt x="2060210" y="34218"/>
                </a:lnTo>
                <a:lnTo>
                  <a:pt x="2107026" y="25852"/>
                </a:lnTo>
                <a:lnTo>
                  <a:pt x="2153976" y="18317"/>
                </a:lnTo>
                <a:lnTo>
                  <a:pt x="2201044" y="11625"/>
                </a:lnTo>
                <a:lnTo>
                  <a:pt x="2248216" y="5787"/>
                </a:lnTo>
                <a:lnTo>
                  <a:pt x="2295477" y="815"/>
                </a:lnTo>
                <a:lnTo>
                  <a:pt x="2304247" y="0"/>
                </a:lnTo>
              </a:path>
            </a:pathLst>
          </a:custGeom>
          <a:ln w="38099">
            <a:solidFill>
              <a:srgbClr val="00FF00"/>
            </a:solidFill>
          </a:ln>
        </p:spPr>
        <p:txBody>
          <a:bodyPr wrap="square" lIns="0" tIns="0" rIns="0" bIns="0" rtlCol="0"/>
          <a:lstStyle/>
          <a:p>
            <a:endParaRPr/>
          </a:p>
        </p:txBody>
      </p:sp>
      <p:sp>
        <p:nvSpPr>
          <p:cNvPr id="10" name="object 10"/>
          <p:cNvSpPr/>
          <p:nvPr/>
        </p:nvSpPr>
        <p:spPr>
          <a:xfrm>
            <a:off x="3544192" y="1712281"/>
            <a:ext cx="213744" cy="163825"/>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647550" y="1783675"/>
            <a:ext cx="2847975" cy="1770380"/>
          </a:xfrm>
          <a:custGeom>
            <a:avLst/>
            <a:gdLst/>
            <a:ahLst/>
            <a:cxnLst/>
            <a:rect l="l" t="t" r="r" b="b"/>
            <a:pathLst>
              <a:path w="2847975" h="1770379">
                <a:moveTo>
                  <a:pt x="0" y="0"/>
                </a:moveTo>
                <a:lnTo>
                  <a:pt x="51286" y="422"/>
                </a:lnTo>
                <a:lnTo>
                  <a:pt x="102559" y="1684"/>
                </a:lnTo>
                <a:lnTo>
                  <a:pt x="153802" y="3776"/>
                </a:lnTo>
                <a:lnTo>
                  <a:pt x="205002" y="6686"/>
                </a:lnTo>
                <a:lnTo>
                  <a:pt x="256143" y="10404"/>
                </a:lnTo>
                <a:lnTo>
                  <a:pt x="307212" y="14922"/>
                </a:lnTo>
                <a:lnTo>
                  <a:pt x="358193" y="20228"/>
                </a:lnTo>
                <a:lnTo>
                  <a:pt x="409073" y="26312"/>
                </a:lnTo>
                <a:lnTo>
                  <a:pt x="459837" y="33165"/>
                </a:lnTo>
                <a:lnTo>
                  <a:pt x="510469" y="40776"/>
                </a:lnTo>
                <a:lnTo>
                  <a:pt x="560957" y="49135"/>
                </a:lnTo>
                <a:lnTo>
                  <a:pt x="611284" y="58233"/>
                </a:lnTo>
                <a:lnTo>
                  <a:pt x="661437" y="68058"/>
                </a:lnTo>
                <a:lnTo>
                  <a:pt x="711401" y="78601"/>
                </a:lnTo>
                <a:lnTo>
                  <a:pt x="761161" y="89852"/>
                </a:lnTo>
                <a:lnTo>
                  <a:pt x="810704" y="101800"/>
                </a:lnTo>
                <a:lnTo>
                  <a:pt x="860013" y="114436"/>
                </a:lnTo>
                <a:lnTo>
                  <a:pt x="909076" y="127749"/>
                </a:lnTo>
                <a:lnTo>
                  <a:pt x="957877" y="141729"/>
                </a:lnTo>
                <a:lnTo>
                  <a:pt x="1006402" y="156367"/>
                </a:lnTo>
                <a:lnTo>
                  <a:pt x="1054635" y="171651"/>
                </a:lnTo>
                <a:lnTo>
                  <a:pt x="1102564" y="187573"/>
                </a:lnTo>
                <a:lnTo>
                  <a:pt x="1150173" y="204121"/>
                </a:lnTo>
                <a:lnTo>
                  <a:pt x="1197447" y="221286"/>
                </a:lnTo>
                <a:lnTo>
                  <a:pt x="1244373" y="239057"/>
                </a:lnTo>
                <a:lnTo>
                  <a:pt x="1290935" y="257425"/>
                </a:lnTo>
                <a:lnTo>
                  <a:pt x="1337119" y="276380"/>
                </a:lnTo>
                <a:lnTo>
                  <a:pt x="1382911" y="295911"/>
                </a:lnTo>
                <a:lnTo>
                  <a:pt x="1428295" y="316007"/>
                </a:lnTo>
                <a:lnTo>
                  <a:pt x="1473258" y="336660"/>
                </a:lnTo>
                <a:lnTo>
                  <a:pt x="1517785" y="357859"/>
                </a:lnTo>
                <a:lnTo>
                  <a:pt x="1561861" y="379594"/>
                </a:lnTo>
                <a:lnTo>
                  <a:pt x="1605472" y="401854"/>
                </a:lnTo>
                <a:lnTo>
                  <a:pt x="1648603" y="424630"/>
                </a:lnTo>
                <a:lnTo>
                  <a:pt x="1691240" y="447912"/>
                </a:lnTo>
                <a:lnTo>
                  <a:pt x="1733368" y="471689"/>
                </a:lnTo>
                <a:lnTo>
                  <a:pt x="1774973" y="495951"/>
                </a:lnTo>
                <a:lnTo>
                  <a:pt x="1816040" y="520688"/>
                </a:lnTo>
                <a:lnTo>
                  <a:pt x="1856554" y="545891"/>
                </a:lnTo>
                <a:lnTo>
                  <a:pt x="1896501" y="571548"/>
                </a:lnTo>
                <a:lnTo>
                  <a:pt x="1935867" y="597650"/>
                </a:lnTo>
                <a:lnTo>
                  <a:pt x="1974637" y="624187"/>
                </a:lnTo>
                <a:lnTo>
                  <a:pt x="2019096" y="655683"/>
                </a:lnTo>
                <a:lnTo>
                  <a:pt x="2062700" y="687740"/>
                </a:lnTo>
                <a:lnTo>
                  <a:pt x="2105428" y="720344"/>
                </a:lnTo>
                <a:lnTo>
                  <a:pt x="2147255" y="753477"/>
                </a:lnTo>
                <a:lnTo>
                  <a:pt x="2188158" y="787124"/>
                </a:lnTo>
                <a:lnTo>
                  <a:pt x="2228115" y="821268"/>
                </a:lnTo>
                <a:lnTo>
                  <a:pt x="2267103" y="855895"/>
                </a:lnTo>
                <a:lnTo>
                  <a:pt x="2305098" y="890986"/>
                </a:lnTo>
                <a:lnTo>
                  <a:pt x="2342077" y="926528"/>
                </a:lnTo>
                <a:lnTo>
                  <a:pt x="2378017" y="962503"/>
                </a:lnTo>
                <a:lnTo>
                  <a:pt x="2412895" y="998895"/>
                </a:lnTo>
                <a:lnTo>
                  <a:pt x="2446688" y="1035688"/>
                </a:lnTo>
                <a:lnTo>
                  <a:pt x="2479373" y="1072867"/>
                </a:lnTo>
                <a:lnTo>
                  <a:pt x="2510927" y="1110415"/>
                </a:lnTo>
                <a:lnTo>
                  <a:pt x="2541327" y="1148317"/>
                </a:lnTo>
                <a:lnTo>
                  <a:pt x="2570549" y="1186555"/>
                </a:lnTo>
                <a:lnTo>
                  <a:pt x="2598571" y="1225115"/>
                </a:lnTo>
                <a:lnTo>
                  <a:pt x="2625369" y="1263979"/>
                </a:lnTo>
                <a:lnTo>
                  <a:pt x="2654026" y="1308046"/>
                </a:lnTo>
                <a:lnTo>
                  <a:pt x="2681073" y="1352457"/>
                </a:lnTo>
                <a:lnTo>
                  <a:pt x="2706476" y="1397187"/>
                </a:lnTo>
                <a:lnTo>
                  <a:pt x="2730202" y="1442214"/>
                </a:lnTo>
                <a:lnTo>
                  <a:pt x="2752219" y="1487516"/>
                </a:lnTo>
                <a:lnTo>
                  <a:pt x="2772494" y="1533069"/>
                </a:lnTo>
                <a:lnTo>
                  <a:pt x="2790995" y="1578850"/>
                </a:lnTo>
                <a:lnTo>
                  <a:pt x="2807687" y="1624838"/>
                </a:lnTo>
                <a:lnTo>
                  <a:pt x="2822539" y="1671008"/>
                </a:lnTo>
                <a:lnTo>
                  <a:pt x="2835517" y="1717338"/>
                </a:lnTo>
                <a:lnTo>
                  <a:pt x="2846588" y="1763805"/>
                </a:lnTo>
                <a:lnTo>
                  <a:pt x="2847921" y="1770092"/>
                </a:lnTo>
              </a:path>
            </a:pathLst>
          </a:custGeom>
          <a:ln w="38099">
            <a:solidFill>
              <a:srgbClr val="00FF00"/>
            </a:solidFill>
          </a:ln>
        </p:spPr>
        <p:txBody>
          <a:bodyPr wrap="square" lIns="0" tIns="0" rIns="0" bIns="0" rtlCol="0"/>
          <a:lstStyle/>
          <a:p>
            <a:endParaRPr/>
          </a:p>
        </p:txBody>
      </p:sp>
      <p:sp>
        <p:nvSpPr>
          <p:cNvPr id="12" name="object 12"/>
          <p:cNvSpPr/>
          <p:nvPr/>
        </p:nvSpPr>
        <p:spPr>
          <a:xfrm>
            <a:off x="7413845" y="3528034"/>
            <a:ext cx="163250" cy="216706"/>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a:off x="3732650" y="2316184"/>
            <a:ext cx="908050" cy="482600"/>
          </a:xfrm>
          <a:prstGeom prst="rect">
            <a:avLst/>
          </a:prstGeom>
        </p:spPr>
        <p:txBody>
          <a:bodyPr vert="horz" wrap="square" lIns="0" tIns="12700" rIns="0" bIns="0" rtlCol="0">
            <a:spAutoFit/>
          </a:bodyPr>
          <a:lstStyle/>
          <a:p>
            <a:pPr marL="12700">
              <a:lnSpc>
                <a:spcPct val="100000"/>
              </a:lnSpc>
              <a:spcBef>
                <a:spcPts val="100"/>
              </a:spcBef>
              <a:tabLst>
                <a:tab pos="619760"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14" name="object 14"/>
          <p:cNvSpPr txBox="1"/>
          <p:nvPr/>
        </p:nvSpPr>
        <p:spPr>
          <a:xfrm rot="1980000">
            <a:off x="5462411" y="1963721"/>
            <a:ext cx="2400414" cy="228600"/>
          </a:xfrm>
          <a:prstGeom prst="rect">
            <a:avLst/>
          </a:prstGeom>
        </p:spPr>
        <p:txBody>
          <a:bodyPr vert="horz" wrap="square" lIns="0" tIns="0" rIns="0" bIns="0" rtlCol="0">
            <a:spAutoFit/>
          </a:bodyPr>
          <a:lstStyle/>
          <a:p>
            <a:pPr>
              <a:lnSpc>
                <a:spcPts val="1800"/>
              </a:lnSpc>
            </a:pPr>
            <a:r>
              <a:rPr sz="2700" spc="-7" baseline="1543" dirty="0">
                <a:solidFill>
                  <a:srgbClr val="FFFFFF"/>
                </a:solidFill>
                <a:latin typeface="Arial"/>
                <a:cs typeface="Arial"/>
              </a:rPr>
              <a:t>Carol’s </a:t>
            </a:r>
            <a:r>
              <a:rPr sz="2700" baseline="1543" dirty="0">
                <a:solidFill>
                  <a:srgbClr val="FFFFFF"/>
                </a:solidFill>
                <a:latin typeface="Arial"/>
                <a:cs typeface="Arial"/>
              </a:rPr>
              <a:t>signature </a:t>
            </a:r>
            <a:r>
              <a:rPr sz="1800" spc="-5" dirty="0">
                <a:solidFill>
                  <a:srgbClr val="FFFFFF"/>
                </a:solidFill>
                <a:latin typeface="Arial"/>
                <a:cs typeface="Arial"/>
              </a:rPr>
              <a:t>and</a:t>
            </a:r>
            <a:r>
              <a:rPr sz="1800" spc="-105" dirty="0">
                <a:solidFill>
                  <a:srgbClr val="FFFFFF"/>
                </a:solidFill>
                <a:latin typeface="Arial"/>
                <a:cs typeface="Arial"/>
              </a:rPr>
              <a:t> </a:t>
            </a:r>
            <a:r>
              <a:rPr sz="1800" dirty="0">
                <a:solidFill>
                  <a:srgbClr val="FF0000"/>
                </a:solidFill>
                <a:latin typeface="Arial"/>
                <a:cs typeface="Arial"/>
              </a:rPr>
              <a:t>R</a:t>
            </a:r>
            <a:endParaRPr sz="1800">
              <a:latin typeface="Arial"/>
              <a:cs typeface="Arial"/>
            </a:endParaRPr>
          </a:p>
        </p:txBody>
      </p:sp>
      <p:sp>
        <p:nvSpPr>
          <p:cNvPr id="15" name="object 15"/>
          <p:cNvSpPr txBox="1"/>
          <p:nvPr/>
        </p:nvSpPr>
        <p:spPr>
          <a:xfrm>
            <a:off x="2623850" y="3844831"/>
            <a:ext cx="3222625" cy="1128395"/>
          </a:xfrm>
          <a:prstGeom prst="rect">
            <a:avLst/>
          </a:prstGeom>
        </p:spPr>
        <p:txBody>
          <a:bodyPr vert="horz" wrap="square" lIns="0" tIns="10795" rIns="0" bIns="0" rtlCol="0">
            <a:spAutoFit/>
          </a:bodyPr>
          <a:lstStyle/>
          <a:p>
            <a:pPr marL="12700" marR="497840">
              <a:lnSpc>
                <a:spcPct val="100699"/>
              </a:lnSpc>
              <a:spcBef>
                <a:spcPts val="85"/>
              </a:spcBef>
            </a:pPr>
            <a:r>
              <a:rPr sz="1800" spc="-5" dirty="0">
                <a:solidFill>
                  <a:srgbClr val="FFFFFF"/>
                </a:solidFill>
                <a:latin typeface="Arial"/>
                <a:cs typeface="Arial"/>
              </a:rPr>
              <a:t>Bob now </a:t>
            </a:r>
            <a:r>
              <a:rPr sz="1800" dirty="0">
                <a:solidFill>
                  <a:srgbClr val="FFFFFF"/>
                </a:solidFill>
                <a:latin typeface="Arial"/>
                <a:cs typeface="Arial"/>
              </a:rPr>
              <a:t>knows R </a:t>
            </a:r>
            <a:r>
              <a:rPr sz="1800" spc="-5" dirty="0">
                <a:solidFill>
                  <a:srgbClr val="FFFFFF"/>
                </a:solidFill>
                <a:latin typeface="Arial"/>
                <a:cs typeface="Arial"/>
              </a:rPr>
              <a:t>and</a:t>
            </a:r>
            <a:r>
              <a:rPr sz="1800" spc="-105" dirty="0">
                <a:solidFill>
                  <a:srgbClr val="FFFFFF"/>
                </a:solidFill>
                <a:latin typeface="Arial"/>
                <a:cs typeface="Arial"/>
              </a:rPr>
              <a:t> </a:t>
            </a:r>
            <a:r>
              <a:rPr sz="1800" dirty="0">
                <a:solidFill>
                  <a:srgbClr val="FFFFFF"/>
                </a:solidFill>
                <a:latin typeface="Arial"/>
                <a:cs typeface="Arial"/>
              </a:rPr>
              <a:t>can  spend </a:t>
            </a:r>
            <a:r>
              <a:rPr sz="1800" spc="-5" dirty="0">
                <a:solidFill>
                  <a:srgbClr val="FFFFFF"/>
                </a:solidFill>
                <a:latin typeface="Arial"/>
                <a:cs typeface="Arial"/>
              </a:rPr>
              <a:t>Alice’s</a:t>
            </a:r>
            <a:r>
              <a:rPr sz="1800" spc="-35" dirty="0">
                <a:solidFill>
                  <a:srgbClr val="FFFFFF"/>
                </a:solidFill>
                <a:latin typeface="Arial"/>
                <a:cs typeface="Arial"/>
              </a:rPr>
              <a:t> </a:t>
            </a:r>
            <a:r>
              <a:rPr sz="1800" spc="-5" dirty="0">
                <a:solidFill>
                  <a:srgbClr val="FFFFFF"/>
                </a:solidFill>
                <a:latin typeface="Arial"/>
                <a:cs typeface="Arial"/>
              </a:rPr>
              <a:t>transfer.</a:t>
            </a:r>
            <a:endParaRPr sz="1800">
              <a:latin typeface="Arial"/>
              <a:cs typeface="Arial"/>
            </a:endParaRPr>
          </a:p>
          <a:p>
            <a:pPr marL="12700" marR="5080">
              <a:lnSpc>
                <a:spcPct val="100699"/>
              </a:lnSpc>
            </a:pPr>
            <a:r>
              <a:rPr sz="1800" spc="-5" dirty="0">
                <a:solidFill>
                  <a:srgbClr val="FFFFFF"/>
                </a:solidFill>
                <a:latin typeface="Arial"/>
                <a:cs typeface="Arial"/>
              </a:rPr>
              <a:t>The </a:t>
            </a:r>
            <a:r>
              <a:rPr sz="1800" dirty="0">
                <a:solidFill>
                  <a:srgbClr val="FFFFFF"/>
                </a:solidFill>
                <a:latin typeface="Arial"/>
                <a:cs typeface="Arial"/>
              </a:rPr>
              <a:t>coins </a:t>
            </a:r>
            <a:r>
              <a:rPr sz="1800" spc="-5" dirty="0">
                <a:solidFill>
                  <a:srgbClr val="FFFFFF"/>
                </a:solidFill>
                <a:latin typeface="Arial"/>
                <a:cs typeface="Arial"/>
              </a:rPr>
              <a:t>have gone from</a:t>
            </a:r>
            <a:r>
              <a:rPr sz="1800" spc="-90" dirty="0">
                <a:solidFill>
                  <a:srgbClr val="FFFFFF"/>
                </a:solidFill>
                <a:latin typeface="Arial"/>
                <a:cs typeface="Arial"/>
              </a:rPr>
              <a:t> </a:t>
            </a:r>
            <a:r>
              <a:rPr sz="1800" spc="-5" dirty="0">
                <a:solidFill>
                  <a:srgbClr val="FFFFFF"/>
                </a:solidFill>
                <a:latin typeface="Arial"/>
                <a:cs typeface="Arial"/>
              </a:rPr>
              <a:t>Alice  to Carol </a:t>
            </a:r>
            <a:r>
              <a:rPr sz="1800" dirty="0">
                <a:solidFill>
                  <a:srgbClr val="FFFFFF"/>
                </a:solidFill>
                <a:latin typeface="Arial"/>
                <a:cs typeface="Arial"/>
              </a:rPr>
              <a:t>via</a:t>
            </a:r>
            <a:r>
              <a:rPr sz="1800" spc="-15" dirty="0">
                <a:solidFill>
                  <a:srgbClr val="FFFFFF"/>
                </a:solidFill>
                <a:latin typeface="Arial"/>
                <a:cs typeface="Arial"/>
              </a:rPr>
              <a:t> </a:t>
            </a:r>
            <a:r>
              <a:rPr sz="1800" spc="-5" dirty="0">
                <a:solidFill>
                  <a:srgbClr val="FFFFFF"/>
                </a:solidFill>
                <a:latin typeface="Arial"/>
                <a:cs typeface="Arial"/>
              </a:rPr>
              <a:t>Bob</a:t>
            </a:r>
            <a:endParaRPr sz="1800">
              <a:latin typeface="Arial"/>
              <a:cs typeface="Arial"/>
            </a:endParaRPr>
          </a:p>
        </p:txBody>
      </p:sp>
      <p:sp>
        <p:nvSpPr>
          <p:cNvPr id="16" name="object 16"/>
          <p:cNvSpPr txBox="1"/>
          <p:nvPr/>
        </p:nvSpPr>
        <p:spPr>
          <a:xfrm>
            <a:off x="760449" y="4465435"/>
            <a:ext cx="875665" cy="482600"/>
          </a:xfrm>
          <a:prstGeom prst="rect">
            <a:avLst/>
          </a:prstGeom>
        </p:spPr>
        <p:txBody>
          <a:bodyPr vert="horz" wrap="square" lIns="0" tIns="12700" rIns="0" bIns="0" rtlCol="0">
            <a:spAutoFit/>
          </a:bodyPr>
          <a:lstStyle/>
          <a:p>
            <a:pPr marL="12700">
              <a:lnSpc>
                <a:spcPct val="100000"/>
              </a:lnSpc>
              <a:spcBef>
                <a:spcPts val="100"/>
              </a:spcBef>
              <a:tabLst>
                <a:tab pos="586740"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17" name="object 17"/>
          <p:cNvSpPr txBox="1"/>
          <p:nvPr/>
        </p:nvSpPr>
        <p:spPr>
          <a:xfrm rot="19320000">
            <a:off x="690496" y="2179954"/>
            <a:ext cx="2261389" cy="228600"/>
          </a:xfrm>
          <a:prstGeom prst="rect">
            <a:avLst/>
          </a:prstGeom>
        </p:spPr>
        <p:txBody>
          <a:bodyPr vert="horz" wrap="square" lIns="0" tIns="0" rIns="0" bIns="0" rtlCol="0">
            <a:spAutoFit/>
          </a:bodyPr>
          <a:lstStyle/>
          <a:p>
            <a:pPr>
              <a:lnSpc>
                <a:spcPts val="1800"/>
              </a:lnSpc>
            </a:pPr>
            <a:r>
              <a:rPr sz="1800" spc="-5" dirty="0">
                <a:solidFill>
                  <a:srgbClr val="FFFFFF"/>
                </a:solidFill>
                <a:latin typeface="Arial"/>
                <a:cs typeface="Arial"/>
              </a:rPr>
              <a:t>Bob’s </a:t>
            </a:r>
            <a:r>
              <a:rPr sz="1800" dirty="0">
                <a:solidFill>
                  <a:srgbClr val="FFFFFF"/>
                </a:solidFill>
                <a:latin typeface="Arial"/>
                <a:cs typeface="Arial"/>
              </a:rPr>
              <a:t>signature </a:t>
            </a:r>
            <a:r>
              <a:rPr sz="1800" spc="-5" dirty="0">
                <a:solidFill>
                  <a:srgbClr val="FFFFFF"/>
                </a:solidFill>
                <a:latin typeface="Arial"/>
                <a:cs typeface="Arial"/>
              </a:rPr>
              <a:t>and</a:t>
            </a:r>
            <a:r>
              <a:rPr sz="1800" spc="-80" dirty="0">
                <a:solidFill>
                  <a:srgbClr val="FFFFFF"/>
                </a:solidFill>
                <a:latin typeface="Arial"/>
                <a:cs typeface="Arial"/>
              </a:rPr>
              <a:t> </a:t>
            </a:r>
            <a:r>
              <a:rPr sz="1800" dirty="0">
                <a:solidFill>
                  <a:srgbClr val="FF0000"/>
                </a:solidFill>
                <a:latin typeface="Arial"/>
                <a:cs typeface="Arial"/>
              </a:rPr>
              <a:t>R</a:t>
            </a:r>
            <a:endParaRPr sz="1800">
              <a:latin typeface="Arial"/>
              <a:cs typeface="Arial"/>
            </a:endParaRPr>
          </a:p>
        </p:txBody>
      </p:sp>
    </p:spTree>
    <p:extLst>
      <p:ext uri="{BB962C8B-B14F-4D97-AF65-F5344CB8AC3E}">
        <p14:creationId xmlns:p14="http://schemas.microsoft.com/office/powerpoint/2010/main" val="2438563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3568551" y="394215"/>
            <a:ext cx="2003425" cy="574040"/>
          </a:xfrm>
          <a:prstGeom prst="rect">
            <a:avLst/>
          </a:prstGeom>
        </p:spPr>
        <p:txBody>
          <a:bodyPr vert="horz" wrap="square" lIns="0" tIns="12700" rIns="0" bIns="0" rtlCol="0">
            <a:spAutoFit/>
          </a:bodyPr>
          <a:lstStyle/>
          <a:p>
            <a:pPr marL="12700">
              <a:lnSpc>
                <a:spcPct val="100000"/>
              </a:lnSpc>
              <a:spcBef>
                <a:spcPts val="100"/>
              </a:spcBef>
            </a:pPr>
            <a:r>
              <a:rPr spc="-5" dirty="0">
                <a:solidFill>
                  <a:srgbClr val="FF0000"/>
                </a:solidFill>
              </a:rPr>
              <a:t>Problem</a:t>
            </a:r>
          </a:p>
        </p:txBody>
      </p:sp>
      <p:sp>
        <p:nvSpPr>
          <p:cNvPr id="3" name="object 3"/>
          <p:cNvSpPr txBox="1"/>
          <p:nvPr/>
        </p:nvSpPr>
        <p:spPr>
          <a:xfrm>
            <a:off x="345819" y="2215284"/>
            <a:ext cx="8690116" cy="936154"/>
          </a:xfrm>
          <a:prstGeom prst="rect">
            <a:avLst/>
          </a:prstGeom>
        </p:spPr>
        <p:txBody>
          <a:bodyPr vert="horz" wrap="square" lIns="0" tIns="12700" rIns="0" bIns="0" rtlCol="0">
            <a:spAutoFit/>
          </a:bodyPr>
          <a:lstStyle/>
          <a:p>
            <a:pPr marL="12700" marR="242570" algn="ctr">
              <a:lnSpc>
                <a:spcPct val="100000"/>
              </a:lnSpc>
              <a:spcBef>
                <a:spcPts val="100"/>
              </a:spcBef>
              <a:buClr>
                <a:schemeClr val="bg1"/>
              </a:buClr>
              <a:tabLst>
                <a:tab pos="471170" algn="l"/>
                <a:tab pos="471805" algn="l"/>
              </a:tabLst>
            </a:pPr>
            <a:r>
              <a:rPr sz="3000" spc="-5" dirty="0">
                <a:solidFill>
                  <a:srgbClr val="FFFFFF"/>
                </a:solidFill>
                <a:latin typeface="Arial"/>
                <a:cs typeface="Arial"/>
              </a:rPr>
              <a:t>If Carol </a:t>
            </a:r>
            <a:r>
              <a:rPr sz="3000" dirty="0">
                <a:solidFill>
                  <a:srgbClr val="FFFFFF"/>
                </a:solidFill>
                <a:latin typeface="Arial"/>
                <a:cs typeface="Arial"/>
              </a:rPr>
              <a:t>refuses </a:t>
            </a:r>
            <a:r>
              <a:rPr sz="3000" spc="-5" dirty="0">
                <a:solidFill>
                  <a:srgbClr val="FFFFFF"/>
                </a:solidFill>
                <a:latin typeface="Arial"/>
                <a:cs typeface="Arial"/>
              </a:rPr>
              <a:t>to disclose </a:t>
            </a:r>
            <a:r>
              <a:rPr sz="3000" dirty="0">
                <a:solidFill>
                  <a:srgbClr val="FF0000"/>
                </a:solidFill>
                <a:latin typeface="Arial"/>
                <a:cs typeface="Arial"/>
              </a:rPr>
              <a:t>R</a:t>
            </a:r>
            <a:r>
              <a:rPr sz="3000" dirty="0">
                <a:solidFill>
                  <a:srgbClr val="FFFFFF"/>
                </a:solidFill>
                <a:latin typeface="Arial"/>
                <a:cs typeface="Arial"/>
              </a:rPr>
              <a:t>, she </a:t>
            </a:r>
            <a:r>
              <a:rPr sz="3000" spc="-5" dirty="0">
                <a:solidFill>
                  <a:srgbClr val="FFFFFF"/>
                </a:solidFill>
                <a:latin typeface="Arial"/>
                <a:cs typeface="Arial"/>
              </a:rPr>
              <a:t>will hold up the </a:t>
            </a:r>
            <a:r>
              <a:rPr sz="3000" dirty="0">
                <a:solidFill>
                  <a:srgbClr val="FFFFFF"/>
                </a:solidFill>
                <a:latin typeface="Arial"/>
                <a:cs typeface="Arial"/>
              </a:rPr>
              <a:t>channel </a:t>
            </a:r>
            <a:r>
              <a:rPr sz="3000" spc="-5" dirty="0">
                <a:solidFill>
                  <a:srgbClr val="FFFFFF"/>
                </a:solidFill>
                <a:latin typeface="Arial"/>
                <a:cs typeface="Arial"/>
              </a:rPr>
              <a:t>between </a:t>
            </a:r>
            <a:r>
              <a:rPr sz="3000" spc="-10" dirty="0">
                <a:solidFill>
                  <a:srgbClr val="FFFFFF"/>
                </a:solidFill>
                <a:latin typeface="Arial"/>
                <a:cs typeface="Arial"/>
              </a:rPr>
              <a:t>Alice </a:t>
            </a:r>
            <a:r>
              <a:rPr sz="3000" spc="-5" dirty="0">
                <a:solidFill>
                  <a:srgbClr val="FFFFFF"/>
                </a:solidFill>
                <a:latin typeface="Arial"/>
                <a:cs typeface="Arial"/>
              </a:rPr>
              <a:t>and</a:t>
            </a:r>
            <a:r>
              <a:rPr sz="3000" spc="-50" dirty="0">
                <a:solidFill>
                  <a:srgbClr val="FFFFFF"/>
                </a:solidFill>
                <a:latin typeface="Arial"/>
                <a:cs typeface="Arial"/>
              </a:rPr>
              <a:t> </a:t>
            </a:r>
            <a:r>
              <a:rPr sz="3000" spc="-5" dirty="0">
                <a:solidFill>
                  <a:srgbClr val="FFFFFF"/>
                </a:solidFill>
                <a:latin typeface="Arial"/>
                <a:cs typeface="Arial"/>
              </a:rPr>
              <a:t>Bob</a:t>
            </a:r>
            <a:endParaRPr lang="en-US" sz="3000" dirty="0"/>
          </a:p>
        </p:txBody>
      </p:sp>
    </p:spTree>
    <p:extLst>
      <p:ext uri="{BB962C8B-B14F-4D97-AF65-F5344CB8AC3E}">
        <p14:creationId xmlns:p14="http://schemas.microsoft.com/office/powerpoint/2010/main" val="3872559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6088380" cy="574040"/>
          </a:xfrm>
          <a:prstGeom prst="rect">
            <a:avLst/>
          </a:prstGeom>
        </p:spPr>
        <p:txBody>
          <a:bodyPr vert="horz" wrap="square" lIns="0" tIns="12700" rIns="0" bIns="0" rtlCol="0">
            <a:spAutoFit/>
          </a:bodyPr>
          <a:lstStyle/>
          <a:p>
            <a:pPr marL="12700">
              <a:lnSpc>
                <a:spcPct val="100000"/>
              </a:lnSpc>
              <a:spcBef>
                <a:spcPts val="100"/>
              </a:spcBef>
            </a:pPr>
            <a:r>
              <a:rPr spc="-5" dirty="0"/>
              <a:t>Hashed </a:t>
            </a:r>
            <a:r>
              <a:rPr spc="-10" dirty="0"/>
              <a:t>Time-Lock</a:t>
            </a:r>
            <a:r>
              <a:rPr spc="-90" dirty="0"/>
              <a:t> </a:t>
            </a:r>
            <a:r>
              <a:rPr spc="-5" dirty="0"/>
              <a:t>Contract</a:t>
            </a:r>
          </a:p>
        </p:txBody>
      </p:sp>
      <p:sp>
        <p:nvSpPr>
          <p:cNvPr id="4" name="object 4"/>
          <p:cNvSpPr txBox="1"/>
          <p:nvPr/>
        </p:nvSpPr>
        <p:spPr>
          <a:xfrm>
            <a:off x="3587424" y="1205900"/>
            <a:ext cx="1379220" cy="681355"/>
          </a:xfrm>
          <a:prstGeom prst="rect">
            <a:avLst/>
          </a:prstGeom>
          <a:solidFill>
            <a:srgbClr val="FFFFFF"/>
          </a:solidFill>
          <a:ln w="19049">
            <a:solidFill>
              <a:srgbClr val="4C4C4C"/>
            </a:solidFill>
          </a:ln>
        </p:spPr>
        <p:txBody>
          <a:bodyPr vert="horz" wrap="square" lIns="0" tIns="123825" rIns="0" bIns="0" rtlCol="0">
            <a:spAutoFit/>
          </a:bodyPr>
          <a:lstStyle/>
          <a:p>
            <a:pPr marL="165735">
              <a:lnSpc>
                <a:spcPts val="1664"/>
              </a:lnSpc>
              <a:spcBef>
                <a:spcPts val="975"/>
              </a:spcBef>
            </a:pPr>
            <a:r>
              <a:rPr sz="1400" spc="-5" dirty="0">
                <a:latin typeface="Arial"/>
                <a:cs typeface="Arial"/>
              </a:rPr>
              <a:t>HTLC</a:t>
            </a:r>
            <a:r>
              <a:rPr sz="1400" spc="-30" dirty="0">
                <a:latin typeface="Arial"/>
                <a:cs typeface="Arial"/>
              </a:rPr>
              <a:t> </a:t>
            </a:r>
            <a:r>
              <a:rPr sz="1400" spc="-5" dirty="0">
                <a:latin typeface="Arial"/>
                <a:cs typeface="Arial"/>
              </a:rPr>
              <a:t>Output</a:t>
            </a:r>
            <a:endParaRPr sz="1400">
              <a:latin typeface="Arial"/>
              <a:cs typeface="Arial"/>
            </a:endParaRPr>
          </a:p>
          <a:p>
            <a:pPr marL="313690">
              <a:lnSpc>
                <a:spcPts val="1664"/>
              </a:lnSpc>
            </a:pPr>
            <a:r>
              <a:rPr sz="1400" spc="-5" dirty="0">
                <a:latin typeface="Arial"/>
                <a:cs typeface="Arial"/>
              </a:rPr>
              <a:t>0.01</a:t>
            </a:r>
            <a:r>
              <a:rPr sz="1400" spc="-20" dirty="0">
                <a:latin typeface="Arial"/>
                <a:cs typeface="Arial"/>
              </a:rPr>
              <a:t> </a:t>
            </a:r>
            <a:r>
              <a:rPr sz="1400" spc="-5" dirty="0">
                <a:latin typeface="Arial"/>
                <a:cs typeface="Arial"/>
              </a:rPr>
              <a:t>BTC</a:t>
            </a:r>
            <a:endParaRPr sz="1400">
              <a:latin typeface="Arial"/>
              <a:cs typeface="Arial"/>
            </a:endParaRPr>
          </a:p>
        </p:txBody>
      </p:sp>
      <p:sp>
        <p:nvSpPr>
          <p:cNvPr id="5" name="object 5"/>
          <p:cNvSpPr txBox="1"/>
          <p:nvPr/>
        </p:nvSpPr>
        <p:spPr>
          <a:xfrm>
            <a:off x="1112575" y="3016000"/>
            <a:ext cx="1379220" cy="681355"/>
          </a:xfrm>
          <a:prstGeom prst="rect">
            <a:avLst/>
          </a:prstGeom>
          <a:solidFill>
            <a:srgbClr val="FFFFFF"/>
          </a:solidFill>
          <a:ln w="19049">
            <a:solidFill>
              <a:srgbClr val="4C4C4C"/>
            </a:solidFill>
          </a:ln>
        </p:spPr>
        <p:txBody>
          <a:bodyPr vert="horz" wrap="square" lIns="0" tIns="133985" rIns="0" bIns="0" rtlCol="0">
            <a:spAutoFit/>
          </a:bodyPr>
          <a:lstStyle/>
          <a:p>
            <a:pPr marL="279400" marR="271145" indent="251460">
              <a:lnSpc>
                <a:spcPts val="1650"/>
              </a:lnSpc>
              <a:spcBef>
                <a:spcPts val="1055"/>
              </a:spcBef>
            </a:pPr>
            <a:r>
              <a:rPr sz="1400" spc="-5" dirty="0">
                <a:latin typeface="Arial"/>
                <a:cs typeface="Arial"/>
              </a:rPr>
              <a:t>Bob  </a:t>
            </a:r>
            <a:r>
              <a:rPr sz="1400" dirty="0">
                <a:latin typeface="Arial"/>
                <a:cs typeface="Arial"/>
              </a:rPr>
              <a:t>(Payment)</a:t>
            </a:r>
            <a:endParaRPr sz="1400">
              <a:latin typeface="Arial"/>
              <a:cs typeface="Arial"/>
            </a:endParaRPr>
          </a:p>
        </p:txBody>
      </p:sp>
      <p:sp>
        <p:nvSpPr>
          <p:cNvPr id="6" name="object 6"/>
          <p:cNvSpPr txBox="1"/>
          <p:nvPr/>
        </p:nvSpPr>
        <p:spPr>
          <a:xfrm>
            <a:off x="6147875" y="3016000"/>
            <a:ext cx="1379220" cy="681355"/>
          </a:xfrm>
          <a:prstGeom prst="rect">
            <a:avLst/>
          </a:prstGeom>
          <a:solidFill>
            <a:srgbClr val="FFFFFF"/>
          </a:solidFill>
          <a:ln w="19049">
            <a:solidFill>
              <a:srgbClr val="4C4C4C"/>
            </a:solidFill>
          </a:ln>
        </p:spPr>
        <p:txBody>
          <a:bodyPr vert="horz" wrap="square" lIns="0" tIns="133985" rIns="0" bIns="0" rtlCol="0">
            <a:spAutoFit/>
          </a:bodyPr>
          <a:lstStyle/>
          <a:p>
            <a:pPr marL="343535" marR="335280" indent="153035">
              <a:lnSpc>
                <a:spcPts val="1650"/>
              </a:lnSpc>
              <a:spcBef>
                <a:spcPts val="1055"/>
              </a:spcBef>
            </a:pPr>
            <a:r>
              <a:rPr sz="1400" spc="-5" dirty="0">
                <a:latin typeface="Arial"/>
                <a:cs typeface="Arial"/>
              </a:rPr>
              <a:t>Alice  </a:t>
            </a:r>
            <a:r>
              <a:rPr sz="1400" dirty="0">
                <a:latin typeface="Arial"/>
                <a:cs typeface="Arial"/>
              </a:rPr>
              <a:t>(Refund)</a:t>
            </a:r>
            <a:endParaRPr sz="1400">
              <a:latin typeface="Arial"/>
              <a:cs typeface="Arial"/>
            </a:endParaRPr>
          </a:p>
        </p:txBody>
      </p:sp>
      <p:sp>
        <p:nvSpPr>
          <p:cNvPr id="7" name="object 7"/>
          <p:cNvSpPr/>
          <p:nvPr/>
        </p:nvSpPr>
        <p:spPr>
          <a:xfrm>
            <a:off x="2010256" y="1887199"/>
            <a:ext cx="2266950" cy="1034415"/>
          </a:xfrm>
          <a:custGeom>
            <a:avLst/>
            <a:gdLst/>
            <a:ahLst/>
            <a:cxnLst/>
            <a:rect l="l" t="t" r="r" b="b"/>
            <a:pathLst>
              <a:path w="2266950" h="1034414">
                <a:moveTo>
                  <a:pt x="2266718" y="0"/>
                </a:moveTo>
                <a:lnTo>
                  <a:pt x="0" y="1034023"/>
                </a:lnTo>
              </a:path>
            </a:pathLst>
          </a:custGeom>
          <a:ln w="38099">
            <a:solidFill>
              <a:srgbClr val="00FF00"/>
            </a:solidFill>
          </a:ln>
        </p:spPr>
        <p:txBody>
          <a:bodyPr wrap="square" lIns="0" tIns="0" rIns="0" bIns="0" rtlCol="0"/>
          <a:lstStyle/>
          <a:p>
            <a:endParaRPr/>
          </a:p>
        </p:txBody>
      </p:sp>
      <p:sp>
        <p:nvSpPr>
          <p:cNvPr id="8" name="object 8"/>
          <p:cNvSpPr/>
          <p:nvPr/>
        </p:nvSpPr>
        <p:spPr>
          <a:xfrm>
            <a:off x="1833899" y="2844918"/>
            <a:ext cx="221525" cy="16711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276974" y="1887199"/>
            <a:ext cx="2351405" cy="1036955"/>
          </a:xfrm>
          <a:custGeom>
            <a:avLst/>
            <a:gdLst/>
            <a:ahLst/>
            <a:cxnLst/>
            <a:rect l="l" t="t" r="r" b="b"/>
            <a:pathLst>
              <a:path w="2351404" h="1036955">
                <a:moveTo>
                  <a:pt x="0" y="0"/>
                </a:moveTo>
                <a:lnTo>
                  <a:pt x="2351327" y="1036677"/>
                </a:lnTo>
              </a:path>
            </a:pathLst>
          </a:custGeom>
          <a:ln w="38099">
            <a:solidFill>
              <a:srgbClr val="0000FF"/>
            </a:solidFill>
          </a:ln>
        </p:spPr>
        <p:txBody>
          <a:bodyPr wrap="square" lIns="0" tIns="0" rIns="0" bIns="0" rtlCol="0"/>
          <a:lstStyle/>
          <a:p>
            <a:endParaRPr/>
          </a:p>
        </p:txBody>
      </p:sp>
      <p:sp>
        <p:nvSpPr>
          <p:cNvPr id="10" name="object 10"/>
          <p:cNvSpPr/>
          <p:nvPr/>
        </p:nvSpPr>
        <p:spPr>
          <a:xfrm>
            <a:off x="6583864" y="2847245"/>
            <a:ext cx="221694" cy="165434"/>
          </a:xfrm>
          <a:prstGeom prst="rect">
            <a:avLst/>
          </a:prstGeom>
          <a:blipFill>
            <a:blip r:embed="rId3" cstate="print"/>
            <a:stretch>
              <a:fillRect/>
            </a:stretch>
          </a:blipFill>
        </p:spPr>
        <p:txBody>
          <a:bodyPr wrap="square" lIns="0" tIns="0" rIns="0" bIns="0" rtlCol="0"/>
          <a:lstStyle/>
          <a:p>
            <a:endParaRPr/>
          </a:p>
        </p:txBody>
      </p:sp>
      <p:sp>
        <p:nvSpPr>
          <p:cNvPr id="11" name="object 11"/>
          <p:cNvSpPr txBox="1"/>
          <p:nvPr/>
        </p:nvSpPr>
        <p:spPr>
          <a:xfrm rot="20160000">
            <a:off x="2173619" y="2074765"/>
            <a:ext cx="1043952"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0-nLockTime</a:t>
            </a:r>
            <a:endParaRPr sz="1400">
              <a:latin typeface="Arial"/>
              <a:cs typeface="Arial"/>
            </a:endParaRPr>
          </a:p>
        </p:txBody>
      </p:sp>
      <p:sp>
        <p:nvSpPr>
          <p:cNvPr id="12" name="object 12"/>
          <p:cNvSpPr txBox="1"/>
          <p:nvPr/>
        </p:nvSpPr>
        <p:spPr>
          <a:xfrm rot="20160000">
            <a:off x="2266977" y="2308480"/>
            <a:ext cx="840085" cy="177800"/>
          </a:xfrm>
          <a:prstGeom prst="rect">
            <a:avLst/>
          </a:prstGeom>
        </p:spPr>
        <p:txBody>
          <a:bodyPr vert="horz" wrap="square" lIns="0" tIns="0" rIns="0" bIns="0" rtlCol="0">
            <a:spAutoFit/>
          </a:bodyPr>
          <a:lstStyle/>
          <a:p>
            <a:pPr>
              <a:lnSpc>
                <a:spcPts val="1400"/>
              </a:lnSpc>
            </a:pPr>
            <a:r>
              <a:rPr sz="1400" dirty="0">
                <a:solidFill>
                  <a:srgbClr val="FFFFFF"/>
                </a:solidFill>
                <a:latin typeface="Arial"/>
                <a:cs typeface="Arial"/>
              </a:rPr>
              <a:t>requires</a:t>
            </a:r>
            <a:r>
              <a:rPr sz="1400" spc="-110" dirty="0">
                <a:solidFill>
                  <a:srgbClr val="FFFFFF"/>
                </a:solidFill>
                <a:latin typeface="Arial"/>
                <a:cs typeface="Arial"/>
              </a:rPr>
              <a:t> </a:t>
            </a:r>
            <a:r>
              <a:rPr sz="2100" baseline="1984" dirty="0">
                <a:solidFill>
                  <a:srgbClr val="FF0000"/>
                </a:solidFill>
                <a:latin typeface="Arial"/>
                <a:cs typeface="Arial"/>
              </a:rPr>
              <a:t>R</a:t>
            </a:r>
            <a:endParaRPr sz="2100" baseline="1984">
              <a:latin typeface="Arial"/>
              <a:cs typeface="Arial"/>
            </a:endParaRPr>
          </a:p>
        </p:txBody>
      </p:sp>
      <p:sp>
        <p:nvSpPr>
          <p:cNvPr id="13" name="object 13"/>
          <p:cNvSpPr txBox="1"/>
          <p:nvPr/>
        </p:nvSpPr>
        <p:spPr>
          <a:xfrm rot="1320000">
            <a:off x="5181371" y="2237813"/>
            <a:ext cx="1377408" cy="177800"/>
          </a:xfrm>
          <a:prstGeom prst="rect">
            <a:avLst/>
          </a:prstGeom>
        </p:spPr>
        <p:txBody>
          <a:bodyPr vert="horz" wrap="square" lIns="0" tIns="0" rIns="0" bIns="0" rtlCol="0">
            <a:spAutoFit/>
          </a:bodyPr>
          <a:lstStyle/>
          <a:p>
            <a:pPr>
              <a:lnSpc>
                <a:spcPts val="1400"/>
              </a:lnSpc>
            </a:pPr>
            <a:r>
              <a:rPr sz="2100" spc="-15" baseline="1984" dirty="0">
                <a:solidFill>
                  <a:srgbClr val="FFFFFF"/>
                </a:solidFill>
                <a:latin typeface="Arial"/>
                <a:cs typeface="Arial"/>
              </a:rPr>
              <a:t>3-day</a:t>
            </a:r>
            <a:r>
              <a:rPr sz="2100" spc="-127" baseline="1984" dirty="0">
                <a:solidFill>
                  <a:srgbClr val="FFFFFF"/>
                </a:solidFill>
                <a:latin typeface="Arial"/>
                <a:cs typeface="Arial"/>
              </a:rPr>
              <a:t> </a:t>
            </a:r>
            <a:r>
              <a:rPr sz="1400" spc="-5" dirty="0">
                <a:solidFill>
                  <a:srgbClr val="FFFFFF"/>
                </a:solidFill>
                <a:latin typeface="Arial"/>
                <a:cs typeface="Arial"/>
              </a:rPr>
              <a:t>nLockTime</a:t>
            </a:r>
            <a:endParaRPr sz="1400">
              <a:latin typeface="Arial"/>
              <a:cs typeface="Arial"/>
            </a:endParaRPr>
          </a:p>
        </p:txBody>
      </p:sp>
    </p:spTree>
    <p:extLst>
      <p:ext uri="{BB962C8B-B14F-4D97-AF65-F5344CB8AC3E}">
        <p14:creationId xmlns:p14="http://schemas.microsoft.com/office/powerpoint/2010/main" val="3399928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261851" y="353474"/>
            <a:ext cx="8620298" cy="487313"/>
          </a:xfrm>
          <a:prstGeom prst="rect">
            <a:avLst/>
          </a:prstGeom>
        </p:spPr>
        <p:txBody>
          <a:bodyPr vert="horz" wrap="square" lIns="0" tIns="12700" rIns="0" bIns="0" rtlCol="0">
            <a:spAutoFit/>
          </a:bodyPr>
          <a:lstStyle/>
          <a:p>
            <a:pPr marL="12700">
              <a:lnSpc>
                <a:spcPct val="100000"/>
              </a:lnSpc>
              <a:spcBef>
                <a:spcPts val="100"/>
              </a:spcBef>
            </a:pPr>
            <a:r>
              <a:rPr lang="en-US" sz="3000" spc="-5" dirty="0"/>
              <a:t>Going beyond three parties</a:t>
            </a:r>
            <a:endParaRPr sz="3000" spc="-5" dirty="0"/>
          </a:p>
        </p:txBody>
      </p:sp>
      <p:sp>
        <p:nvSpPr>
          <p:cNvPr id="3" name="object 3"/>
          <p:cNvSpPr txBox="1"/>
          <p:nvPr/>
        </p:nvSpPr>
        <p:spPr>
          <a:xfrm>
            <a:off x="1159200" y="1129288"/>
            <a:ext cx="4158615"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Alice wants to </a:t>
            </a:r>
            <a:r>
              <a:rPr sz="1400" dirty="0">
                <a:solidFill>
                  <a:srgbClr val="FFFFFF"/>
                </a:solidFill>
                <a:latin typeface="Arial"/>
                <a:cs typeface="Arial"/>
              </a:rPr>
              <a:t>send </a:t>
            </a:r>
            <a:r>
              <a:rPr sz="1400" spc="-5" dirty="0">
                <a:solidFill>
                  <a:srgbClr val="FFFFFF"/>
                </a:solidFill>
                <a:latin typeface="Arial"/>
                <a:cs typeface="Arial"/>
              </a:rPr>
              <a:t>funds to Dave </a:t>
            </a:r>
            <a:r>
              <a:rPr sz="1400" dirty="0">
                <a:solidFill>
                  <a:srgbClr val="FFFFFF"/>
                </a:solidFill>
                <a:latin typeface="Arial"/>
                <a:cs typeface="Arial"/>
              </a:rPr>
              <a:t>via </a:t>
            </a:r>
            <a:r>
              <a:rPr sz="1400" spc="-5" dirty="0">
                <a:solidFill>
                  <a:srgbClr val="FFFFFF"/>
                </a:solidFill>
                <a:latin typeface="Arial"/>
                <a:cs typeface="Arial"/>
              </a:rPr>
              <a:t>Bob and</a:t>
            </a:r>
            <a:r>
              <a:rPr sz="1400" spc="-75" dirty="0">
                <a:solidFill>
                  <a:srgbClr val="FFFFFF"/>
                </a:solidFill>
                <a:latin typeface="Arial"/>
                <a:cs typeface="Arial"/>
              </a:rPr>
              <a:t> </a:t>
            </a:r>
            <a:r>
              <a:rPr sz="1400" spc="-5" dirty="0">
                <a:solidFill>
                  <a:srgbClr val="FFFFFF"/>
                </a:solidFill>
                <a:latin typeface="Arial"/>
                <a:cs typeface="Arial"/>
              </a:rPr>
              <a:t>Carol</a:t>
            </a:r>
            <a:endParaRPr sz="1400">
              <a:latin typeface="Arial"/>
              <a:cs typeface="Arial"/>
            </a:endParaRPr>
          </a:p>
        </p:txBody>
      </p:sp>
      <p:sp>
        <p:nvSpPr>
          <p:cNvPr id="4" name="object 4"/>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5" name="object 5"/>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6" name="object 6"/>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7" name="object 7"/>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9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solidFill>
                      <a:srgbClr val="000000"/>
                    </a:solidFill>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9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8" name="object 8"/>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Tree>
    <p:extLst>
      <p:ext uri="{BB962C8B-B14F-4D97-AF65-F5344CB8AC3E}">
        <p14:creationId xmlns:p14="http://schemas.microsoft.com/office/powerpoint/2010/main" val="33535261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5" name="object 5"/>
          <p:cNvSpPr txBox="1"/>
          <p:nvPr/>
        </p:nvSpPr>
        <p:spPr>
          <a:xfrm>
            <a:off x="1178750" y="1088088"/>
            <a:ext cx="443103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Dave </a:t>
            </a:r>
            <a:r>
              <a:rPr sz="1400" dirty="0">
                <a:solidFill>
                  <a:srgbClr val="FFFFFF"/>
                </a:solidFill>
                <a:latin typeface="Arial"/>
                <a:cs typeface="Arial"/>
              </a:rPr>
              <a:t>sends </a:t>
            </a:r>
            <a:r>
              <a:rPr sz="1400" spc="-5" dirty="0">
                <a:solidFill>
                  <a:srgbClr val="FFFFFF"/>
                </a:solidFill>
                <a:latin typeface="Arial"/>
                <a:cs typeface="Arial"/>
              </a:rPr>
              <a:t>Alice hash </a:t>
            </a:r>
            <a:r>
              <a:rPr sz="1400" dirty="0">
                <a:solidFill>
                  <a:srgbClr val="FFFF00"/>
                </a:solidFill>
                <a:latin typeface="Arial"/>
                <a:cs typeface="Arial"/>
              </a:rPr>
              <a:t>H </a:t>
            </a:r>
            <a:r>
              <a:rPr sz="1400" spc="-5" dirty="0">
                <a:solidFill>
                  <a:srgbClr val="FFFFFF"/>
                </a:solidFill>
                <a:latin typeface="Arial"/>
                <a:cs typeface="Arial"/>
              </a:rPr>
              <a:t>produced from </a:t>
            </a:r>
            <a:r>
              <a:rPr sz="1400" dirty="0">
                <a:solidFill>
                  <a:srgbClr val="FFFFFF"/>
                </a:solidFill>
                <a:latin typeface="Arial"/>
                <a:cs typeface="Arial"/>
              </a:rPr>
              <a:t>random </a:t>
            </a:r>
            <a:r>
              <a:rPr sz="1400" spc="-5" dirty="0">
                <a:solidFill>
                  <a:srgbClr val="FFFFFF"/>
                </a:solidFill>
                <a:latin typeface="Arial"/>
                <a:cs typeface="Arial"/>
              </a:rPr>
              <a:t>data</a:t>
            </a:r>
            <a:r>
              <a:rPr sz="1400" spc="-65" dirty="0">
                <a:solidFill>
                  <a:srgbClr val="FFFFFF"/>
                </a:solidFill>
                <a:latin typeface="Arial"/>
                <a:cs typeface="Arial"/>
              </a:rPr>
              <a:t> </a:t>
            </a:r>
            <a:r>
              <a:rPr sz="1400" dirty="0">
                <a:solidFill>
                  <a:srgbClr val="FF0000"/>
                </a:solidFill>
                <a:latin typeface="Arial"/>
                <a:cs typeface="Arial"/>
              </a:rPr>
              <a:t>R</a:t>
            </a:r>
            <a:endParaRPr sz="1400">
              <a:latin typeface="Arial"/>
              <a:cs typeface="Arial"/>
            </a:endParaRPr>
          </a:p>
        </p:txBody>
      </p:sp>
      <p:sp>
        <p:nvSpPr>
          <p:cNvPr id="6" name="object 6"/>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7" name="object 7"/>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9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solidFill>
                      <a:srgbClr val="000000"/>
                    </a:solidFill>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9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8" name="object 8"/>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9" name="object 9"/>
          <p:cNvSpPr/>
          <p:nvPr/>
        </p:nvSpPr>
        <p:spPr>
          <a:xfrm>
            <a:off x="1490650" y="4720999"/>
            <a:ext cx="5602605" cy="0"/>
          </a:xfrm>
          <a:custGeom>
            <a:avLst/>
            <a:gdLst/>
            <a:ahLst/>
            <a:cxnLst/>
            <a:rect l="l" t="t" r="r" b="b"/>
            <a:pathLst>
              <a:path w="5602605">
                <a:moveTo>
                  <a:pt x="5602499" y="0"/>
                </a:moveTo>
                <a:lnTo>
                  <a:pt x="0" y="0"/>
                </a:lnTo>
              </a:path>
            </a:pathLst>
          </a:custGeom>
          <a:ln w="38099">
            <a:solidFill>
              <a:srgbClr val="FFFF00"/>
            </a:solidFill>
          </a:ln>
        </p:spPr>
        <p:txBody>
          <a:bodyPr wrap="square" lIns="0" tIns="0" rIns="0" bIns="0" rtlCol="0"/>
          <a:lstStyle/>
          <a:p>
            <a:endParaRPr/>
          </a:p>
        </p:txBody>
      </p:sp>
      <p:sp>
        <p:nvSpPr>
          <p:cNvPr id="10" name="object 10"/>
          <p:cNvSpPr/>
          <p:nvPr/>
        </p:nvSpPr>
        <p:spPr>
          <a:xfrm>
            <a:off x="1298698" y="4639019"/>
            <a:ext cx="211001" cy="163961"/>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2" name="object 12"/>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3" name="object 13"/>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
        <p:nvSpPr>
          <p:cNvPr id="19" name="object 2">
            <a:extLst>
              <a:ext uri="{FF2B5EF4-FFF2-40B4-BE49-F238E27FC236}">
                <a16:creationId xmlns:a16="http://schemas.microsoft.com/office/drawing/2014/main" id="{C22FE489-0A08-914D-B0CF-8510FABA45BE}"/>
              </a:ext>
            </a:extLst>
          </p:cNvPr>
          <p:cNvSpPr txBox="1">
            <a:spLocks noGrp="1"/>
          </p:cNvSpPr>
          <p:nvPr>
            <p:ph type="title"/>
          </p:nvPr>
        </p:nvSpPr>
        <p:spPr>
          <a:xfrm>
            <a:off x="261851" y="353474"/>
            <a:ext cx="8620298" cy="487313"/>
          </a:xfrm>
          <a:prstGeom prst="rect">
            <a:avLst/>
          </a:prstGeom>
        </p:spPr>
        <p:txBody>
          <a:bodyPr vert="horz" wrap="square" lIns="0" tIns="12700" rIns="0" bIns="0" rtlCol="0">
            <a:spAutoFit/>
          </a:bodyPr>
          <a:lstStyle/>
          <a:p>
            <a:pPr marL="12700">
              <a:lnSpc>
                <a:spcPct val="100000"/>
              </a:lnSpc>
              <a:spcBef>
                <a:spcPts val="100"/>
              </a:spcBef>
            </a:pPr>
            <a:r>
              <a:rPr lang="en-US" sz="3000" spc="-5" dirty="0"/>
              <a:t>Going beyond three parties</a:t>
            </a:r>
            <a:endParaRPr sz="3000" spc="-5" dirty="0"/>
          </a:p>
        </p:txBody>
      </p:sp>
    </p:spTree>
    <p:extLst>
      <p:ext uri="{BB962C8B-B14F-4D97-AF65-F5344CB8AC3E}">
        <p14:creationId xmlns:p14="http://schemas.microsoft.com/office/powerpoint/2010/main" val="2409297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5" name="object 5"/>
          <p:cNvSpPr txBox="1"/>
          <p:nvPr/>
        </p:nvSpPr>
        <p:spPr>
          <a:xfrm>
            <a:off x="2404774" y="3682787"/>
            <a:ext cx="4002404"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Alice </a:t>
            </a:r>
            <a:r>
              <a:rPr sz="1400" dirty="0">
                <a:solidFill>
                  <a:srgbClr val="FFFFFF"/>
                </a:solidFill>
                <a:latin typeface="Arial"/>
                <a:cs typeface="Arial"/>
              </a:rPr>
              <a:t>&amp; </a:t>
            </a:r>
            <a:r>
              <a:rPr sz="1400" spc="-5" dirty="0">
                <a:solidFill>
                  <a:srgbClr val="FFFFFF"/>
                </a:solidFill>
                <a:latin typeface="Arial"/>
                <a:cs typeface="Arial"/>
              </a:rPr>
              <a:t>Bob </a:t>
            </a:r>
            <a:r>
              <a:rPr sz="1400" dirty="0">
                <a:solidFill>
                  <a:srgbClr val="FFFFFF"/>
                </a:solidFill>
                <a:latin typeface="Arial"/>
                <a:cs typeface="Arial"/>
              </a:rPr>
              <a:t>create </a:t>
            </a:r>
            <a:r>
              <a:rPr sz="1400" spc="-5" dirty="0">
                <a:solidFill>
                  <a:srgbClr val="FFFFFF"/>
                </a:solidFill>
                <a:latin typeface="Arial"/>
                <a:cs typeface="Arial"/>
              </a:rPr>
              <a:t>an HTLC output in the payment  </a:t>
            </a:r>
            <a:r>
              <a:rPr sz="1400" dirty="0">
                <a:solidFill>
                  <a:srgbClr val="FFFFFF"/>
                </a:solidFill>
                <a:latin typeface="Arial"/>
                <a:cs typeface="Arial"/>
              </a:rPr>
              <a:t>channel </a:t>
            </a:r>
            <a:r>
              <a:rPr sz="1400" spc="-5" dirty="0">
                <a:solidFill>
                  <a:srgbClr val="FFFFFF"/>
                </a:solidFill>
                <a:latin typeface="Arial"/>
                <a:cs typeface="Arial"/>
              </a:rPr>
              <a:t>to pay Bob 0.01 BTC, with </a:t>
            </a:r>
            <a:r>
              <a:rPr sz="1400" dirty="0">
                <a:solidFill>
                  <a:srgbClr val="FFFFFF"/>
                </a:solidFill>
                <a:latin typeface="Arial"/>
                <a:cs typeface="Arial"/>
              </a:rPr>
              <a:t>a </a:t>
            </a:r>
            <a:r>
              <a:rPr sz="1400" spc="-5" dirty="0">
                <a:solidFill>
                  <a:srgbClr val="FFFFFF"/>
                </a:solidFill>
                <a:latin typeface="Arial"/>
                <a:cs typeface="Arial"/>
              </a:rPr>
              <a:t>3-day  nLockTime </a:t>
            </a:r>
            <a:r>
              <a:rPr sz="1400" dirty="0">
                <a:solidFill>
                  <a:srgbClr val="FFFFFF"/>
                </a:solidFill>
                <a:latin typeface="Arial"/>
                <a:cs typeface="Arial"/>
              </a:rPr>
              <a:t>refund </a:t>
            </a:r>
            <a:r>
              <a:rPr sz="1400" spc="-5" dirty="0">
                <a:solidFill>
                  <a:srgbClr val="FFFFFF"/>
                </a:solidFill>
                <a:latin typeface="Arial"/>
                <a:cs typeface="Arial"/>
              </a:rPr>
              <a:t>back to</a:t>
            </a:r>
            <a:r>
              <a:rPr sz="1400" spc="-20" dirty="0">
                <a:solidFill>
                  <a:srgbClr val="FFFFFF"/>
                </a:solidFill>
                <a:latin typeface="Arial"/>
                <a:cs typeface="Arial"/>
              </a:rPr>
              <a:t> </a:t>
            </a:r>
            <a:r>
              <a:rPr sz="1400" spc="-5" dirty="0">
                <a:solidFill>
                  <a:srgbClr val="FFFFFF"/>
                </a:solidFill>
                <a:latin typeface="Arial"/>
                <a:cs typeface="Arial"/>
              </a:rPr>
              <a:t>Alice</a:t>
            </a:r>
            <a:endParaRPr sz="1400">
              <a:latin typeface="Arial"/>
              <a:cs typeface="Arial"/>
            </a:endParaRPr>
          </a:p>
        </p:txBody>
      </p:sp>
      <p:sp>
        <p:nvSpPr>
          <p:cNvPr id="6" name="object 6"/>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7" name="object 7"/>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7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solidFill>
                      <a:srgbClr val="000000"/>
                    </a:solidFill>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7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8" name="object 8"/>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9" name="object 9"/>
          <p:cNvSpPr/>
          <p:nvPr/>
        </p:nvSpPr>
        <p:spPr>
          <a:xfrm>
            <a:off x="1490650" y="4720999"/>
            <a:ext cx="5602605" cy="0"/>
          </a:xfrm>
          <a:custGeom>
            <a:avLst/>
            <a:gdLst/>
            <a:ahLst/>
            <a:cxnLst/>
            <a:rect l="l" t="t" r="r" b="b"/>
            <a:pathLst>
              <a:path w="5602605">
                <a:moveTo>
                  <a:pt x="5602499" y="0"/>
                </a:moveTo>
                <a:lnTo>
                  <a:pt x="0" y="0"/>
                </a:lnTo>
              </a:path>
            </a:pathLst>
          </a:custGeom>
          <a:ln w="38099">
            <a:solidFill>
              <a:srgbClr val="FFFF00"/>
            </a:solidFill>
          </a:ln>
        </p:spPr>
        <p:txBody>
          <a:bodyPr wrap="square" lIns="0" tIns="0" rIns="0" bIns="0" rtlCol="0"/>
          <a:lstStyle/>
          <a:p>
            <a:endParaRPr/>
          </a:p>
        </p:txBody>
      </p:sp>
      <p:sp>
        <p:nvSpPr>
          <p:cNvPr id="10" name="object 10"/>
          <p:cNvSpPr/>
          <p:nvPr/>
        </p:nvSpPr>
        <p:spPr>
          <a:xfrm>
            <a:off x="1298698" y="4639019"/>
            <a:ext cx="211001" cy="163961"/>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FFFFFF"/>
            </a:solidFill>
          </a:ln>
        </p:spPr>
        <p:txBody>
          <a:bodyPr wrap="square" lIns="0" tIns="0" rIns="0" bIns="0" rtlCol="0"/>
          <a:lstStyle/>
          <a:p>
            <a:endParaRPr/>
          </a:p>
        </p:txBody>
      </p:sp>
      <p:sp>
        <p:nvSpPr>
          <p:cNvPr id="12" name="object 12"/>
          <p:cNvSpPr/>
          <p:nvPr/>
        </p:nvSpPr>
        <p:spPr>
          <a:xfrm>
            <a:off x="2418690" y="2211906"/>
            <a:ext cx="216932" cy="163179"/>
          </a:xfrm>
          <a:prstGeom prst="rect">
            <a:avLst/>
          </a:prstGeom>
          <a:blipFill>
            <a:blip r:embed="rId3" cstate="print"/>
            <a:stretch>
              <a:fillRect/>
            </a:stretch>
          </a:blipFill>
        </p:spPr>
        <p:txBody>
          <a:bodyPr wrap="square" lIns="0" tIns="0" rIns="0" bIns="0" rtlCol="0"/>
          <a:lstStyle/>
          <a:p>
            <a:endParaRPr/>
          </a:p>
        </p:txBody>
      </p:sp>
      <p:sp>
        <p:nvSpPr>
          <p:cNvPr id="13" name="object 13"/>
          <p:cNvSpPr txBox="1"/>
          <p:nvPr/>
        </p:nvSpPr>
        <p:spPr>
          <a:xfrm rot="18840000">
            <a:off x="785413" y="2490589"/>
            <a:ext cx="975819"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HTL</a:t>
            </a:r>
            <a:r>
              <a:rPr sz="1400" dirty="0">
                <a:solidFill>
                  <a:srgbClr val="FFFFFF"/>
                </a:solidFill>
                <a:latin typeface="Arial"/>
                <a:cs typeface="Arial"/>
              </a:rPr>
              <a:t>C</a:t>
            </a:r>
            <a:r>
              <a:rPr sz="1400" spc="-15" dirty="0">
                <a:solidFill>
                  <a:srgbClr val="FFFFFF"/>
                </a:solidFill>
                <a:latin typeface="Arial"/>
                <a:cs typeface="Arial"/>
              </a:rPr>
              <a:t> </a:t>
            </a:r>
            <a:r>
              <a:rPr sz="2100" spc="-7" baseline="1984" dirty="0">
                <a:solidFill>
                  <a:srgbClr val="FFFFFF"/>
                </a:solidFill>
                <a:latin typeface="Arial"/>
                <a:cs typeface="Arial"/>
              </a:rPr>
              <a:t>3-day</a:t>
            </a:r>
            <a:endParaRPr sz="2100" baseline="1984">
              <a:latin typeface="Arial"/>
              <a:cs typeface="Arial"/>
            </a:endParaRPr>
          </a:p>
        </p:txBody>
      </p:sp>
      <p:sp>
        <p:nvSpPr>
          <p:cNvPr id="16" name="object 16"/>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7" name="object 17"/>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8" name="object 18"/>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
        <p:nvSpPr>
          <p:cNvPr id="14" name="object 14"/>
          <p:cNvSpPr txBox="1"/>
          <p:nvPr/>
        </p:nvSpPr>
        <p:spPr>
          <a:xfrm rot="18840000">
            <a:off x="950072" y="2667174"/>
            <a:ext cx="8891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15" name="object 15"/>
          <p:cNvSpPr txBox="1"/>
          <p:nvPr/>
        </p:nvSpPr>
        <p:spPr>
          <a:xfrm>
            <a:off x="2636074" y="2527685"/>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24" name="object 2">
            <a:extLst>
              <a:ext uri="{FF2B5EF4-FFF2-40B4-BE49-F238E27FC236}">
                <a16:creationId xmlns:a16="http://schemas.microsoft.com/office/drawing/2014/main" id="{82B361EF-2ECE-BD47-8923-93D34C5015E5}"/>
              </a:ext>
            </a:extLst>
          </p:cNvPr>
          <p:cNvSpPr txBox="1">
            <a:spLocks noGrp="1"/>
          </p:cNvSpPr>
          <p:nvPr>
            <p:ph type="title"/>
          </p:nvPr>
        </p:nvSpPr>
        <p:spPr>
          <a:xfrm>
            <a:off x="261851" y="353474"/>
            <a:ext cx="8620298" cy="487313"/>
          </a:xfrm>
          <a:prstGeom prst="rect">
            <a:avLst/>
          </a:prstGeom>
        </p:spPr>
        <p:txBody>
          <a:bodyPr vert="horz" wrap="square" lIns="0" tIns="12700" rIns="0" bIns="0" rtlCol="0">
            <a:spAutoFit/>
          </a:bodyPr>
          <a:lstStyle/>
          <a:p>
            <a:pPr marL="12700">
              <a:lnSpc>
                <a:spcPct val="100000"/>
              </a:lnSpc>
              <a:spcBef>
                <a:spcPts val="100"/>
              </a:spcBef>
            </a:pPr>
            <a:r>
              <a:rPr lang="en-US" sz="3000" spc="-5" dirty="0"/>
              <a:t>Going beyond three parties</a:t>
            </a:r>
            <a:endParaRPr sz="3000" spc="-5" dirty="0"/>
          </a:p>
        </p:txBody>
      </p:sp>
    </p:spTree>
    <p:extLst>
      <p:ext uri="{BB962C8B-B14F-4D97-AF65-F5344CB8AC3E}">
        <p14:creationId xmlns:p14="http://schemas.microsoft.com/office/powerpoint/2010/main" val="1990776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5" name="object 5"/>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6" name="object 6"/>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7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7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7" name="object 7"/>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8" name="object 8"/>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FFFFFF"/>
            </a:solidFill>
          </a:ln>
        </p:spPr>
        <p:txBody>
          <a:bodyPr wrap="square" lIns="0" tIns="0" rIns="0" bIns="0" rtlCol="0"/>
          <a:lstStyle/>
          <a:p>
            <a:endParaRPr/>
          </a:p>
        </p:txBody>
      </p:sp>
      <p:sp>
        <p:nvSpPr>
          <p:cNvPr id="9" name="object 9"/>
          <p:cNvSpPr/>
          <p:nvPr/>
        </p:nvSpPr>
        <p:spPr>
          <a:xfrm>
            <a:off x="2418690" y="2211906"/>
            <a:ext cx="216932" cy="163179"/>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rot="18840000">
            <a:off x="785413" y="2490589"/>
            <a:ext cx="975819"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HTL</a:t>
            </a:r>
            <a:r>
              <a:rPr sz="1400" dirty="0">
                <a:solidFill>
                  <a:srgbClr val="FFFFFF"/>
                </a:solidFill>
                <a:latin typeface="Arial"/>
                <a:cs typeface="Arial"/>
              </a:rPr>
              <a:t>C</a:t>
            </a:r>
            <a:r>
              <a:rPr sz="1400" spc="-15" dirty="0">
                <a:solidFill>
                  <a:srgbClr val="FFFFFF"/>
                </a:solidFill>
                <a:latin typeface="Arial"/>
                <a:cs typeface="Arial"/>
              </a:rPr>
              <a:t> </a:t>
            </a:r>
            <a:r>
              <a:rPr sz="2100" spc="-7" baseline="1984" dirty="0">
                <a:solidFill>
                  <a:srgbClr val="FFFFFF"/>
                </a:solidFill>
                <a:latin typeface="Arial"/>
                <a:cs typeface="Arial"/>
              </a:rPr>
              <a:t>3-day</a:t>
            </a:r>
            <a:endParaRPr sz="2100" baseline="1984">
              <a:latin typeface="Arial"/>
              <a:cs typeface="Arial"/>
            </a:endParaRPr>
          </a:p>
        </p:txBody>
      </p:sp>
      <p:sp>
        <p:nvSpPr>
          <p:cNvPr id="11" name="object 11"/>
          <p:cNvSpPr txBox="1"/>
          <p:nvPr/>
        </p:nvSpPr>
        <p:spPr>
          <a:xfrm rot="18840000">
            <a:off x="950072" y="2667174"/>
            <a:ext cx="8891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12" name="object 12"/>
          <p:cNvSpPr txBox="1"/>
          <p:nvPr/>
        </p:nvSpPr>
        <p:spPr>
          <a:xfrm>
            <a:off x="4019200" y="1443263"/>
            <a:ext cx="98361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HTLC</a:t>
            </a:r>
            <a:r>
              <a:rPr sz="1400" spc="-90" dirty="0">
                <a:solidFill>
                  <a:srgbClr val="FFFFFF"/>
                </a:solidFill>
                <a:latin typeface="Arial"/>
                <a:cs typeface="Arial"/>
              </a:rPr>
              <a:t> </a:t>
            </a:r>
            <a:r>
              <a:rPr sz="1400" spc="-5" dirty="0">
                <a:solidFill>
                  <a:srgbClr val="FFFFFF"/>
                </a:solidFill>
                <a:latin typeface="Arial"/>
                <a:cs typeface="Arial"/>
              </a:rPr>
              <a:t>2-day  nLockTime</a:t>
            </a:r>
            <a:endParaRPr sz="1400">
              <a:latin typeface="Arial"/>
              <a:cs typeface="Arial"/>
            </a:endParaRPr>
          </a:p>
        </p:txBody>
      </p:sp>
      <p:sp>
        <p:nvSpPr>
          <p:cNvPr id="13" name="object 13"/>
          <p:cNvSpPr/>
          <p:nvPr/>
        </p:nvSpPr>
        <p:spPr>
          <a:xfrm>
            <a:off x="3525099" y="1939452"/>
            <a:ext cx="1602740" cy="327660"/>
          </a:xfrm>
          <a:custGeom>
            <a:avLst/>
            <a:gdLst/>
            <a:ahLst/>
            <a:cxnLst/>
            <a:rect l="l" t="t" r="r" b="b"/>
            <a:pathLst>
              <a:path w="1602739" h="327660">
                <a:moveTo>
                  <a:pt x="0" y="327624"/>
                </a:moveTo>
                <a:lnTo>
                  <a:pt x="56942" y="305241"/>
                </a:lnTo>
                <a:lnTo>
                  <a:pt x="91906" y="290093"/>
                </a:lnTo>
                <a:lnTo>
                  <a:pt x="130677" y="272793"/>
                </a:lnTo>
                <a:lnTo>
                  <a:pt x="172866" y="253704"/>
                </a:lnTo>
                <a:lnTo>
                  <a:pt x="218081" y="233190"/>
                </a:lnTo>
                <a:lnTo>
                  <a:pt x="265931" y="211614"/>
                </a:lnTo>
                <a:lnTo>
                  <a:pt x="316027" y="189340"/>
                </a:lnTo>
                <a:lnTo>
                  <a:pt x="367977" y="166733"/>
                </a:lnTo>
                <a:lnTo>
                  <a:pt x="421390" y="144154"/>
                </a:lnTo>
                <a:lnTo>
                  <a:pt x="475876" y="121969"/>
                </a:lnTo>
                <a:lnTo>
                  <a:pt x="531045" y="100541"/>
                </a:lnTo>
                <a:lnTo>
                  <a:pt x="586505" y="80233"/>
                </a:lnTo>
                <a:lnTo>
                  <a:pt x="641866" y="61409"/>
                </a:lnTo>
                <a:lnTo>
                  <a:pt x="696738" y="44433"/>
                </a:lnTo>
                <a:lnTo>
                  <a:pt x="750729" y="29669"/>
                </a:lnTo>
                <a:lnTo>
                  <a:pt x="803448" y="17480"/>
                </a:lnTo>
                <a:lnTo>
                  <a:pt x="854506" y="8229"/>
                </a:lnTo>
                <a:lnTo>
                  <a:pt x="903512" y="2281"/>
                </a:lnTo>
                <a:lnTo>
                  <a:pt x="950074" y="0"/>
                </a:lnTo>
                <a:lnTo>
                  <a:pt x="996081" y="1611"/>
                </a:lnTo>
                <a:lnTo>
                  <a:pt x="1043487" y="6860"/>
                </a:lnTo>
                <a:lnTo>
                  <a:pt x="1092006" y="15389"/>
                </a:lnTo>
                <a:lnTo>
                  <a:pt x="1141349" y="26839"/>
                </a:lnTo>
                <a:lnTo>
                  <a:pt x="1191229" y="40851"/>
                </a:lnTo>
                <a:lnTo>
                  <a:pt x="1241359" y="57066"/>
                </a:lnTo>
                <a:lnTo>
                  <a:pt x="1291452" y="75126"/>
                </a:lnTo>
                <a:lnTo>
                  <a:pt x="1341220" y="94672"/>
                </a:lnTo>
                <a:lnTo>
                  <a:pt x="1390374" y="115344"/>
                </a:lnTo>
                <a:lnTo>
                  <a:pt x="1438629" y="136785"/>
                </a:lnTo>
                <a:lnTo>
                  <a:pt x="1497244" y="164120"/>
                </a:lnTo>
                <a:lnTo>
                  <a:pt x="1553442" y="191395"/>
                </a:lnTo>
                <a:lnTo>
                  <a:pt x="1580458" y="204790"/>
                </a:lnTo>
                <a:lnTo>
                  <a:pt x="1602282" y="215715"/>
                </a:lnTo>
              </a:path>
            </a:pathLst>
          </a:custGeom>
          <a:ln w="38099">
            <a:solidFill>
              <a:srgbClr val="FFFFFF"/>
            </a:solidFill>
          </a:ln>
        </p:spPr>
        <p:txBody>
          <a:bodyPr wrap="square" lIns="0" tIns="0" rIns="0" bIns="0" rtlCol="0"/>
          <a:lstStyle/>
          <a:p>
            <a:endParaRPr/>
          </a:p>
        </p:txBody>
      </p:sp>
      <p:sp>
        <p:nvSpPr>
          <p:cNvPr id="14" name="object 14"/>
          <p:cNvSpPr/>
          <p:nvPr/>
        </p:nvSpPr>
        <p:spPr>
          <a:xfrm>
            <a:off x="5081131" y="2079369"/>
            <a:ext cx="221216" cy="169582"/>
          </a:xfrm>
          <a:prstGeom prst="rect">
            <a:avLst/>
          </a:prstGeom>
          <a:blipFill>
            <a:blip r:embed="rId3" cstate="print"/>
            <a:stretch>
              <a:fillRect/>
            </a:stretch>
          </a:blipFill>
        </p:spPr>
        <p:txBody>
          <a:bodyPr wrap="square" lIns="0" tIns="0" rIns="0" bIns="0" rtlCol="0"/>
          <a:lstStyle/>
          <a:p>
            <a:endParaRPr/>
          </a:p>
        </p:txBody>
      </p:sp>
      <p:sp>
        <p:nvSpPr>
          <p:cNvPr id="15" name="object 15"/>
          <p:cNvSpPr txBox="1"/>
          <p:nvPr/>
        </p:nvSpPr>
        <p:spPr>
          <a:xfrm>
            <a:off x="2404649" y="2527685"/>
            <a:ext cx="4043045" cy="1604010"/>
          </a:xfrm>
          <a:prstGeom prst="rect">
            <a:avLst/>
          </a:prstGeom>
        </p:spPr>
        <p:txBody>
          <a:bodyPr vert="horz" wrap="square" lIns="0" tIns="12700" rIns="0" bIns="0" rtlCol="0">
            <a:spAutoFit/>
          </a:bodyPr>
          <a:lstStyle/>
          <a:p>
            <a:pPr marL="243840">
              <a:lnSpc>
                <a:spcPct val="100000"/>
              </a:lnSpc>
              <a:spcBef>
                <a:spcPts val="100"/>
              </a:spcBef>
              <a:tabLst>
                <a:tab pos="2819400" algn="l"/>
              </a:tabLst>
            </a:pPr>
            <a:r>
              <a:rPr sz="3000" dirty="0">
                <a:solidFill>
                  <a:srgbClr val="FFFF00"/>
                </a:solidFill>
                <a:latin typeface="Arial"/>
                <a:cs typeface="Arial"/>
              </a:rPr>
              <a:t>H	H</a:t>
            </a:r>
            <a:endParaRPr sz="3000">
              <a:latin typeface="Arial"/>
              <a:cs typeface="Arial"/>
            </a:endParaRPr>
          </a:p>
          <a:p>
            <a:pPr>
              <a:lnSpc>
                <a:spcPct val="100000"/>
              </a:lnSpc>
              <a:spcBef>
                <a:spcPts val="55"/>
              </a:spcBef>
            </a:pPr>
            <a:endParaRPr sz="4800">
              <a:latin typeface="Times New Roman"/>
              <a:cs typeface="Times New Roman"/>
            </a:endParaRPr>
          </a:p>
          <a:p>
            <a:pPr marL="12700" marR="5080">
              <a:lnSpc>
                <a:spcPts val="1650"/>
              </a:lnSpc>
            </a:pPr>
            <a:r>
              <a:rPr sz="1400" spc="-5" dirty="0">
                <a:solidFill>
                  <a:srgbClr val="FFFFFF"/>
                </a:solidFill>
                <a:latin typeface="Arial"/>
                <a:cs typeface="Arial"/>
              </a:rPr>
              <a:t>Bob </a:t>
            </a:r>
            <a:r>
              <a:rPr sz="1400" dirty="0">
                <a:solidFill>
                  <a:srgbClr val="FFFFFF"/>
                </a:solidFill>
                <a:latin typeface="Arial"/>
                <a:cs typeface="Arial"/>
              </a:rPr>
              <a:t>&amp; </a:t>
            </a:r>
            <a:r>
              <a:rPr sz="1400" spc="-5" dirty="0">
                <a:solidFill>
                  <a:srgbClr val="FFFFFF"/>
                </a:solidFill>
                <a:latin typeface="Arial"/>
                <a:cs typeface="Arial"/>
              </a:rPr>
              <a:t>Carol </a:t>
            </a:r>
            <a:r>
              <a:rPr sz="1400" dirty="0">
                <a:solidFill>
                  <a:srgbClr val="FFFFFF"/>
                </a:solidFill>
                <a:latin typeface="Arial"/>
                <a:cs typeface="Arial"/>
              </a:rPr>
              <a:t>create </a:t>
            </a:r>
            <a:r>
              <a:rPr sz="1400" spc="-5" dirty="0">
                <a:solidFill>
                  <a:srgbClr val="FFFFFF"/>
                </a:solidFill>
                <a:latin typeface="Arial"/>
                <a:cs typeface="Arial"/>
              </a:rPr>
              <a:t>an HTLC output in the payment  </a:t>
            </a:r>
            <a:r>
              <a:rPr sz="1400" dirty="0">
                <a:solidFill>
                  <a:srgbClr val="FFFFFF"/>
                </a:solidFill>
                <a:latin typeface="Arial"/>
                <a:cs typeface="Arial"/>
              </a:rPr>
              <a:t>channel </a:t>
            </a:r>
            <a:r>
              <a:rPr sz="1400" spc="-5" dirty="0">
                <a:solidFill>
                  <a:srgbClr val="FFFFFF"/>
                </a:solidFill>
                <a:latin typeface="Arial"/>
                <a:cs typeface="Arial"/>
              </a:rPr>
              <a:t>to pay Carol 0.01 BTC, with </a:t>
            </a:r>
            <a:r>
              <a:rPr sz="1400" dirty="0">
                <a:solidFill>
                  <a:srgbClr val="FFFFFF"/>
                </a:solidFill>
                <a:latin typeface="Arial"/>
                <a:cs typeface="Arial"/>
              </a:rPr>
              <a:t>a</a:t>
            </a:r>
            <a:r>
              <a:rPr sz="1400" spc="-40" dirty="0">
                <a:solidFill>
                  <a:srgbClr val="FFFFFF"/>
                </a:solidFill>
                <a:latin typeface="Arial"/>
                <a:cs typeface="Arial"/>
              </a:rPr>
              <a:t> </a:t>
            </a:r>
            <a:r>
              <a:rPr sz="1400" spc="-5" dirty="0">
                <a:solidFill>
                  <a:srgbClr val="FFFFFF"/>
                </a:solidFill>
                <a:latin typeface="Arial"/>
                <a:cs typeface="Arial"/>
              </a:rPr>
              <a:t>2-day</a:t>
            </a:r>
            <a:endParaRPr sz="1400">
              <a:latin typeface="Arial"/>
              <a:cs typeface="Arial"/>
            </a:endParaRPr>
          </a:p>
        </p:txBody>
      </p:sp>
      <p:sp>
        <p:nvSpPr>
          <p:cNvPr id="16" name="object 16"/>
          <p:cNvSpPr txBox="1"/>
          <p:nvPr/>
        </p:nvSpPr>
        <p:spPr>
          <a:xfrm>
            <a:off x="2404649" y="4118730"/>
            <a:ext cx="2434590" cy="224154"/>
          </a:xfrm>
          <a:prstGeom prst="rect">
            <a:avLst/>
          </a:prstGeom>
        </p:spPr>
        <p:txBody>
          <a:bodyPr vert="horz" wrap="square" lIns="0" tIns="0" rIns="0" bIns="0" rtlCol="0">
            <a:spAutoFit/>
          </a:bodyPr>
          <a:lstStyle/>
          <a:p>
            <a:pPr marL="12700">
              <a:lnSpc>
                <a:spcPts val="1645"/>
              </a:lnSpc>
            </a:pPr>
            <a:r>
              <a:rPr sz="1400" spc="-5" dirty="0">
                <a:solidFill>
                  <a:srgbClr val="FFFFFF"/>
                </a:solidFill>
                <a:latin typeface="Arial"/>
                <a:cs typeface="Arial"/>
              </a:rPr>
              <a:t>nLockTime </a:t>
            </a:r>
            <a:r>
              <a:rPr sz="1400" dirty="0">
                <a:solidFill>
                  <a:srgbClr val="FFFFFF"/>
                </a:solidFill>
                <a:latin typeface="Arial"/>
                <a:cs typeface="Arial"/>
              </a:rPr>
              <a:t>refund </a:t>
            </a:r>
            <a:r>
              <a:rPr sz="1400" spc="-5" dirty="0">
                <a:solidFill>
                  <a:srgbClr val="FFFFFF"/>
                </a:solidFill>
                <a:latin typeface="Arial"/>
                <a:cs typeface="Arial"/>
              </a:rPr>
              <a:t>back to</a:t>
            </a:r>
            <a:r>
              <a:rPr sz="1400" spc="-90" dirty="0">
                <a:solidFill>
                  <a:srgbClr val="FFFFFF"/>
                </a:solidFill>
                <a:latin typeface="Arial"/>
                <a:cs typeface="Arial"/>
              </a:rPr>
              <a:t> </a:t>
            </a:r>
            <a:r>
              <a:rPr sz="1400" spc="-5" dirty="0">
                <a:solidFill>
                  <a:srgbClr val="FFFFFF"/>
                </a:solidFill>
                <a:latin typeface="Arial"/>
                <a:cs typeface="Arial"/>
              </a:rPr>
              <a:t>Bob</a:t>
            </a:r>
            <a:endParaRPr sz="1400">
              <a:latin typeface="Arial"/>
              <a:cs typeface="Arial"/>
            </a:endParaRPr>
          </a:p>
        </p:txBody>
      </p:sp>
      <p:sp>
        <p:nvSpPr>
          <p:cNvPr id="17" name="object 17"/>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8" name="object 18"/>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19" name="object 19"/>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
        <p:nvSpPr>
          <p:cNvPr id="25" name="object 2">
            <a:extLst>
              <a:ext uri="{FF2B5EF4-FFF2-40B4-BE49-F238E27FC236}">
                <a16:creationId xmlns:a16="http://schemas.microsoft.com/office/drawing/2014/main" id="{DB9B75B1-6EBF-924F-AF1A-8AE02A6A57EF}"/>
              </a:ext>
            </a:extLst>
          </p:cNvPr>
          <p:cNvSpPr txBox="1">
            <a:spLocks noGrp="1"/>
          </p:cNvSpPr>
          <p:nvPr>
            <p:ph type="title"/>
          </p:nvPr>
        </p:nvSpPr>
        <p:spPr>
          <a:xfrm>
            <a:off x="261851" y="353474"/>
            <a:ext cx="8620298" cy="487313"/>
          </a:xfrm>
          <a:prstGeom prst="rect">
            <a:avLst/>
          </a:prstGeom>
        </p:spPr>
        <p:txBody>
          <a:bodyPr vert="horz" wrap="square" lIns="0" tIns="12700" rIns="0" bIns="0" rtlCol="0">
            <a:spAutoFit/>
          </a:bodyPr>
          <a:lstStyle/>
          <a:p>
            <a:pPr marL="12700">
              <a:lnSpc>
                <a:spcPct val="100000"/>
              </a:lnSpc>
              <a:spcBef>
                <a:spcPts val="100"/>
              </a:spcBef>
            </a:pPr>
            <a:r>
              <a:rPr lang="en-US" sz="3000" spc="-5" dirty="0"/>
              <a:t>Going beyond three parties</a:t>
            </a:r>
            <a:endParaRPr sz="3000" spc="-5" dirty="0"/>
          </a:p>
        </p:txBody>
      </p:sp>
    </p:spTree>
    <p:extLst>
      <p:ext uri="{BB962C8B-B14F-4D97-AF65-F5344CB8AC3E}">
        <p14:creationId xmlns:p14="http://schemas.microsoft.com/office/powerpoint/2010/main" val="13845548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5" name="object 5"/>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6" name="object 6"/>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7" name="object 7"/>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8" name="object 8"/>
          <p:cNvSpPr txBox="1"/>
          <p:nvPr/>
        </p:nvSpPr>
        <p:spPr>
          <a:xfrm>
            <a:off x="7166175" y="4465435"/>
            <a:ext cx="1053465" cy="482600"/>
          </a:xfrm>
          <a:prstGeom prst="rect">
            <a:avLst/>
          </a:prstGeom>
        </p:spPr>
        <p:txBody>
          <a:bodyPr vert="horz" wrap="square" lIns="0" tIns="12700" rIns="0" bIns="0" rtlCol="0">
            <a:spAutoFit/>
          </a:bodyPr>
          <a:lstStyle/>
          <a:p>
            <a:pPr marL="12700">
              <a:lnSpc>
                <a:spcPct val="100000"/>
              </a:lnSpc>
              <a:spcBef>
                <a:spcPts val="100"/>
              </a:spcBef>
              <a:tabLst>
                <a:tab pos="765175"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9" name="object 9"/>
          <p:cNvSpPr txBox="1"/>
          <p:nvPr/>
        </p:nvSpPr>
        <p:spPr>
          <a:xfrm>
            <a:off x="760449" y="4465435"/>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10" name="object 10"/>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FFFFFF"/>
            </a:solidFill>
          </a:ln>
        </p:spPr>
        <p:txBody>
          <a:bodyPr wrap="square" lIns="0" tIns="0" rIns="0" bIns="0" rtlCol="0"/>
          <a:lstStyle/>
          <a:p>
            <a:endParaRPr/>
          </a:p>
        </p:txBody>
      </p:sp>
      <p:sp>
        <p:nvSpPr>
          <p:cNvPr id="11" name="object 11"/>
          <p:cNvSpPr/>
          <p:nvPr/>
        </p:nvSpPr>
        <p:spPr>
          <a:xfrm>
            <a:off x="2418690" y="2211906"/>
            <a:ext cx="216932" cy="163179"/>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rot="18840000">
            <a:off x="785413" y="2490589"/>
            <a:ext cx="975819"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HTL</a:t>
            </a:r>
            <a:r>
              <a:rPr sz="1400" dirty="0">
                <a:solidFill>
                  <a:srgbClr val="FFFFFF"/>
                </a:solidFill>
                <a:latin typeface="Arial"/>
                <a:cs typeface="Arial"/>
              </a:rPr>
              <a:t>C</a:t>
            </a:r>
            <a:r>
              <a:rPr sz="1400" spc="-15" dirty="0">
                <a:solidFill>
                  <a:srgbClr val="FFFFFF"/>
                </a:solidFill>
                <a:latin typeface="Arial"/>
                <a:cs typeface="Arial"/>
              </a:rPr>
              <a:t> </a:t>
            </a:r>
            <a:r>
              <a:rPr sz="2100" spc="-7" baseline="1984" dirty="0">
                <a:solidFill>
                  <a:srgbClr val="FFFFFF"/>
                </a:solidFill>
                <a:latin typeface="Arial"/>
                <a:cs typeface="Arial"/>
              </a:rPr>
              <a:t>3-day</a:t>
            </a:r>
            <a:endParaRPr sz="2100" baseline="1984">
              <a:latin typeface="Arial"/>
              <a:cs typeface="Arial"/>
            </a:endParaRPr>
          </a:p>
        </p:txBody>
      </p:sp>
      <p:sp>
        <p:nvSpPr>
          <p:cNvPr id="13" name="object 13"/>
          <p:cNvSpPr txBox="1"/>
          <p:nvPr/>
        </p:nvSpPr>
        <p:spPr>
          <a:xfrm rot="18840000">
            <a:off x="950072" y="2667174"/>
            <a:ext cx="8891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14" name="object 14"/>
          <p:cNvSpPr txBox="1"/>
          <p:nvPr/>
        </p:nvSpPr>
        <p:spPr>
          <a:xfrm>
            <a:off x="4019200" y="1443263"/>
            <a:ext cx="98361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HTLC</a:t>
            </a:r>
            <a:r>
              <a:rPr sz="1400" spc="-90" dirty="0">
                <a:solidFill>
                  <a:srgbClr val="FFFFFF"/>
                </a:solidFill>
                <a:latin typeface="Arial"/>
                <a:cs typeface="Arial"/>
              </a:rPr>
              <a:t> </a:t>
            </a:r>
            <a:r>
              <a:rPr sz="1400" spc="-5" dirty="0">
                <a:solidFill>
                  <a:srgbClr val="FFFFFF"/>
                </a:solidFill>
                <a:latin typeface="Arial"/>
                <a:cs typeface="Arial"/>
              </a:rPr>
              <a:t>2-day  nLockTime</a:t>
            </a:r>
            <a:endParaRPr sz="1400">
              <a:latin typeface="Arial"/>
              <a:cs typeface="Arial"/>
            </a:endParaRPr>
          </a:p>
        </p:txBody>
      </p:sp>
      <p:sp>
        <p:nvSpPr>
          <p:cNvPr id="15" name="object 15"/>
          <p:cNvSpPr txBox="1"/>
          <p:nvPr/>
        </p:nvSpPr>
        <p:spPr>
          <a:xfrm>
            <a:off x="2404649" y="4520987"/>
            <a:ext cx="3875404"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Dave </a:t>
            </a:r>
            <a:r>
              <a:rPr sz="1400" dirty="0">
                <a:solidFill>
                  <a:srgbClr val="FFFFFF"/>
                </a:solidFill>
                <a:latin typeface="Arial"/>
                <a:cs typeface="Arial"/>
              </a:rPr>
              <a:t>can </a:t>
            </a:r>
            <a:r>
              <a:rPr sz="1400" spc="-5" dirty="0">
                <a:solidFill>
                  <a:srgbClr val="FFFFFF"/>
                </a:solidFill>
                <a:latin typeface="Arial"/>
                <a:cs typeface="Arial"/>
              </a:rPr>
              <a:t>now get 0.01 BTC if </a:t>
            </a:r>
            <a:r>
              <a:rPr sz="1400" dirty="0">
                <a:solidFill>
                  <a:srgbClr val="FFFFFF"/>
                </a:solidFill>
                <a:latin typeface="Arial"/>
                <a:cs typeface="Arial"/>
              </a:rPr>
              <a:t>she </a:t>
            </a:r>
            <a:r>
              <a:rPr sz="1400" spc="-5" dirty="0">
                <a:solidFill>
                  <a:srgbClr val="FFFFFF"/>
                </a:solidFill>
                <a:latin typeface="Arial"/>
                <a:cs typeface="Arial"/>
              </a:rPr>
              <a:t>discloses </a:t>
            </a:r>
            <a:r>
              <a:rPr sz="1400" dirty="0">
                <a:solidFill>
                  <a:srgbClr val="FFFFFF"/>
                </a:solidFill>
                <a:latin typeface="Arial"/>
                <a:cs typeface="Arial"/>
              </a:rPr>
              <a:t>R </a:t>
            </a:r>
            <a:r>
              <a:rPr sz="1400" spc="-5" dirty="0">
                <a:solidFill>
                  <a:srgbClr val="FFFFFF"/>
                </a:solidFill>
                <a:latin typeface="Arial"/>
                <a:cs typeface="Arial"/>
              </a:rPr>
              <a:t>to  Carol</a:t>
            </a:r>
            <a:endParaRPr sz="1400">
              <a:latin typeface="Arial"/>
              <a:cs typeface="Arial"/>
            </a:endParaRPr>
          </a:p>
        </p:txBody>
      </p:sp>
      <p:sp>
        <p:nvSpPr>
          <p:cNvPr id="16" name="object 16"/>
          <p:cNvSpPr/>
          <p:nvPr/>
        </p:nvSpPr>
        <p:spPr>
          <a:xfrm>
            <a:off x="3525099" y="1939452"/>
            <a:ext cx="1602740" cy="327660"/>
          </a:xfrm>
          <a:custGeom>
            <a:avLst/>
            <a:gdLst/>
            <a:ahLst/>
            <a:cxnLst/>
            <a:rect l="l" t="t" r="r" b="b"/>
            <a:pathLst>
              <a:path w="1602739" h="327660">
                <a:moveTo>
                  <a:pt x="0" y="327624"/>
                </a:moveTo>
                <a:lnTo>
                  <a:pt x="56942" y="305241"/>
                </a:lnTo>
                <a:lnTo>
                  <a:pt x="91906" y="290093"/>
                </a:lnTo>
                <a:lnTo>
                  <a:pt x="130677" y="272793"/>
                </a:lnTo>
                <a:lnTo>
                  <a:pt x="172866" y="253704"/>
                </a:lnTo>
                <a:lnTo>
                  <a:pt x="218081" y="233190"/>
                </a:lnTo>
                <a:lnTo>
                  <a:pt x="265931" y="211614"/>
                </a:lnTo>
                <a:lnTo>
                  <a:pt x="316027" y="189340"/>
                </a:lnTo>
                <a:lnTo>
                  <a:pt x="367977" y="166733"/>
                </a:lnTo>
                <a:lnTo>
                  <a:pt x="421390" y="144154"/>
                </a:lnTo>
                <a:lnTo>
                  <a:pt x="475876" y="121969"/>
                </a:lnTo>
                <a:lnTo>
                  <a:pt x="531045" y="100541"/>
                </a:lnTo>
                <a:lnTo>
                  <a:pt x="586505" y="80233"/>
                </a:lnTo>
                <a:lnTo>
                  <a:pt x="641866" y="61409"/>
                </a:lnTo>
                <a:lnTo>
                  <a:pt x="696738" y="44433"/>
                </a:lnTo>
                <a:lnTo>
                  <a:pt x="750729" y="29669"/>
                </a:lnTo>
                <a:lnTo>
                  <a:pt x="803448" y="17480"/>
                </a:lnTo>
                <a:lnTo>
                  <a:pt x="854506" y="8229"/>
                </a:lnTo>
                <a:lnTo>
                  <a:pt x="903512" y="2281"/>
                </a:lnTo>
                <a:lnTo>
                  <a:pt x="950074" y="0"/>
                </a:lnTo>
                <a:lnTo>
                  <a:pt x="996081" y="1611"/>
                </a:lnTo>
                <a:lnTo>
                  <a:pt x="1043487" y="6860"/>
                </a:lnTo>
                <a:lnTo>
                  <a:pt x="1092006" y="15389"/>
                </a:lnTo>
                <a:lnTo>
                  <a:pt x="1141349" y="26839"/>
                </a:lnTo>
                <a:lnTo>
                  <a:pt x="1191229" y="40851"/>
                </a:lnTo>
                <a:lnTo>
                  <a:pt x="1241359" y="57066"/>
                </a:lnTo>
                <a:lnTo>
                  <a:pt x="1291452" y="75126"/>
                </a:lnTo>
                <a:lnTo>
                  <a:pt x="1341220" y="94672"/>
                </a:lnTo>
                <a:lnTo>
                  <a:pt x="1390374" y="115344"/>
                </a:lnTo>
                <a:lnTo>
                  <a:pt x="1438629" y="136785"/>
                </a:lnTo>
                <a:lnTo>
                  <a:pt x="1497244" y="164120"/>
                </a:lnTo>
                <a:lnTo>
                  <a:pt x="1553442" y="191395"/>
                </a:lnTo>
                <a:lnTo>
                  <a:pt x="1580458" y="204790"/>
                </a:lnTo>
                <a:lnTo>
                  <a:pt x="1602282" y="215715"/>
                </a:lnTo>
              </a:path>
            </a:pathLst>
          </a:custGeom>
          <a:ln w="38099">
            <a:solidFill>
              <a:srgbClr val="FFFFFF"/>
            </a:solidFill>
          </a:ln>
        </p:spPr>
        <p:txBody>
          <a:bodyPr wrap="square" lIns="0" tIns="0" rIns="0" bIns="0" rtlCol="0"/>
          <a:lstStyle/>
          <a:p>
            <a:endParaRPr/>
          </a:p>
        </p:txBody>
      </p:sp>
      <p:sp>
        <p:nvSpPr>
          <p:cNvPr id="17" name="object 17"/>
          <p:cNvSpPr/>
          <p:nvPr/>
        </p:nvSpPr>
        <p:spPr>
          <a:xfrm>
            <a:off x="5081131" y="2079369"/>
            <a:ext cx="221216" cy="169582"/>
          </a:xfrm>
          <a:prstGeom prst="rect">
            <a:avLst/>
          </a:prstGeom>
          <a:blipFill>
            <a:blip r:embed="rId3" cstate="print"/>
            <a:stretch>
              <a:fillRect/>
            </a:stretch>
          </a:blipFill>
        </p:spPr>
        <p:txBody>
          <a:bodyPr wrap="square" lIns="0" tIns="0" rIns="0" bIns="0" rtlCol="0"/>
          <a:lstStyle/>
          <a:p>
            <a:endParaRPr/>
          </a:p>
        </p:txBody>
      </p:sp>
      <p:sp>
        <p:nvSpPr>
          <p:cNvPr id="18" name="object 18"/>
          <p:cNvSpPr txBox="1"/>
          <p:nvPr/>
        </p:nvSpPr>
        <p:spPr>
          <a:xfrm>
            <a:off x="2404649" y="2527685"/>
            <a:ext cx="4142740" cy="1813560"/>
          </a:xfrm>
          <a:prstGeom prst="rect">
            <a:avLst/>
          </a:prstGeom>
        </p:spPr>
        <p:txBody>
          <a:bodyPr vert="horz" wrap="square" lIns="0" tIns="12700" rIns="0" bIns="0" rtlCol="0">
            <a:spAutoFit/>
          </a:bodyPr>
          <a:lstStyle/>
          <a:p>
            <a:pPr marL="243840">
              <a:lnSpc>
                <a:spcPct val="100000"/>
              </a:lnSpc>
              <a:spcBef>
                <a:spcPts val="100"/>
              </a:spcBef>
              <a:tabLst>
                <a:tab pos="2819400" algn="l"/>
              </a:tabLst>
            </a:pPr>
            <a:r>
              <a:rPr sz="3000" dirty="0">
                <a:solidFill>
                  <a:srgbClr val="FFFF00"/>
                </a:solidFill>
                <a:latin typeface="Arial"/>
                <a:cs typeface="Arial"/>
              </a:rPr>
              <a:t>H	H</a:t>
            </a:r>
            <a:endParaRPr sz="3000">
              <a:latin typeface="Arial"/>
              <a:cs typeface="Arial"/>
            </a:endParaRPr>
          </a:p>
          <a:p>
            <a:pPr>
              <a:lnSpc>
                <a:spcPct val="100000"/>
              </a:lnSpc>
              <a:spcBef>
                <a:spcPts val="55"/>
              </a:spcBef>
            </a:pPr>
            <a:endParaRPr sz="4800">
              <a:latin typeface="Times New Roman"/>
              <a:cs typeface="Times New Roman"/>
            </a:endParaRPr>
          </a:p>
          <a:p>
            <a:pPr marL="12700" marR="5080">
              <a:lnSpc>
                <a:spcPts val="1650"/>
              </a:lnSpc>
            </a:pPr>
            <a:r>
              <a:rPr sz="1400" spc="-5" dirty="0">
                <a:solidFill>
                  <a:srgbClr val="FFFFFF"/>
                </a:solidFill>
                <a:latin typeface="Arial"/>
                <a:cs typeface="Arial"/>
              </a:rPr>
              <a:t>Carol </a:t>
            </a:r>
            <a:r>
              <a:rPr sz="1400" dirty="0">
                <a:solidFill>
                  <a:srgbClr val="FFFFFF"/>
                </a:solidFill>
                <a:latin typeface="Arial"/>
                <a:cs typeface="Arial"/>
              </a:rPr>
              <a:t>&amp; </a:t>
            </a:r>
            <a:r>
              <a:rPr sz="1400" spc="-5" dirty="0">
                <a:solidFill>
                  <a:srgbClr val="FFFFFF"/>
                </a:solidFill>
                <a:latin typeface="Arial"/>
                <a:cs typeface="Arial"/>
              </a:rPr>
              <a:t>Dave </a:t>
            </a:r>
            <a:r>
              <a:rPr sz="1400" dirty="0">
                <a:solidFill>
                  <a:srgbClr val="FFFFFF"/>
                </a:solidFill>
                <a:latin typeface="Arial"/>
                <a:cs typeface="Arial"/>
              </a:rPr>
              <a:t>create </a:t>
            </a:r>
            <a:r>
              <a:rPr sz="1400" spc="-5" dirty="0">
                <a:solidFill>
                  <a:srgbClr val="FFFFFF"/>
                </a:solidFill>
                <a:latin typeface="Arial"/>
                <a:cs typeface="Arial"/>
              </a:rPr>
              <a:t>an HTLC output in the payment  </a:t>
            </a:r>
            <a:r>
              <a:rPr sz="1400" dirty="0">
                <a:solidFill>
                  <a:srgbClr val="FFFFFF"/>
                </a:solidFill>
                <a:latin typeface="Arial"/>
                <a:cs typeface="Arial"/>
              </a:rPr>
              <a:t>channel </a:t>
            </a:r>
            <a:r>
              <a:rPr sz="1400" spc="-5" dirty="0">
                <a:solidFill>
                  <a:srgbClr val="FFFFFF"/>
                </a:solidFill>
                <a:latin typeface="Arial"/>
                <a:cs typeface="Arial"/>
              </a:rPr>
              <a:t>to pay Dave 0.01 BTC, with </a:t>
            </a:r>
            <a:r>
              <a:rPr sz="1400" dirty="0">
                <a:solidFill>
                  <a:srgbClr val="FFFFFF"/>
                </a:solidFill>
                <a:latin typeface="Arial"/>
                <a:cs typeface="Arial"/>
              </a:rPr>
              <a:t>a </a:t>
            </a:r>
            <a:r>
              <a:rPr sz="1400" spc="-5" dirty="0">
                <a:solidFill>
                  <a:srgbClr val="FFFFFF"/>
                </a:solidFill>
                <a:latin typeface="Arial"/>
                <a:cs typeface="Arial"/>
              </a:rPr>
              <a:t>1-day  nLockTime </a:t>
            </a:r>
            <a:r>
              <a:rPr sz="1400" dirty="0">
                <a:solidFill>
                  <a:srgbClr val="FFFFFF"/>
                </a:solidFill>
                <a:latin typeface="Arial"/>
                <a:cs typeface="Arial"/>
              </a:rPr>
              <a:t>refund </a:t>
            </a:r>
            <a:r>
              <a:rPr sz="1400" spc="-5" dirty="0">
                <a:solidFill>
                  <a:srgbClr val="FFFFFF"/>
                </a:solidFill>
                <a:latin typeface="Arial"/>
                <a:cs typeface="Arial"/>
              </a:rPr>
              <a:t>back to</a:t>
            </a:r>
            <a:r>
              <a:rPr sz="1400" spc="-20" dirty="0">
                <a:solidFill>
                  <a:srgbClr val="FFFFFF"/>
                </a:solidFill>
                <a:latin typeface="Arial"/>
                <a:cs typeface="Arial"/>
              </a:rPr>
              <a:t> </a:t>
            </a:r>
            <a:r>
              <a:rPr sz="1400" spc="-5" dirty="0">
                <a:solidFill>
                  <a:srgbClr val="FFFFFF"/>
                </a:solidFill>
                <a:latin typeface="Arial"/>
                <a:cs typeface="Arial"/>
              </a:rPr>
              <a:t>Carol</a:t>
            </a:r>
            <a:endParaRPr sz="1400">
              <a:latin typeface="Arial"/>
              <a:cs typeface="Arial"/>
            </a:endParaRPr>
          </a:p>
        </p:txBody>
      </p:sp>
      <p:sp>
        <p:nvSpPr>
          <p:cNvPr id="19" name="object 19"/>
          <p:cNvSpPr/>
          <p:nvPr/>
        </p:nvSpPr>
        <p:spPr>
          <a:xfrm>
            <a:off x="6193175" y="2267924"/>
            <a:ext cx="1383030" cy="1285240"/>
          </a:xfrm>
          <a:custGeom>
            <a:avLst/>
            <a:gdLst/>
            <a:ahLst/>
            <a:cxnLst/>
            <a:rect l="l" t="t" r="r" b="b"/>
            <a:pathLst>
              <a:path w="1383029" h="1285239">
                <a:moveTo>
                  <a:pt x="0" y="0"/>
                </a:moveTo>
                <a:lnTo>
                  <a:pt x="47834" y="1163"/>
                </a:lnTo>
                <a:lnTo>
                  <a:pt x="95620" y="4617"/>
                </a:lnTo>
                <a:lnTo>
                  <a:pt x="143307" y="10309"/>
                </a:lnTo>
                <a:lnTo>
                  <a:pt x="190845" y="18186"/>
                </a:lnTo>
                <a:lnTo>
                  <a:pt x="238186" y="28194"/>
                </a:lnTo>
                <a:lnTo>
                  <a:pt x="285279" y="40280"/>
                </a:lnTo>
                <a:lnTo>
                  <a:pt x="332076" y="54391"/>
                </a:lnTo>
                <a:lnTo>
                  <a:pt x="378527" y="70473"/>
                </a:lnTo>
                <a:lnTo>
                  <a:pt x="424583" y="88473"/>
                </a:lnTo>
                <a:lnTo>
                  <a:pt x="470194" y="108338"/>
                </a:lnTo>
                <a:lnTo>
                  <a:pt x="515310" y="130014"/>
                </a:lnTo>
                <a:lnTo>
                  <a:pt x="559883" y="153449"/>
                </a:lnTo>
                <a:lnTo>
                  <a:pt x="603863" y="178589"/>
                </a:lnTo>
                <a:lnTo>
                  <a:pt x="647200" y="205381"/>
                </a:lnTo>
                <a:lnTo>
                  <a:pt x="689846" y="233770"/>
                </a:lnTo>
                <a:lnTo>
                  <a:pt x="731750" y="263706"/>
                </a:lnTo>
                <a:lnTo>
                  <a:pt x="772863" y="295133"/>
                </a:lnTo>
                <a:lnTo>
                  <a:pt x="813136" y="327998"/>
                </a:lnTo>
                <a:lnTo>
                  <a:pt x="852519" y="362249"/>
                </a:lnTo>
                <a:lnTo>
                  <a:pt x="890963" y="397832"/>
                </a:lnTo>
                <a:lnTo>
                  <a:pt x="928419" y="434694"/>
                </a:lnTo>
                <a:lnTo>
                  <a:pt x="964837" y="472781"/>
                </a:lnTo>
                <a:lnTo>
                  <a:pt x="997266" y="508725"/>
                </a:lnTo>
                <a:lnTo>
                  <a:pt x="1028743" y="545613"/>
                </a:lnTo>
                <a:lnTo>
                  <a:pt x="1059231" y="583404"/>
                </a:lnTo>
                <a:lnTo>
                  <a:pt x="1088690" y="622057"/>
                </a:lnTo>
                <a:lnTo>
                  <a:pt x="1117084" y="661531"/>
                </a:lnTo>
                <a:lnTo>
                  <a:pt x="1144374" y="701784"/>
                </a:lnTo>
                <a:lnTo>
                  <a:pt x="1170521" y="742776"/>
                </a:lnTo>
                <a:lnTo>
                  <a:pt x="1195488" y="784466"/>
                </a:lnTo>
                <a:lnTo>
                  <a:pt x="1219237" y="826813"/>
                </a:lnTo>
                <a:lnTo>
                  <a:pt x="1241730" y="869775"/>
                </a:lnTo>
                <a:lnTo>
                  <a:pt x="1262929" y="913311"/>
                </a:lnTo>
                <a:lnTo>
                  <a:pt x="1282794" y="957381"/>
                </a:lnTo>
                <a:lnTo>
                  <a:pt x="1301290" y="1001944"/>
                </a:lnTo>
                <a:lnTo>
                  <a:pt x="1318377" y="1046958"/>
                </a:lnTo>
                <a:lnTo>
                  <a:pt x="1334017" y="1092383"/>
                </a:lnTo>
                <a:lnTo>
                  <a:pt x="1348173" y="1138176"/>
                </a:lnTo>
                <a:lnTo>
                  <a:pt x="1360805" y="1184299"/>
                </a:lnTo>
                <a:lnTo>
                  <a:pt x="1371877" y="1230708"/>
                </a:lnTo>
                <a:lnTo>
                  <a:pt x="1380268" y="1271518"/>
                </a:lnTo>
                <a:lnTo>
                  <a:pt x="1382420" y="1283211"/>
                </a:lnTo>
                <a:lnTo>
                  <a:pt x="1382779" y="1285231"/>
                </a:lnTo>
              </a:path>
            </a:pathLst>
          </a:custGeom>
          <a:ln w="38099">
            <a:solidFill>
              <a:srgbClr val="FFFFFF"/>
            </a:solidFill>
          </a:ln>
        </p:spPr>
        <p:txBody>
          <a:bodyPr wrap="square" lIns="0" tIns="0" rIns="0" bIns="0" rtlCol="0"/>
          <a:lstStyle/>
          <a:p>
            <a:endParaRPr/>
          </a:p>
        </p:txBody>
      </p:sp>
      <p:sp>
        <p:nvSpPr>
          <p:cNvPr id="20" name="object 20"/>
          <p:cNvSpPr/>
          <p:nvPr/>
        </p:nvSpPr>
        <p:spPr>
          <a:xfrm>
            <a:off x="7494230" y="3528430"/>
            <a:ext cx="163448" cy="215972"/>
          </a:xfrm>
          <a:prstGeom prst="rect">
            <a:avLst/>
          </a:prstGeom>
          <a:blipFill>
            <a:blip r:embed="rId4" cstate="print"/>
            <a:stretch>
              <a:fillRect/>
            </a:stretch>
          </a:blipFill>
        </p:spPr>
        <p:txBody>
          <a:bodyPr wrap="square" lIns="0" tIns="0" rIns="0" bIns="0" rtlCol="0"/>
          <a:lstStyle/>
          <a:p>
            <a:endParaRPr/>
          </a:p>
        </p:txBody>
      </p:sp>
      <p:sp>
        <p:nvSpPr>
          <p:cNvPr id="21" name="object 21"/>
          <p:cNvSpPr txBox="1"/>
          <p:nvPr/>
        </p:nvSpPr>
        <p:spPr>
          <a:xfrm rot="2760000">
            <a:off x="6864720" y="2293142"/>
            <a:ext cx="977068" cy="177800"/>
          </a:xfrm>
          <a:prstGeom prst="rect">
            <a:avLst/>
          </a:prstGeom>
        </p:spPr>
        <p:txBody>
          <a:bodyPr vert="horz" wrap="square" lIns="0" tIns="0" rIns="0" bIns="0" rtlCol="0">
            <a:spAutoFit/>
          </a:bodyPr>
          <a:lstStyle/>
          <a:p>
            <a:pPr>
              <a:lnSpc>
                <a:spcPts val="1400"/>
              </a:lnSpc>
            </a:pPr>
            <a:r>
              <a:rPr sz="2100" spc="-7" baseline="1984" dirty="0">
                <a:solidFill>
                  <a:srgbClr val="FFFFFF"/>
                </a:solidFill>
                <a:latin typeface="Arial"/>
                <a:cs typeface="Arial"/>
              </a:rPr>
              <a:t>HTL</a:t>
            </a:r>
            <a:r>
              <a:rPr sz="2100" baseline="1984" dirty="0">
                <a:solidFill>
                  <a:srgbClr val="FFFFFF"/>
                </a:solidFill>
                <a:latin typeface="Arial"/>
                <a:cs typeface="Arial"/>
              </a:rPr>
              <a:t>C</a:t>
            </a:r>
            <a:r>
              <a:rPr sz="2100" spc="-44" baseline="1984" dirty="0">
                <a:solidFill>
                  <a:srgbClr val="FFFFFF"/>
                </a:solidFill>
                <a:latin typeface="Arial"/>
                <a:cs typeface="Arial"/>
              </a:rPr>
              <a:t> </a:t>
            </a:r>
            <a:r>
              <a:rPr sz="1400" spc="-5" dirty="0">
                <a:solidFill>
                  <a:srgbClr val="FFFFFF"/>
                </a:solidFill>
                <a:latin typeface="Arial"/>
                <a:cs typeface="Arial"/>
              </a:rPr>
              <a:t>1-day</a:t>
            </a:r>
            <a:endParaRPr sz="1400">
              <a:latin typeface="Arial"/>
              <a:cs typeface="Arial"/>
            </a:endParaRPr>
          </a:p>
        </p:txBody>
      </p:sp>
      <p:sp>
        <p:nvSpPr>
          <p:cNvPr id="22" name="object 22"/>
          <p:cNvSpPr txBox="1"/>
          <p:nvPr/>
        </p:nvSpPr>
        <p:spPr>
          <a:xfrm rot="2760000">
            <a:off x="6724846" y="2404206"/>
            <a:ext cx="890422"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28" name="object 2">
            <a:extLst>
              <a:ext uri="{FF2B5EF4-FFF2-40B4-BE49-F238E27FC236}">
                <a16:creationId xmlns:a16="http://schemas.microsoft.com/office/drawing/2014/main" id="{907BDF3C-B8C4-1849-90E1-DE712EFE2C3C}"/>
              </a:ext>
            </a:extLst>
          </p:cNvPr>
          <p:cNvSpPr txBox="1">
            <a:spLocks noGrp="1"/>
          </p:cNvSpPr>
          <p:nvPr>
            <p:ph type="title"/>
          </p:nvPr>
        </p:nvSpPr>
        <p:spPr>
          <a:xfrm>
            <a:off x="261851" y="353474"/>
            <a:ext cx="8620298" cy="487313"/>
          </a:xfrm>
          <a:prstGeom prst="rect">
            <a:avLst/>
          </a:prstGeom>
        </p:spPr>
        <p:txBody>
          <a:bodyPr vert="horz" wrap="square" lIns="0" tIns="12700" rIns="0" bIns="0" rtlCol="0">
            <a:spAutoFit/>
          </a:bodyPr>
          <a:lstStyle/>
          <a:p>
            <a:pPr marL="12700">
              <a:lnSpc>
                <a:spcPct val="100000"/>
              </a:lnSpc>
              <a:spcBef>
                <a:spcPts val="100"/>
              </a:spcBef>
            </a:pPr>
            <a:r>
              <a:rPr lang="en-US" sz="3000" spc="-5" dirty="0"/>
              <a:t>Going beyond three parties</a:t>
            </a:r>
            <a:endParaRPr sz="3000" spc="-5" dirty="0"/>
          </a:p>
        </p:txBody>
      </p:sp>
    </p:spTree>
    <p:extLst>
      <p:ext uri="{BB962C8B-B14F-4D97-AF65-F5344CB8AC3E}">
        <p14:creationId xmlns:p14="http://schemas.microsoft.com/office/powerpoint/2010/main" val="29766895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5" name="object 5"/>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6" name="object 6"/>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7" name="object 7"/>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8" name="object 8"/>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FFFFFF"/>
            </a:solidFill>
          </a:ln>
        </p:spPr>
        <p:txBody>
          <a:bodyPr wrap="square" lIns="0" tIns="0" rIns="0" bIns="0" rtlCol="0"/>
          <a:lstStyle/>
          <a:p>
            <a:endParaRPr/>
          </a:p>
        </p:txBody>
      </p:sp>
      <p:sp>
        <p:nvSpPr>
          <p:cNvPr id="9" name="object 9"/>
          <p:cNvSpPr/>
          <p:nvPr/>
        </p:nvSpPr>
        <p:spPr>
          <a:xfrm>
            <a:off x="2418690" y="2211906"/>
            <a:ext cx="216932" cy="163179"/>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rot="18840000">
            <a:off x="785413" y="2490589"/>
            <a:ext cx="975819"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HTL</a:t>
            </a:r>
            <a:r>
              <a:rPr sz="1400" dirty="0">
                <a:solidFill>
                  <a:srgbClr val="FFFFFF"/>
                </a:solidFill>
                <a:latin typeface="Arial"/>
                <a:cs typeface="Arial"/>
              </a:rPr>
              <a:t>C</a:t>
            </a:r>
            <a:r>
              <a:rPr sz="1400" spc="-15" dirty="0">
                <a:solidFill>
                  <a:srgbClr val="FFFFFF"/>
                </a:solidFill>
                <a:latin typeface="Arial"/>
                <a:cs typeface="Arial"/>
              </a:rPr>
              <a:t> </a:t>
            </a:r>
            <a:r>
              <a:rPr sz="2100" spc="-7" baseline="1984" dirty="0">
                <a:solidFill>
                  <a:srgbClr val="FFFFFF"/>
                </a:solidFill>
                <a:latin typeface="Arial"/>
                <a:cs typeface="Arial"/>
              </a:rPr>
              <a:t>3-day</a:t>
            </a:r>
            <a:endParaRPr sz="2100" baseline="1984">
              <a:latin typeface="Arial"/>
              <a:cs typeface="Arial"/>
            </a:endParaRPr>
          </a:p>
        </p:txBody>
      </p:sp>
      <p:sp>
        <p:nvSpPr>
          <p:cNvPr id="11" name="object 11"/>
          <p:cNvSpPr txBox="1"/>
          <p:nvPr/>
        </p:nvSpPr>
        <p:spPr>
          <a:xfrm rot="18840000">
            <a:off x="950072" y="2667174"/>
            <a:ext cx="8891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13" name="object 13"/>
          <p:cNvSpPr/>
          <p:nvPr/>
        </p:nvSpPr>
        <p:spPr>
          <a:xfrm>
            <a:off x="3525099" y="1939452"/>
            <a:ext cx="1602740" cy="327660"/>
          </a:xfrm>
          <a:custGeom>
            <a:avLst/>
            <a:gdLst/>
            <a:ahLst/>
            <a:cxnLst/>
            <a:rect l="l" t="t" r="r" b="b"/>
            <a:pathLst>
              <a:path w="1602739" h="327660">
                <a:moveTo>
                  <a:pt x="0" y="327624"/>
                </a:moveTo>
                <a:lnTo>
                  <a:pt x="56942" y="305241"/>
                </a:lnTo>
                <a:lnTo>
                  <a:pt x="91906" y="290093"/>
                </a:lnTo>
                <a:lnTo>
                  <a:pt x="130677" y="272793"/>
                </a:lnTo>
                <a:lnTo>
                  <a:pt x="172866" y="253704"/>
                </a:lnTo>
                <a:lnTo>
                  <a:pt x="218081" y="233190"/>
                </a:lnTo>
                <a:lnTo>
                  <a:pt x="265931" y="211614"/>
                </a:lnTo>
                <a:lnTo>
                  <a:pt x="316027" y="189340"/>
                </a:lnTo>
                <a:lnTo>
                  <a:pt x="367977" y="166733"/>
                </a:lnTo>
                <a:lnTo>
                  <a:pt x="421390" y="144154"/>
                </a:lnTo>
                <a:lnTo>
                  <a:pt x="475876" y="121969"/>
                </a:lnTo>
                <a:lnTo>
                  <a:pt x="531045" y="100541"/>
                </a:lnTo>
                <a:lnTo>
                  <a:pt x="586505" y="80233"/>
                </a:lnTo>
                <a:lnTo>
                  <a:pt x="641866" y="61409"/>
                </a:lnTo>
                <a:lnTo>
                  <a:pt x="696738" y="44433"/>
                </a:lnTo>
                <a:lnTo>
                  <a:pt x="750729" y="29669"/>
                </a:lnTo>
                <a:lnTo>
                  <a:pt x="803448" y="17480"/>
                </a:lnTo>
                <a:lnTo>
                  <a:pt x="854506" y="8229"/>
                </a:lnTo>
                <a:lnTo>
                  <a:pt x="903512" y="2281"/>
                </a:lnTo>
                <a:lnTo>
                  <a:pt x="950074" y="0"/>
                </a:lnTo>
                <a:lnTo>
                  <a:pt x="996081" y="1611"/>
                </a:lnTo>
                <a:lnTo>
                  <a:pt x="1043487" y="6860"/>
                </a:lnTo>
                <a:lnTo>
                  <a:pt x="1092006" y="15389"/>
                </a:lnTo>
                <a:lnTo>
                  <a:pt x="1141349" y="26839"/>
                </a:lnTo>
                <a:lnTo>
                  <a:pt x="1191229" y="40851"/>
                </a:lnTo>
                <a:lnTo>
                  <a:pt x="1241359" y="57066"/>
                </a:lnTo>
                <a:lnTo>
                  <a:pt x="1291452" y="75126"/>
                </a:lnTo>
                <a:lnTo>
                  <a:pt x="1341220" y="94672"/>
                </a:lnTo>
                <a:lnTo>
                  <a:pt x="1390374" y="115344"/>
                </a:lnTo>
                <a:lnTo>
                  <a:pt x="1438629" y="136785"/>
                </a:lnTo>
                <a:lnTo>
                  <a:pt x="1497244" y="164120"/>
                </a:lnTo>
                <a:lnTo>
                  <a:pt x="1553442" y="191395"/>
                </a:lnTo>
                <a:lnTo>
                  <a:pt x="1580458" y="204790"/>
                </a:lnTo>
                <a:lnTo>
                  <a:pt x="1602282" y="215715"/>
                </a:lnTo>
              </a:path>
            </a:pathLst>
          </a:custGeom>
          <a:ln w="38099">
            <a:solidFill>
              <a:srgbClr val="FFFFFF"/>
            </a:solidFill>
          </a:ln>
        </p:spPr>
        <p:txBody>
          <a:bodyPr wrap="square" lIns="0" tIns="0" rIns="0" bIns="0" rtlCol="0"/>
          <a:lstStyle/>
          <a:p>
            <a:endParaRPr/>
          </a:p>
        </p:txBody>
      </p:sp>
      <p:sp>
        <p:nvSpPr>
          <p:cNvPr id="14" name="object 14"/>
          <p:cNvSpPr/>
          <p:nvPr/>
        </p:nvSpPr>
        <p:spPr>
          <a:xfrm>
            <a:off x="5081131" y="2079369"/>
            <a:ext cx="221216" cy="169582"/>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6193175" y="2267924"/>
            <a:ext cx="1383030" cy="1285240"/>
          </a:xfrm>
          <a:custGeom>
            <a:avLst/>
            <a:gdLst/>
            <a:ahLst/>
            <a:cxnLst/>
            <a:rect l="l" t="t" r="r" b="b"/>
            <a:pathLst>
              <a:path w="1383029" h="1285239">
                <a:moveTo>
                  <a:pt x="0" y="0"/>
                </a:moveTo>
                <a:lnTo>
                  <a:pt x="47834" y="1163"/>
                </a:lnTo>
                <a:lnTo>
                  <a:pt x="95620" y="4617"/>
                </a:lnTo>
                <a:lnTo>
                  <a:pt x="143307" y="10309"/>
                </a:lnTo>
                <a:lnTo>
                  <a:pt x="190845" y="18186"/>
                </a:lnTo>
                <a:lnTo>
                  <a:pt x="238186" y="28194"/>
                </a:lnTo>
                <a:lnTo>
                  <a:pt x="285279" y="40280"/>
                </a:lnTo>
                <a:lnTo>
                  <a:pt x="332076" y="54391"/>
                </a:lnTo>
                <a:lnTo>
                  <a:pt x="378527" y="70473"/>
                </a:lnTo>
                <a:lnTo>
                  <a:pt x="424583" y="88473"/>
                </a:lnTo>
                <a:lnTo>
                  <a:pt x="470194" y="108338"/>
                </a:lnTo>
                <a:lnTo>
                  <a:pt x="515310" y="130014"/>
                </a:lnTo>
                <a:lnTo>
                  <a:pt x="559883" y="153449"/>
                </a:lnTo>
                <a:lnTo>
                  <a:pt x="603863" y="178589"/>
                </a:lnTo>
                <a:lnTo>
                  <a:pt x="647200" y="205381"/>
                </a:lnTo>
                <a:lnTo>
                  <a:pt x="689846" y="233770"/>
                </a:lnTo>
                <a:lnTo>
                  <a:pt x="731750" y="263706"/>
                </a:lnTo>
                <a:lnTo>
                  <a:pt x="772863" y="295133"/>
                </a:lnTo>
                <a:lnTo>
                  <a:pt x="813136" y="327998"/>
                </a:lnTo>
                <a:lnTo>
                  <a:pt x="852519" y="362249"/>
                </a:lnTo>
                <a:lnTo>
                  <a:pt x="890963" y="397832"/>
                </a:lnTo>
                <a:lnTo>
                  <a:pt x="928419" y="434694"/>
                </a:lnTo>
                <a:lnTo>
                  <a:pt x="964837" y="472781"/>
                </a:lnTo>
                <a:lnTo>
                  <a:pt x="997266" y="508725"/>
                </a:lnTo>
                <a:lnTo>
                  <a:pt x="1028743" y="545613"/>
                </a:lnTo>
                <a:lnTo>
                  <a:pt x="1059231" y="583404"/>
                </a:lnTo>
                <a:lnTo>
                  <a:pt x="1088690" y="622057"/>
                </a:lnTo>
                <a:lnTo>
                  <a:pt x="1117084" y="661531"/>
                </a:lnTo>
                <a:lnTo>
                  <a:pt x="1144374" y="701784"/>
                </a:lnTo>
                <a:lnTo>
                  <a:pt x="1170521" y="742776"/>
                </a:lnTo>
                <a:lnTo>
                  <a:pt x="1195488" y="784466"/>
                </a:lnTo>
                <a:lnTo>
                  <a:pt x="1219237" y="826813"/>
                </a:lnTo>
                <a:lnTo>
                  <a:pt x="1241730" y="869775"/>
                </a:lnTo>
                <a:lnTo>
                  <a:pt x="1262929" y="913311"/>
                </a:lnTo>
                <a:lnTo>
                  <a:pt x="1282794" y="957381"/>
                </a:lnTo>
                <a:lnTo>
                  <a:pt x="1301290" y="1001944"/>
                </a:lnTo>
                <a:lnTo>
                  <a:pt x="1318377" y="1046958"/>
                </a:lnTo>
                <a:lnTo>
                  <a:pt x="1334017" y="1092383"/>
                </a:lnTo>
                <a:lnTo>
                  <a:pt x="1348173" y="1138176"/>
                </a:lnTo>
                <a:lnTo>
                  <a:pt x="1360805" y="1184299"/>
                </a:lnTo>
                <a:lnTo>
                  <a:pt x="1371877" y="1230708"/>
                </a:lnTo>
                <a:lnTo>
                  <a:pt x="1380268" y="1271518"/>
                </a:lnTo>
                <a:lnTo>
                  <a:pt x="1382420" y="1283211"/>
                </a:lnTo>
                <a:lnTo>
                  <a:pt x="1382779" y="1285231"/>
                </a:lnTo>
              </a:path>
            </a:pathLst>
          </a:custGeom>
          <a:ln w="38099">
            <a:solidFill>
              <a:srgbClr val="00FF00"/>
            </a:solidFill>
          </a:ln>
        </p:spPr>
        <p:txBody>
          <a:bodyPr wrap="square" lIns="0" tIns="0" rIns="0" bIns="0" rtlCol="0"/>
          <a:lstStyle/>
          <a:p>
            <a:endParaRPr/>
          </a:p>
        </p:txBody>
      </p:sp>
      <p:sp>
        <p:nvSpPr>
          <p:cNvPr id="16" name="object 16"/>
          <p:cNvSpPr/>
          <p:nvPr/>
        </p:nvSpPr>
        <p:spPr>
          <a:xfrm>
            <a:off x="7494230" y="3528430"/>
            <a:ext cx="163448" cy="215972"/>
          </a:xfrm>
          <a:prstGeom prst="rect">
            <a:avLst/>
          </a:prstGeom>
          <a:blipFill>
            <a:blip r:embed="rId4" cstate="print"/>
            <a:stretch>
              <a:fillRect/>
            </a:stretch>
          </a:blipFill>
        </p:spPr>
        <p:txBody>
          <a:bodyPr wrap="square" lIns="0" tIns="0" rIns="0" bIns="0" rtlCol="0"/>
          <a:lstStyle/>
          <a:p>
            <a:endParaRPr/>
          </a:p>
        </p:txBody>
      </p:sp>
      <p:sp>
        <p:nvSpPr>
          <p:cNvPr id="17" name="object 17"/>
          <p:cNvSpPr txBox="1"/>
          <p:nvPr/>
        </p:nvSpPr>
        <p:spPr>
          <a:xfrm>
            <a:off x="2404649" y="1443263"/>
            <a:ext cx="3954779" cy="2687955"/>
          </a:xfrm>
          <a:prstGeom prst="rect">
            <a:avLst/>
          </a:prstGeom>
        </p:spPr>
        <p:txBody>
          <a:bodyPr vert="horz" wrap="square" lIns="0" tIns="22860" rIns="0" bIns="0" rtlCol="0">
            <a:spAutoFit/>
          </a:bodyPr>
          <a:lstStyle/>
          <a:p>
            <a:pPr marL="1626870" marR="1361440" algn="ctr">
              <a:lnSpc>
                <a:spcPts val="1650"/>
              </a:lnSpc>
              <a:spcBef>
                <a:spcPts val="180"/>
              </a:spcBef>
            </a:pPr>
            <a:r>
              <a:rPr sz="1400" spc="-5" dirty="0">
                <a:solidFill>
                  <a:srgbClr val="FFFFFF"/>
                </a:solidFill>
                <a:latin typeface="Arial"/>
                <a:cs typeface="Arial"/>
              </a:rPr>
              <a:t>HTLC</a:t>
            </a:r>
            <a:r>
              <a:rPr sz="1400" spc="-95" dirty="0">
                <a:solidFill>
                  <a:srgbClr val="FFFFFF"/>
                </a:solidFill>
                <a:latin typeface="Arial"/>
                <a:cs typeface="Arial"/>
              </a:rPr>
              <a:t> </a:t>
            </a:r>
            <a:r>
              <a:rPr sz="1400" spc="-5" dirty="0">
                <a:solidFill>
                  <a:srgbClr val="FFFFFF"/>
                </a:solidFill>
                <a:latin typeface="Arial"/>
                <a:cs typeface="Arial"/>
              </a:rPr>
              <a:t>2-day  nLockTime</a:t>
            </a:r>
            <a:endParaRPr sz="1400">
              <a:latin typeface="Arial"/>
              <a:cs typeface="Arial"/>
            </a:endParaRPr>
          </a:p>
          <a:p>
            <a:pPr>
              <a:lnSpc>
                <a:spcPct val="100000"/>
              </a:lnSpc>
            </a:pPr>
            <a:endParaRPr sz="1500">
              <a:latin typeface="Times New Roman"/>
              <a:cs typeface="Times New Roman"/>
            </a:endParaRPr>
          </a:p>
          <a:p>
            <a:pPr>
              <a:lnSpc>
                <a:spcPct val="100000"/>
              </a:lnSpc>
            </a:pPr>
            <a:endParaRPr sz="1500">
              <a:latin typeface="Times New Roman"/>
              <a:cs typeface="Times New Roman"/>
            </a:endParaRPr>
          </a:p>
          <a:p>
            <a:pPr>
              <a:lnSpc>
                <a:spcPct val="100000"/>
              </a:lnSpc>
              <a:spcBef>
                <a:spcPts val="40"/>
              </a:spcBef>
            </a:pPr>
            <a:endParaRPr sz="1450">
              <a:latin typeface="Times New Roman"/>
              <a:cs typeface="Times New Roman"/>
            </a:endParaRPr>
          </a:p>
          <a:p>
            <a:pPr marL="243840">
              <a:lnSpc>
                <a:spcPct val="100000"/>
              </a:lnSpc>
              <a:tabLst>
                <a:tab pos="2819400" algn="l"/>
                <a:tab pos="3490595" algn="l"/>
              </a:tabLst>
            </a:pPr>
            <a:r>
              <a:rPr sz="3000" dirty="0">
                <a:solidFill>
                  <a:srgbClr val="FFFF00"/>
                </a:solidFill>
                <a:latin typeface="Arial"/>
                <a:cs typeface="Arial"/>
              </a:rPr>
              <a:t>H	H	</a:t>
            </a:r>
            <a:r>
              <a:rPr sz="3000" dirty="0">
                <a:solidFill>
                  <a:srgbClr val="FF0000"/>
                </a:solidFill>
                <a:latin typeface="Arial"/>
                <a:cs typeface="Arial"/>
              </a:rPr>
              <a:t>R</a:t>
            </a:r>
            <a:endParaRPr sz="3000">
              <a:latin typeface="Arial"/>
              <a:cs typeface="Arial"/>
            </a:endParaRPr>
          </a:p>
          <a:p>
            <a:pPr>
              <a:lnSpc>
                <a:spcPct val="100000"/>
              </a:lnSpc>
              <a:spcBef>
                <a:spcPts val="55"/>
              </a:spcBef>
            </a:pPr>
            <a:endParaRPr sz="4800">
              <a:latin typeface="Times New Roman"/>
              <a:cs typeface="Times New Roman"/>
            </a:endParaRPr>
          </a:p>
          <a:p>
            <a:pPr marL="12700" marR="5080">
              <a:lnSpc>
                <a:spcPts val="1650"/>
              </a:lnSpc>
            </a:pPr>
            <a:r>
              <a:rPr sz="1400" spc="-5" dirty="0">
                <a:solidFill>
                  <a:srgbClr val="FFFFFF"/>
                </a:solidFill>
                <a:latin typeface="Arial"/>
                <a:cs typeface="Arial"/>
              </a:rPr>
              <a:t>Dave discloses </a:t>
            </a:r>
            <a:r>
              <a:rPr sz="1400" dirty="0">
                <a:solidFill>
                  <a:srgbClr val="FF0000"/>
                </a:solidFill>
                <a:latin typeface="Arial"/>
                <a:cs typeface="Arial"/>
              </a:rPr>
              <a:t>R </a:t>
            </a:r>
            <a:r>
              <a:rPr sz="1400" spc="-5" dirty="0">
                <a:solidFill>
                  <a:srgbClr val="FFFFFF"/>
                </a:solidFill>
                <a:latin typeface="Arial"/>
                <a:cs typeface="Arial"/>
              </a:rPr>
              <a:t>to Carol within </a:t>
            </a:r>
            <a:r>
              <a:rPr sz="1400" dirty="0">
                <a:solidFill>
                  <a:srgbClr val="FFFFFF"/>
                </a:solidFill>
                <a:latin typeface="Arial"/>
                <a:cs typeface="Arial"/>
              </a:rPr>
              <a:t>1 </a:t>
            </a:r>
            <a:r>
              <a:rPr sz="1400" spc="-5" dirty="0">
                <a:solidFill>
                  <a:srgbClr val="FFFFFF"/>
                </a:solidFill>
                <a:latin typeface="Arial"/>
                <a:cs typeface="Arial"/>
              </a:rPr>
              <a:t>day. Carol now  has enough information to pull funds from</a:t>
            </a:r>
            <a:r>
              <a:rPr sz="1400" spc="-45" dirty="0">
                <a:solidFill>
                  <a:srgbClr val="FFFFFF"/>
                </a:solidFill>
                <a:latin typeface="Arial"/>
                <a:cs typeface="Arial"/>
              </a:rPr>
              <a:t> </a:t>
            </a:r>
            <a:r>
              <a:rPr sz="1400" spc="-5" dirty="0">
                <a:solidFill>
                  <a:srgbClr val="FFFFFF"/>
                </a:solidFill>
                <a:latin typeface="Arial"/>
                <a:cs typeface="Arial"/>
              </a:rPr>
              <a:t>Bob.</a:t>
            </a:r>
            <a:endParaRPr sz="1400">
              <a:latin typeface="Arial"/>
              <a:cs typeface="Arial"/>
            </a:endParaRPr>
          </a:p>
        </p:txBody>
      </p:sp>
      <p:sp>
        <p:nvSpPr>
          <p:cNvPr id="19" name="object 19"/>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0" name="object 20"/>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1" name="object 21"/>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
        <p:nvSpPr>
          <p:cNvPr id="18" name="object 18"/>
          <p:cNvSpPr txBox="1"/>
          <p:nvPr/>
        </p:nvSpPr>
        <p:spPr>
          <a:xfrm rot="2760000">
            <a:off x="6961136" y="2514255"/>
            <a:ext cx="773813" cy="177800"/>
          </a:xfrm>
          <a:prstGeom prst="rect">
            <a:avLst/>
          </a:prstGeom>
        </p:spPr>
        <p:txBody>
          <a:bodyPr vert="horz" wrap="square" lIns="0" tIns="0" rIns="0" bIns="0" rtlCol="0">
            <a:spAutoFit/>
          </a:bodyPr>
          <a:lstStyle/>
          <a:p>
            <a:pPr>
              <a:lnSpc>
                <a:spcPts val="1400"/>
              </a:lnSpc>
            </a:pPr>
            <a:r>
              <a:rPr sz="2100" spc="-7" baseline="1984" dirty="0">
                <a:solidFill>
                  <a:srgbClr val="FFFFFF"/>
                </a:solidFill>
                <a:latin typeface="Arial"/>
                <a:cs typeface="Arial"/>
              </a:rPr>
              <a:t>0.0</a:t>
            </a:r>
            <a:r>
              <a:rPr sz="2100" baseline="1984" dirty="0">
                <a:solidFill>
                  <a:srgbClr val="FFFFFF"/>
                </a:solidFill>
                <a:latin typeface="Arial"/>
                <a:cs typeface="Arial"/>
              </a:rPr>
              <a:t>1</a:t>
            </a:r>
            <a:r>
              <a:rPr sz="2100" spc="-44" baseline="1984"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28" name="object 2">
            <a:extLst>
              <a:ext uri="{FF2B5EF4-FFF2-40B4-BE49-F238E27FC236}">
                <a16:creationId xmlns:a16="http://schemas.microsoft.com/office/drawing/2014/main" id="{2BBF9DAB-2959-3949-9690-75A549BB36E7}"/>
              </a:ext>
            </a:extLst>
          </p:cNvPr>
          <p:cNvSpPr txBox="1">
            <a:spLocks noGrp="1"/>
          </p:cNvSpPr>
          <p:nvPr>
            <p:ph type="title"/>
          </p:nvPr>
        </p:nvSpPr>
        <p:spPr>
          <a:xfrm>
            <a:off x="261851" y="353474"/>
            <a:ext cx="8620298" cy="487313"/>
          </a:xfrm>
          <a:prstGeom prst="rect">
            <a:avLst/>
          </a:prstGeom>
        </p:spPr>
        <p:txBody>
          <a:bodyPr vert="horz" wrap="square" lIns="0" tIns="12700" rIns="0" bIns="0" rtlCol="0">
            <a:spAutoFit/>
          </a:bodyPr>
          <a:lstStyle/>
          <a:p>
            <a:pPr marL="12700">
              <a:lnSpc>
                <a:spcPct val="100000"/>
              </a:lnSpc>
              <a:spcBef>
                <a:spcPts val="100"/>
              </a:spcBef>
            </a:pPr>
            <a:r>
              <a:rPr lang="en-US" sz="3000" spc="-5" dirty="0"/>
              <a:t>Going beyond three parties</a:t>
            </a:r>
            <a:endParaRPr sz="3000" spc="-5" dirty="0"/>
          </a:p>
        </p:txBody>
      </p:sp>
    </p:spTree>
    <p:extLst>
      <p:ext uri="{BB962C8B-B14F-4D97-AF65-F5344CB8AC3E}">
        <p14:creationId xmlns:p14="http://schemas.microsoft.com/office/powerpoint/2010/main" val="3426004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“Fair”</a:t>
            </a:r>
            <a:r>
              <a:rPr lang="en" dirty="0"/>
              <a:t> transactions</a:t>
            </a:r>
            <a:endParaRPr i="1" dirty="0"/>
          </a:p>
        </p:txBody>
      </p:sp>
      <p:sp>
        <p:nvSpPr>
          <p:cNvPr id="22" name="Shape 382"/>
          <p:cNvSpPr txBox="1">
            <a:spLocks noGrp="1"/>
          </p:cNvSpPr>
          <p:nvPr>
            <p:ph type="body" idx="1"/>
          </p:nvPr>
        </p:nvSpPr>
        <p:spPr>
          <a:xfrm>
            <a:off x="457200" y="1200150"/>
            <a:ext cx="8348400" cy="3648900"/>
          </a:xfrm>
          <a:prstGeom prst="rect">
            <a:avLst/>
          </a:prstGeom>
        </p:spPr>
        <p:txBody>
          <a:bodyPr spcFirstLastPara="1" wrap="square" lIns="91425" tIns="91425" rIns="91425" bIns="91425" anchor="t" anchorCtr="0">
            <a:noAutofit/>
          </a:bodyPr>
          <a:lstStyle/>
          <a:p>
            <a:pPr marL="914400" lvl="0" indent="-419100" rtl="0">
              <a:spcBef>
                <a:spcPts val="0"/>
              </a:spcBef>
              <a:spcAft>
                <a:spcPts val="0"/>
              </a:spcAft>
              <a:buSzPts val="3000"/>
              <a:buChar char="●"/>
            </a:pPr>
            <a:r>
              <a:rPr lang="en-US" u="sng" dirty="0"/>
              <a:t>Problem</a:t>
            </a:r>
            <a:r>
              <a:rPr lang="en-US" dirty="0"/>
              <a:t>: Alice wants to buy a product from an online vendor Bob</a:t>
            </a:r>
          </a:p>
          <a:p>
            <a:pPr marL="914400" lvl="0" indent="-419100" rtl="0">
              <a:spcBef>
                <a:spcPts val="0"/>
              </a:spcBef>
              <a:spcAft>
                <a:spcPts val="0"/>
              </a:spcAft>
              <a:buSzPts val="3000"/>
              <a:buChar char="●"/>
            </a:pPr>
            <a:r>
              <a:rPr lang="en-US" dirty="0"/>
              <a:t>Alice doesn’t want to pay until after Bob ships</a:t>
            </a:r>
            <a:endParaRPr dirty="0"/>
          </a:p>
          <a:p>
            <a:pPr marL="914400" lvl="0" indent="-419100" rtl="0">
              <a:spcBef>
                <a:spcPts val="0"/>
              </a:spcBef>
              <a:spcAft>
                <a:spcPts val="0"/>
              </a:spcAft>
              <a:buSzPts val="3000"/>
              <a:buChar char="●"/>
            </a:pPr>
            <a:r>
              <a:rPr lang="en-US" dirty="0"/>
              <a:t>Bob doesn’t want to ship until after Alice pays</a:t>
            </a:r>
            <a:endParaRPr dirty="0"/>
          </a:p>
        </p:txBody>
      </p:sp>
    </p:spTree>
    <p:extLst>
      <p:ext uri="{BB962C8B-B14F-4D97-AF65-F5344CB8AC3E}">
        <p14:creationId xmlns:p14="http://schemas.microsoft.com/office/powerpoint/2010/main" val="2371279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5" name="object 5"/>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6" name="object 6"/>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7" name="object 7"/>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8" name="object 8"/>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FFFFFF"/>
            </a:solidFill>
          </a:ln>
        </p:spPr>
        <p:txBody>
          <a:bodyPr wrap="square" lIns="0" tIns="0" rIns="0" bIns="0" rtlCol="0"/>
          <a:lstStyle/>
          <a:p>
            <a:endParaRPr/>
          </a:p>
        </p:txBody>
      </p:sp>
      <p:sp>
        <p:nvSpPr>
          <p:cNvPr id="9" name="object 9"/>
          <p:cNvSpPr/>
          <p:nvPr/>
        </p:nvSpPr>
        <p:spPr>
          <a:xfrm>
            <a:off x="2418690" y="2211906"/>
            <a:ext cx="216932" cy="163179"/>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rot="18840000">
            <a:off x="785413" y="2490589"/>
            <a:ext cx="975819"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HTL</a:t>
            </a:r>
            <a:r>
              <a:rPr sz="1400" dirty="0">
                <a:solidFill>
                  <a:srgbClr val="FFFFFF"/>
                </a:solidFill>
                <a:latin typeface="Arial"/>
                <a:cs typeface="Arial"/>
              </a:rPr>
              <a:t>C</a:t>
            </a:r>
            <a:r>
              <a:rPr sz="1400" spc="-15" dirty="0">
                <a:solidFill>
                  <a:srgbClr val="FFFFFF"/>
                </a:solidFill>
                <a:latin typeface="Arial"/>
                <a:cs typeface="Arial"/>
              </a:rPr>
              <a:t> </a:t>
            </a:r>
            <a:r>
              <a:rPr sz="2100" spc="-7" baseline="1984" dirty="0">
                <a:solidFill>
                  <a:srgbClr val="FFFFFF"/>
                </a:solidFill>
                <a:latin typeface="Arial"/>
                <a:cs typeface="Arial"/>
              </a:rPr>
              <a:t>3-day</a:t>
            </a:r>
            <a:endParaRPr sz="2100" baseline="1984">
              <a:latin typeface="Arial"/>
              <a:cs typeface="Arial"/>
            </a:endParaRPr>
          </a:p>
        </p:txBody>
      </p:sp>
      <p:sp>
        <p:nvSpPr>
          <p:cNvPr id="11" name="object 11"/>
          <p:cNvSpPr txBox="1"/>
          <p:nvPr/>
        </p:nvSpPr>
        <p:spPr>
          <a:xfrm rot="18840000">
            <a:off x="950072" y="2667174"/>
            <a:ext cx="8891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13" name="object 13"/>
          <p:cNvSpPr/>
          <p:nvPr/>
        </p:nvSpPr>
        <p:spPr>
          <a:xfrm>
            <a:off x="3525099" y="1939452"/>
            <a:ext cx="1602740" cy="327660"/>
          </a:xfrm>
          <a:custGeom>
            <a:avLst/>
            <a:gdLst/>
            <a:ahLst/>
            <a:cxnLst/>
            <a:rect l="l" t="t" r="r" b="b"/>
            <a:pathLst>
              <a:path w="1602739" h="327660">
                <a:moveTo>
                  <a:pt x="0" y="327624"/>
                </a:moveTo>
                <a:lnTo>
                  <a:pt x="56942" y="305241"/>
                </a:lnTo>
                <a:lnTo>
                  <a:pt x="91906" y="290093"/>
                </a:lnTo>
                <a:lnTo>
                  <a:pt x="130677" y="272793"/>
                </a:lnTo>
                <a:lnTo>
                  <a:pt x="172866" y="253704"/>
                </a:lnTo>
                <a:lnTo>
                  <a:pt x="218081" y="233190"/>
                </a:lnTo>
                <a:lnTo>
                  <a:pt x="265931" y="211614"/>
                </a:lnTo>
                <a:lnTo>
                  <a:pt x="316027" y="189340"/>
                </a:lnTo>
                <a:lnTo>
                  <a:pt x="367977" y="166733"/>
                </a:lnTo>
                <a:lnTo>
                  <a:pt x="421390" y="144154"/>
                </a:lnTo>
                <a:lnTo>
                  <a:pt x="475876" y="121969"/>
                </a:lnTo>
                <a:lnTo>
                  <a:pt x="531045" y="100541"/>
                </a:lnTo>
                <a:lnTo>
                  <a:pt x="586505" y="80233"/>
                </a:lnTo>
                <a:lnTo>
                  <a:pt x="641866" y="61409"/>
                </a:lnTo>
                <a:lnTo>
                  <a:pt x="696738" y="44433"/>
                </a:lnTo>
                <a:lnTo>
                  <a:pt x="750729" y="29669"/>
                </a:lnTo>
                <a:lnTo>
                  <a:pt x="803448" y="17480"/>
                </a:lnTo>
                <a:lnTo>
                  <a:pt x="854506" y="8229"/>
                </a:lnTo>
                <a:lnTo>
                  <a:pt x="903512" y="2281"/>
                </a:lnTo>
                <a:lnTo>
                  <a:pt x="950074" y="0"/>
                </a:lnTo>
                <a:lnTo>
                  <a:pt x="996081" y="1611"/>
                </a:lnTo>
                <a:lnTo>
                  <a:pt x="1043487" y="6860"/>
                </a:lnTo>
                <a:lnTo>
                  <a:pt x="1092006" y="15389"/>
                </a:lnTo>
                <a:lnTo>
                  <a:pt x="1141349" y="26839"/>
                </a:lnTo>
                <a:lnTo>
                  <a:pt x="1191229" y="40851"/>
                </a:lnTo>
                <a:lnTo>
                  <a:pt x="1241359" y="57066"/>
                </a:lnTo>
                <a:lnTo>
                  <a:pt x="1291452" y="75126"/>
                </a:lnTo>
                <a:lnTo>
                  <a:pt x="1341220" y="94672"/>
                </a:lnTo>
                <a:lnTo>
                  <a:pt x="1390374" y="115344"/>
                </a:lnTo>
                <a:lnTo>
                  <a:pt x="1438629" y="136785"/>
                </a:lnTo>
                <a:lnTo>
                  <a:pt x="1497244" y="164120"/>
                </a:lnTo>
                <a:lnTo>
                  <a:pt x="1553442" y="191395"/>
                </a:lnTo>
                <a:lnTo>
                  <a:pt x="1580458" y="204790"/>
                </a:lnTo>
                <a:lnTo>
                  <a:pt x="1602282" y="215715"/>
                </a:lnTo>
              </a:path>
            </a:pathLst>
          </a:custGeom>
          <a:ln w="38099">
            <a:solidFill>
              <a:srgbClr val="00FF00"/>
            </a:solidFill>
          </a:ln>
        </p:spPr>
        <p:txBody>
          <a:bodyPr wrap="square" lIns="0" tIns="0" rIns="0" bIns="0" rtlCol="0"/>
          <a:lstStyle/>
          <a:p>
            <a:endParaRPr/>
          </a:p>
        </p:txBody>
      </p:sp>
      <p:sp>
        <p:nvSpPr>
          <p:cNvPr id="14" name="object 14"/>
          <p:cNvSpPr/>
          <p:nvPr/>
        </p:nvSpPr>
        <p:spPr>
          <a:xfrm>
            <a:off x="5081131" y="2079369"/>
            <a:ext cx="221216" cy="169582"/>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6193175" y="2267924"/>
            <a:ext cx="1383030" cy="1285240"/>
          </a:xfrm>
          <a:custGeom>
            <a:avLst/>
            <a:gdLst/>
            <a:ahLst/>
            <a:cxnLst/>
            <a:rect l="l" t="t" r="r" b="b"/>
            <a:pathLst>
              <a:path w="1383029" h="1285239">
                <a:moveTo>
                  <a:pt x="0" y="0"/>
                </a:moveTo>
                <a:lnTo>
                  <a:pt x="47834" y="1163"/>
                </a:lnTo>
                <a:lnTo>
                  <a:pt x="95620" y="4617"/>
                </a:lnTo>
                <a:lnTo>
                  <a:pt x="143307" y="10309"/>
                </a:lnTo>
                <a:lnTo>
                  <a:pt x="190845" y="18186"/>
                </a:lnTo>
                <a:lnTo>
                  <a:pt x="238186" y="28194"/>
                </a:lnTo>
                <a:lnTo>
                  <a:pt x="285279" y="40280"/>
                </a:lnTo>
                <a:lnTo>
                  <a:pt x="332076" y="54391"/>
                </a:lnTo>
                <a:lnTo>
                  <a:pt x="378527" y="70473"/>
                </a:lnTo>
                <a:lnTo>
                  <a:pt x="424583" y="88473"/>
                </a:lnTo>
                <a:lnTo>
                  <a:pt x="470194" y="108338"/>
                </a:lnTo>
                <a:lnTo>
                  <a:pt x="515310" y="130014"/>
                </a:lnTo>
                <a:lnTo>
                  <a:pt x="559883" y="153449"/>
                </a:lnTo>
                <a:lnTo>
                  <a:pt x="603863" y="178589"/>
                </a:lnTo>
                <a:lnTo>
                  <a:pt x="647200" y="205381"/>
                </a:lnTo>
                <a:lnTo>
                  <a:pt x="689846" y="233770"/>
                </a:lnTo>
                <a:lnTo>
                  <a:pt x="731750" y="263706"/>
                </a:lnTo>
                <a:lnTo>
                  <a:pt x="772863" y="295133"/>
                </a:lnTo>
                <a:lnTo>
                  <a:pt x="813136" y="327998"/>
                </a:lnTo>
                <a:lnTo>
                  <a:pt x="852519" y="362249"/>
                </a:lnTo>
                <a:lnTo>
                  <a:pt x="890963" y="397832"/>
                </a:lnTo>
                <a:lnTo>
                  <a:pt x="928419" y="434694"/>
                </a:lnTo>
                <a:lnTo>
                  <a:pt x="964837" y="472781"/>
                </a:lnTo>
                <a:lnTo>
                  <a:pt x="997266" y="508725"/>
                </a:lnTo>
                <a:lnTo>
                  <a:pt x="1028743" y="545613"/>
                </a:lnTo>
                <a:lnTo>
                  <a:pt x="1059231" y="583404"/>
                </a:lnTo>
                <a:lnTo>
                  <a:pt x="1088690" y="622057"/>
                </a:lnTo>
                <a:lnTo>
                  <a:pt x="1117084" y="661531"/>
                </a:lnTo>
                <a:lnTo>
                  <a:pt x="1144374" y="701784"/>
                </a:lnTo>
                <a:lnTo>
                  <a:pt x="1170521" y="742776"/>
                </a:lnTo>
                <a:lnTo>
                  <a:pt x="1195488" y="784466"/>
                </a:lnTo>
                <a:lnTo>
                  <a:pt x="1219237" y="826813"/>
                </a:lnTo>
                <a:lnTo>
                  <a:pt x="1241730" y="869775"/>
                </a:lnTo>
                <a:lnTo>
                  <a:pt x="1262929" y="913311"/>
                </a:lnTo>
                <a:lnTo>
                  <a:pt x="1282794" y="957381"/>
                </a:lnTo>
                <a:lnTo>
                  <a:pt x="1301290" y="1001944"/>
                </a:lnTo>
                <a:lnTo>
                  <a:pt x="1318377" y="1046958"/>
                </a:lnTo>
                <a:lnTo>
                  <a:pt x="1334017" y="1092383"/>
                </a:lnTo>
                <a:lnTo>
                  <a:pt x="1348173" y="1138176"/>
                </a:lnTo>
                <a:lnTo>
                  <a:pt x="1360805" y="1184299"/>
                </a:lnTo>
                <a:lnTo>
                  <a:pt x="1371877" y="1230708"/>
                </a:lnTo>
                <a:lnTo>
                  <a:pt x="1380268" y="1271518"/>
                </a:lnTo>
                <a:lnTo>
                  <a:pt x="1382420" y="1283211"/>
                </a:lnTo>
                <a:lnTo>
                  <a:pt x="1382779" y="1285231"/>
                </a:lnTo>
              </a:path>
            </a:pathLst>
          </a:custGeom>
          <a:ln w="38099">
            <a:solidFill>
              <a:srgbClr val="00FF00"/>
            </a:solidFill>
          </a:ln>
        </p:spPr>
        <p:txBody>
          <a:bodyPr wrap="square" lIns="0" tIns="0" rIns="0" bIns="0" rtlCol="0"/>
          <a:lstStyle/>
          <a:p>
            <a:endParaRPr/>
          </a:p>
        </p:txBody>
      </p:sp>
      <p:sp>
        <p:nvSpPr>
          <p:cNvPr id="16" name="object 16"/>
          <p:cNvSpPr/>
          <p:nvPr/>
        </p:nvSpPr>
        <p:spPr>
          <a:xfrm>
            <a:off x="7494230" y="3528430"/>
            <a:ext cx="163448" cy="215972"/>
          </a:xfrm>
          <a:prstGeom prst="rect">
            <a:avLst/>
          </a:prstGeom>
          <a:blipFill>
            <a:blip r:embed="rId4" cstate="print"/>
            <a:stretch>
              <a:fillRect/>
            </a:stretch>
          </a:blipFill>
        </p:spPr>
        <p:txBody>
          <a:bodyPr wrap="square" lIns="0" tIns="0" rIns="0" bIns="0" rtlCol="0"/>
          <a:lstStyle/>
          <a:p>
            <a:endParaRPr/>
          </a:p>
        </p:txBody>
      </p:sp>
      <p:sp>
        <p:nvSpPr>
          <p:cNvPr id="17" name="object 17"/>
          <p:cNvSpPr txBox="1"/>
          <p:nvPr/>
        </p:nvSpPr>
        <p:spPr>
          <a:xfrm>
            <a:off x="2404649" y="2527685"/>
            <a:ext cx="4170679" cy="1604010"/>
          </a:xfrm>
          <a:prstGeom prst="rect">
            <a:avLst/>
          </a:prstGeom>
        </p:spPr>
        <p:txBody>
          <a:bodyPr vert="horz" wrap="square" lIns="0" tIns="12700" rIns="0" bIns="0" rtlCol="0">
            <a:spAutoFit/>
          </a:bodyPr>
          <a:lstStyle/>
          <a:p>
            <a:pPr marL="243840">
              <a:lnSpc>
                <a:spcPct val="100000"/>
              </a:lnSpc>
              <a:spcBef>
                <a:spcPts val="100"/>
              </a:spcBef>
              <a:tabLst>
                <a:tab pos="877569" algn="l"/>
                <a:tab pos="2819400" algn="l"/>
                <a:tab pos="3490595" algn="l"/>
              </a:tabLst>
            </a:pPr>
            <a:r>
              <a:rPr sz="3000" dirty="0">
                <a:solidFill>
                  <a:srgbClr val="FFFF00"/>
                </a:solidFill>
                <a:latin typeface="Arial"/>
                <a:cs typeface="Arial"/>
              </a:rPr>
              <a:t>H	</a:t>
            </a:r>
            <a:r>
              <a:rPr sz="3000" dirty="0">
                <a:solidFill>
                  <a:srgbClr val="FF0000"/>
                </a:solidFill>
                <a:latin typeface="Arial"/>
                <a:cs typeface="Arial"/>
              </a:rPr>
              <a:t>R	</a:t>
            </a: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a:p>
            <a:pPr>
              <a:lnSpc>
                <a:spcPct val="100000"/>
              </a:lnSpc>
              <a:spcBef>
                <a:spcPts val="55"/>
              </a:spcBef>
            </a:pPr>
            <a:endParaRPr sz="4800">
              <a:latin typeface="Times New Roman"/>
              <a:cs typeface="Times New Roman"/>
            </a:endParaRPr>
          </a:p>
          <a:p>
            <a:pPr marL="12700" marR="5080">
              <a:lnSpc>
                <a:spcPts val="1650"/>
              </a:lnSpc>
            </a:pPr>
            <a:r>
              <a:rPr sz="1400" spc="-5" dirty="0">
                <a:solidFill>
                  <a:srgbClr val="FFFFFF"/>
                </a:solidFill>
                <a:latin typeface="Arial"/>
                <a:cs typeface="Arial"/>
              </a:rPr>
              <a:t>Carol discloses </a:t>
            </a:r>
            <a:r>
              <a:rPr sz="1400" dirty="0">
                <a:solidFill>
                  <a:srgbClr val="FF0000"/>
                </a:solidFill>
                <a:latin typeface="Arial"/>
                <a:cs typeface="Arial"/>
              </a:rPr>
              <a:t>R </a:t>
            </a:r>
            <a:r>
              <a:rPr sz="1400" spc="-5" dirty="0">
                <a:solidFill>
                  <a:srgbClr val="FFFFFF"/>
                </a:solidFill>
                <a:latin typeface="Arial"/>
                <a:cs typeface="Arial"/>
              </a:rPr>
              <a:t>to Bob within </a:t>
            </a:r>
            <a:r>
              <a:rPr sz="1400" dirty="0">
                <a:solidFill>
                  <a:srgbClr val="FFFFFF"/>
                </a:solidFill>
                <a:latin typeface="Arial"/>
                <a:cs typeface="Arial"/>
              </a:rPr>
              <a:t>2 </a:t>
            </a:r>
            <a:r>
              <a:rPr sz="1400" spc="-5" dirty="0">
                <a:solidFill>
                  <a:srgbClr val="FFFFFF"/>
                </a:solidFill>
                <a:latin typeface="Arial"/>
                <a:cs typeface="Arial"/>
              </a:rPr>
              <a:t>days. Bob now has  enough information to pull funds from</a:t>
            </a:r>
            <a:r>
              <a:rPr sz="1400" spc="-25" dirty="0">
                <a:solidFill>
                  <a:srgbClr val="FFFFFF"/>
                </a:solidFill>
                <a:latin typeface="Arial"/>
                <a:cs typeface="Arial"/>
              </a:rPr>
              <a:t> </a:t>
            </a:r>
            <a:r>
              <a:rPr sz="1400" spc="-5" dirty="0">
                <a:solidFill>
                  <a:srgbClr val="FFFFFF"/>
                </a:solidFill>
                <a:latin typeface="Arial"/>
                <a:cs typeface="Arial"/>
              </a:rPr>
              <a:t>Alice.</a:t>
            </a:r>
            <a:endParaRPr sz="1400">
              <a:latin typeface="Arial"/>
              <a:cs typeface="Arial"/>
            </a:endParaRPr>
          </a:p>
        </p:txBody>
      </p:sp>
      <p:sp>
        <p:nvSpPr>
          <p:cNvPr id="20" name="object 20"/>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1" name="object 21"/>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2" name="object 22"/>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
        <p:nvSpPr>
          <p:cNvPr id="18" name="object 18"/>
          <p:cNvSpPr txBox="1"/>
          <p:nvPr/>
        </p:nvSpPr>
        <p:spPr>
          <a:xfrm rot="2760000">
            <a:off x="6961136" y="2514255"/>
            <a:ext cx="773813" cy="177800"/>
          </a:xfrm>
          <a:prstGeom prst="rect">
            <a:avLst/>
          </a:prstGeom>
        </p:spPr>
        <p:txBody>
          <a:bodyPr vert="horz" wrap="square" lIns="0" tIns="0" rIns="0" bIns="0" rtlCol="0">
            <a:spAutoFit/>
          </a:bodyPr>
          <a:lstStyle/>
          <a:p>
            <a:pPr>
              <a:lnSpc>
                <a:spcPts val="1400"/>
              </a:lnSpc>
            </a:pPr>
            <a:r>
              <a:rPr sz="2100" spc="-7" baseline="1984" dirty="0">
                <a:solidFill>
                  <a:srgbClr val="FFFFFF"/>
                </a:solidFill>
                <a:latin typeface="Arial"/>
                <a:cs typeface="Arial"/>
              </a:rPr>
              <a:t>0.0</a:t>
            </a:r>
            <a:r>
              <a:rPr sz="2100" baseline="1984" dirty="0">
                <a:solidFill>
                  <a:srgbClr val="FFFFFF"/>
                </a:solidFill>
                <a:latin typeface="Arial"/>
                <a:cs typeface="Arial"/>
              </a:rPr>
              <a:t>1</a:t>
            </a:r>
            <a:r>
              <a:rPr sz="2100" spc="-44" baseline="1984"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19" name="object 19"/>
          <p:cNvSpPr txBox="1"/>
          <p:nvPr/>
        </p:nvSpPr>
        <p:spPr>
          <a:xfrm>
            <a:off x="4048775" y="1544250"/>
            <a:ext cx="77597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0.01</a:t>
            </a:r>
            <a:r>
              <a:rPr sz="1400" spc="-80"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29" name="object 2">
            <a:extLst>
              <a:ext uri="{FF2B5EF4-FFF2-40B4-BE49-F238E27FC236}">
                <a16:creationId xmlns:a16="http://schemas.microsoft.com/office/drawing/2014/main" id="{BBE0C222-A68F-5847-A3A1-80120688CAE5}"/>
              </a:ext>
            </a:extLst>
          </p:cNvPr>
          <p:cNvSpPr txBox="1">
            <a:spLocks noGrp="1"/>
          </p:cNvSpPr>
          <p:nvPr>
            <p:ph type="title"/>
          </p:nvPr>
        </p:nvSpPr>
        <p:spPr>
          <a:xfrm>
            <a:off x="261851" y="353474"/>
            <a:ext cx="8620298" cy="487313"/>
          </a:xfrm>
          <a:prstGeom prst="rect">
            <a:avLst/>
          </a:prstGeom>
        </p:spPr>
        <p:txBody>
          <a:bodyPr vert="horz" wrap="square" lIns="0" tIns="12700" rIns="0" bIns="0" rtlCol="0">
            <a:spAutoFit/>
          </a:bodyPr>
          <a:lstStyle/>
          <a:p>
            <a:pPr marL="12700">
              <a:lnSpc>
                <a:spcPct val="100000"/>
              </a:lnSpc>
              <a:spcBef>
                <a:spcPts val="100"/>
              </a:spcBef>
            </a:pPr>
            <a:r>
              <a:rPr lang="en-US" sz="3000" spc="-5" dirty="0"/>
              <a:t>Going beyond three parties</a:t>
            </a:r>
            <a:endParaRPr sz="3000" spc="-5" dirty="0"/>
          </a:p>
        </p:txBody>
      </p:sp>
    </p:spTree>
    <p:extLst>
      <p:ext uri="{BB962C8B-B14F-4D97-AF65-F5344CB8AC3E}">
        <p14:creationId xmlns:p14="http://schemas.microsoft.com/office/powerpoint/2010/main" val="4047570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5" name="object 5"/>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6" name="object 6"/>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6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7" name="object 7"/>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8" name="object 8"/>
          <p:cNvSpPr txBox="1"/>
          <p:nvPr/>
        </p:nvSpPr>
        <p:spPr>
          <a:xfrm>
            <a:off x="7166175" y="4465435"/>
            <a:ext cx="1053465" cy="482600"/>
          </a:xfrm>
          <a:prstGeom prst="rect">
            <a:avLst/>
          </a:prstGeom>
        </p:spPr>
        <p:txBody>
          <a:bodyPr vert="horz" wrap="square" lIns="0" tIns="12700" rIns="0" bIns="0" rtlCol="0">
            <a:spAutoFit/>
          </a:bodyPr>
          <a:lstStyle/>
          <a:p>
            <a:pPr marL="12700">
              <a:lnSpc>
                <a:spcPct val="100000"/>
              </a:lnSpc>
              <a:spcBef>
                <a:spcPts val="100"/>
              </a:spcBef>
              <a:tabLst>
                <a:tab pos="765175"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9" name="object 9"/>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00FF00"/>
            </a:solidFill>
          </a:ln>
        </p:spPr>
        <p:txBody>
          <a:bodyPr wrap="square" lIns="0" tIns="0" rIns="0" bIns="0" rtlCol="0"/>
          <a:lstStyle/>
          <a:p>
            <a:endParaRPr/>
          </a:p>
        </p:txBody>
      </p:sp>
      <p:sp>
        <p:nvSpPr>
          <p:cNvPr id="10" name="object 10"/>
          <p:cNvSpPr/>
          <p:nvPr/>
        </p:nvSpPr>
        <p:spPr>
          <a:xfrm>
            <a:off x="2418690" y="2211906"/>
            <a:ext cx="216932" cy="163179"/>
          </a:xfrm>
          <a:prstGeom prst="rect">
            <a:avLst/>
          </a:prstGeom>
          <a:blipFill>
            <a:blip r:embed="rId2" cstate="print"/>
            <a:stretch>
              <a:fillRect/>
            </a:stretch>
          </a:blipFill>
        </p:spPr>
        <p:txBody>
          <a:bodyPr wrap="square" lIns="0" tIns="0" rIns="0" bIns="0" rtlCol="0"/>
          <a:lstStyle/>
          <a:p>
            <a:endParaRPr/>
          </a:p>
        </p:txBody>
      </p:sp>
      <p:sp>
        <p:nvSpPr>
          <p:cNvPr id="12" name="object 12"/>
          <p:cNvSpPr/>
          <p:nvPr/>
        </p:nvSpPr>
        <p:spPr>
          <a:xfrm>
            <a:off x="3525099" y="1939452"/>
            <a:ext cx="1602740" cy="327660"/>
          </a:xfrm>
          <a:custGeom>
            <a:avLst/>
            <a:gdLst/>
            <a:ahLst/>
            <a:cxnLst/>
            <a:rect l="l" t="t" r="r" b="b"/>
            <a:pathLst>
              <a:path w="1602739" h="327660">
                <a:moveTo>
                  <a:pt x="0" y="327624"/>
                </a:moveTo>
                <a:lnTo>
                  <a:pt x="56942" y="305241"/>
                </a:lnTo>
                <a:lnTo>
                  <a:pt x="91906" y="290093"/>
                </a:lnTo>
                <a:lnTo>
                  <a:pt x="130677" y="272793"/>
                </a:lnTo>
                <a:lnTo>
                  <a:pt x="172866" y="253704"/>
                </a:lnTo>
                <a:lnTo>
                  <a:pt x="218081" y="233190"/>
                </a:lnTo>
                <a:lnTo>
                  <a:pt x="265931" y="211614"/>
                </a:lnTo>
                <a:lnTo>
                  <a:pt x="316027" y="189340"/>
                </a:lnTo>
                <a:lnTo>
                  <a:pt x="367977" y="166733"/>
                </a:lnTo>
                <a:lnTo>
                  <a:pt x="421390" y="144154"/>
                </a:lnTo>
                <a:lnTo>
                  <a:pt x="475876" y="121969"/>
                </a:lnTo>
                <a:lnTo>
                  <a:pt x="531045" y="100541"/>
                </a:lnTo>
                <a:lnTo>
                  <a:pt x="586505" y="80233"/>
                </a:lnTo>
                <a:lnTo>
                  <a:pt x="641866" y="61409"/>
                </a:lnTo>
                <a:lnTo>
                  <a:pt x="696738" y="44433"/>
                </a:lnTo>
                <a:lnTo>
                  <a:pt x="750729" y="29669"/>
                </a:lnTo>
                <a:lnTo>
                  <a:pt x="803448" y="17480"/>
                </a:lnTo>
                <a:lnTo>
                  <a:pt x="854506" y="8229"/>
                </a:lnTo>
                <a:lnTo>
                  <a:pt x="903512" y="2281"/>
                </a:lnTo>
                <a:lnTo>
                  <a:pt x="950074" y="0"/>
                </a:lnTo>
                <a:lnTo>
                  <a:pt x="996081" y="1611"/>
                </a:lnTo>
                <a:lnTo>
                  <a:pt x="1043487" y="6860"/>
                </a:lnTo>
                <a:lnTo>
                  <a:pt x="1092006" y="15389"/>
                </a:lnTo>
                <a:lnTo>
                  <a:pt x="1141349" y="26839"/>
                </a:lnTo>
                <a:lnTo>
                  <a:pt x="1191229" y="40851"/>
                </a:lnTo>
                <a:lnTo>
                  <a:pt x="1241359" y="57066"/>
                </a:lnTo>
                <a:lnTo>
                  <a:pt x="1291452" y="75126"/>
                </a:lnTo>
                <a:lnTo>
                  <a:pt x="1341220" y="94672"/>
                </a:lnTo>
                <a:lnTo>
                  <a:pt x="1390374" y="115344"/>
                </a:lnTo>
                <a:lnTo>
                  <a:pt x="1438629" y="136785"/>
                </a:lnTo>
                <a:lnTo>
                  <a:pt x="1497244" y="164120"/>
                </a:lnTo>
                <a:lnTo>
                  <a:pt x="1553442" y="191395"/>
                </a:lnTo>
                <a:lnTo>
                  <a:pt x="1580458" y="204790"/>
                </a:lnTo>
                <a:lnTo>
                  <a:pt x="1602282" y="215715"/>
                </a:lnTo>
              </a:path>
            </a:pathLst>
          </a:custGeom>
          <a:ln w="38099">
            <a:solidFill>
              <a:srgbClr val="00FF00"/>
            </a:solidFill>
          </a:ln>
        </p:spPr>
        <p:txBody>
          <a:bodyPr wrap="square" lIns="0" tIns="0" rIns="0" bIns="0" rtlCol="0"/>
          <a:lstStyle/>
          <a:p>
            <a:endParaRPr/>
          </a:p>
        </p:txBody>
      </p:sp>
      <p:sp>
        <p:nvSpPr>
          <p:cNvPr id="13" name="object 13"/>
          <p:cNvSpPr/>
          <p:nvPr/>
        </p:nvSpPr>
        <p:spPr>
          <a:xfrm>
            <a:off x="5081131" y="2079369"/>
            <a:ext cx="221216" cy="169582"/>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6193175" y="2267924"/>
            <a:ext cx="1383030" cy="1285240"/>
          </a:xfrm>
          <a:custGeom>
            <a:avLst/>
            <a:gdLst/>
            <a:ahLst/>
            <a:cxnLst/>
            <a:rect l="l" t="t" r="r" b="b"/>
            <a:pathLst>
              <a:path w="1383029" h="1285239">
                <a:moveTo>
                  <a:pt x="0" y="0"/>
                </a:moveTo>
                <a:lnTo>
                  <a:pt x="47834" y="1163"/>
                </a:lnTo>
                <a:lnTo>
                  <a:pt x="95620" y="4617"/>
                </a:lnTo>
                <a:lnTo>
                  <a:pt x="143307" y="10309"/>
                </a:lnTo>
                <a:lnTo>
                  <a:pt x="190845" y="18186"/>
                </a:lnTo>
                <a:lnTo>
                  <a:pt x="238186" y="28194"/>
                </a:lnTo>
                <a:lnTo>
                  <a:pt x="285279" y="40280"/>
                </a:lnTo>
                <a:lnTo>
                  <a:pt x="332076" y="54391"/>
                </a:lnTo>
                <a:lnTo>
                  <a:pt x="378527" y="70473"/>
                </a:lnTo>
                <a:lnTo>
                  <a:pt x="424583" y="88473"/>
                </a:lnTo>
                <a:lnTo>
                  <a:pt x="470194" y="108338"/>
                </a:lnTo>
                <a:lnTo>
                  <a:pt x="515310" y="130014"/>
                </a:lnTo>
                <a:lnTo>
                  <a:pt x="559883" y="153449"/>
                </a:lnTo>
                <a:lnTo>
                  <a:pt x="603863" y="178589"/>
                </a:lnTo>
                <a:lnTo>
                  <a:pt x="647200" y="205381"/>
                </a:lnTo>
                <a:lnTo>
                  <a:pt x="689846" y="233770"/>
                </a:lnTo>
                <a:lnTo>
                  <a:pt x="731750" y="263706"/>
                </a:lnTo>
                <a:lnTo>
                  <a:pt x="772863" y="295133"/>
                </a:lnTo>
                <a:lnTo>
                  <a:pt x="813136" y="327998"/>
                </a:lnTo>
                <a:lnTo>
                  <a:pt x="852519" y="362249"/>
                </a:lnTo>
                <a:lnTo>
                  <a:pt x="890963" y="397832"/>
                </a:lnTo>
                <a:lnTo>
                  <a:pt x="928419" y="434694"/>
                </a:lnTo>
                <a:lnTo>
                  <a:pt x="964837" y="472781"/>
                </a:lnTo>
                <a:lnTo>
                  <a:pt x="997266" y="508725"/>
                </a:lnTo>
                <a:lnTo>
                  <a:pt x="1028743" y="545613"/>
                </a:lnTo>
                <a:lnTo>
                  <a:pt x="1059231" y="583404"/>
                </a:lnTo>
                <a:lnTo>
                  <a:pt x="1088690" y="622057"/>
                </a:lnTo>
                <a:lnTo>
                  <a:pt x="1117084" y="661531"/>
                </a:lnTo>
                <a:lnTo>
                  <a:pt x="1144374" y="701784"/>
                </a:lnTo>
                <a:lnTo>
                  <a:pt x="1170521" y="742776"/>
                </a:lnTo>
                <a:lnTo>
                  <a:pt x="1195488" y="784466"/>
                </a:lnTo>
                <a:lnTo>
                  <a:pt x="1219237" y="826813"/>
                </a:lnTo>
                <a:lnTo>
                  <a:pt x="1241730" y="869775"/>
                </a:lnTo>
                <a:lnTo>
                  <a:pt x="1262929" y="913311"/>
                </a:lnTo>
                <a:lnTo>
                  <a:pt x="1282794" y="957381"/>
                </a:lnTo>
                <a:lnTo>
                  <a:pt x="1301290" y="1001944"/>
                </a:lnTo>
                <a:lnTo>
                  <a:pt x="1318377" y="1046958"/>
                </a:lnTo>
                <a:lnTo>
                  <a:pt x="1334017" y="1092383"/>
                </a:lnTo>
                <a:lnTo>
                  <a:pt x="1348173" y="1138176"/>
                </a:lnTo>
                <a:lnTo>
                  <a:pt x="1360805" y="1184299"/>
                </a:lnTo>
                <a:lnTo>
                  <a:pt x="1371877" y="1230708"/>
                </a:lnTo>
                <a:lnTo>
                  <a:pt x="1380268" y="1271518"/>
                </a:lnTo>
                <a:lnTo>
                  <a:pt x="1382420" y="1283211"/>
                </a:lnTo>
                <a:lnTo>
                  <a:pt x="1382779" y="1285231"/>
                </a:lnTo>
              </a:path>
            </a:pathLst>
          </a:custGeom>
          <a:ln w="38099">
            <a:solidFill>
              <a:srgbClr val="00FF00"/>
            </a:solidFill>
          </a:ln>
        </p:spPr>
        <p:txBody>
          <a:bodyPr wrap="square" lIns="0" tIns="0" rIns="0" bIns="0" rtlCol="0"/>
          <a:lstStyle/>
          <a:p>
            <a:endParaRPr/>
          </a:p>
        </p:txBody>
      </p:sp>
      <p:sp>
        <p:nvSpPr>
          <p:cNvPr id="15" name="object 15"/>
          <p:cNvSpPr/>
          <p:nvPr/>
        </p:nvSpPr>
        <p:spPr>
          <a:xfrm>
            <a:off x="7494230" y="3528430"/>
            <a:ext cx="163448" cy="215972"/>
          </a:xfrm>
          <a:prstGeom prst="rect">
            <a:avLst/>
          </a:prstGeom>
          <a:blipFill>
            <a:blip r:embed="rId4" cstate="print"/>
            <a:stretch>
              <a:fillRect/>
            </a:stretch>
          </a:blipFill>
        </p:spPr>
        <p:txBody>
          <a:bodyPr wrap="square" lIns="0" tIns="0" rIns="0" bIns="0" rtlCol="0"/>
          <a:lstStyle/>
          <a:p>
            <a:endParaRPr/>
          </a:p>
        </p:txBody>
      </p:sp>
      <p:sp>
        <p:nvSpPr>
          <p:cNvPr id="16" name="object 16"/>
          <p:cNvSpPr txBox="1"/>
          <p:nvPr/>
        </p:nvSpPr>
        <p:spPr>
          <a:xfrm>
            <a:off x="2404649" y="2527685"/>
            <a:ext cx="3823970" cy="1604010"/>
          </a:xfrm>
          <a:prstGeom prst="rect">
            <a:avLst/>
          </a:prstGeom>
        </p:spPr>
        <p:txBody>
          <a:bodyPr vert="horz" wrap="square" lIns="0" tIns="12700" rIns="0" bIns="0" rtlCol="0">
            <a:spAutoFit/>
          </a:bodyPr>
          <a:lstStyle/>
          <a:p>
            <a:pPr marL="243840">
              <a:lnSpc>
                <a:spcPct val="100000"/>
              </a:lnSpc>
              <a:spcBef>
                <a:spcPts val="100"/>
              </a:spcBef>
              <a:tabLst>
                <a:tab pos="877569" algn="l"/>
                <a:tab pos="2819400" algn="l"/>
                <a:tab pos="3490595" algn="l"/>
              </a:tabLst>
            </a:pPr>
            <a:r>
              <a:rPr sz="3000" dirty="0">
                <a:solidFill>
                  <a:srgbClr val="FFFF00"/>
                </a:solidFill>
                <a:latin typeface="Arial"/>
                <a:cs typeface="Arial"/>
              </a:rPr>
              <a:t>H	</a:t>
            </a:r>
            <a:r>
              <a:rPr sz="3000" dirty="0">
                <a:solidFill>
                  <a:srgbClr val="FF0000"/>
                </a:solidFill>
                <a:latin typeface="Arial"/>
                <a:cs typeface="Arial"/>
              </a:rPr>
              <a:t>R	</a:t>
            </a: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a:p>
            <a:pPr>
              <a:lnSpc>
                <a:spcPct val="100000"/>
              </a:lnSpc>
              <a:spcBef>
                <a:spcPts val="55"/>
              </a:spcBef>
            </a:pPr>
            <a:endParaRPr sz="4800">
              <a:latin typeface="Times New Roman"/>
              <a:cs typeface="Times New Roman"/>
            </a:endParaRPr>
          </a:p>
          <a:p>
            <a:pPr marL="12700" marR="5080">
              <a:lnSpc>
                <a:spcPts val="1650"/>
              </a:lnSpc>
            </a:pPr>
            <a:r>
              <a:rPr sz="1400" spc="-5" dirty="0">
                <a:solidFill>
                  <a:srgbClr val="FFFFFF"/>
                </a:solidFill>
                <a:latin typeface="Arial"/>
                <a:cs typeface="Arial"/>
              </a:rPr>
              <a:t>Bob discloses </a:t>
            </a:r>
            <a:r>
              <a:rPr sz="1400" dirty="0">
                <a:solidFill>
                  <a:srgbClr val="FF0000"/>
                </a:solidFill>
                <a:latin typeface="Arial"/>
                <a:cs typeface="Arial"/>
              </a:rPr>
              <a:t>R </a:t>
            </a:r>
            <a:r>
              <a:rPr sz="1400" spc="-5" dirty="0">
                <a:solidFill>
                  <a:srgbClr val="FFFFFF"/>
                </a:solidFill>
                <a:latin typeface="Arial"/>
                <a:cs typeface="Arial"/>
              </a:rPr>
              <a:t>to Alice within </a:t>
            </a:r>
            <a:r>
              <a:rPr sz="1400" dirty="0">
                <a:solidFill>
                  <a:srgbClr val="FFFFFF"/>
                </a:solidFill>
                <a:latin typeface="Arial"/>
                <a:cs typeface="Arial"/>
              </a:rPr>
              <a:t>3 </a:t>
            </a:r>
            <a:r>
              <a:rPr sz="1400" spc="-5" dirty="0">
                <a:solidFill>
                  <a:srgbClr val="FFFFFF"/>
                </a:solidFill>
                <a:latin typeface="Arial"/>
                <a:cs typeface="Arial"/>
              </a:rPr>
              <a:t>days. Alice </a:t>
            </a:r>
            <a:r>
              <a:rPr sz="1400" dirty="0">
                <a:solidFill>
                  <a:srgbClr val="FFFFFF"/>
                </a:solidFill>
                <a:latin typeface="Arial"/>
                <a:cs typeface="Arial"/>
              </a:rPr>
              <a:t>can  </a:t>
            </a:r>
            <a:r>
              <a:rPr sz="1400" spc="-5" dirty="0">
                <a:solidFill>
                  <a:srgbClr val="FFFFFF"/>
                </a:solidFill>
                <a:latin typeface="Arial"/>
                <a:cs typeface="Arial"/>
              </a:rPr>
              <a:t>prove </a:t>
            </a:r>
            <a:r>
              <a:rPr sz="1400" dirty="0">
                <a:solidFill>
                  <a:srgbClr val="FFFFFF"/>
                </a:solidFill>
                <a:latin typeface="Arial"/>
                <a:cs typeface="Arial"/>
              </a:rPr>
              <a:t>she sent </a:t>
            </a:r>
            <a:r>
              <a:rPr sz="1400" spc="-5" dirty="0">
                <a:solidFill>
                  <a:srgbClr val="FFFFFF"/>
                </a:solidFill>
                <a:latin typeface="Arial"/>
                <a:cs typeface="Arial"/>
              </a:rPr>
              <a:t>funds to</a:t>
            </a:r>
            <a:r>
              <a:rPr sz="1400" spc="-30" dirty="0">
                <a:solidFill>
                  <a:srgbClr val="FFFFFF"/>
                </a:solidFill>
                <a:latin typeface="Arial"/>
                <a:cs typeface="Arial"/>
              </a:rPr>
              <a:t> </a:t>
            </a:r>
            <a:r>
              <a:rPr sz="1400" spc="-5" dirty="0">
                <a:solidFill>
                  <a:srgbClr val="FFFFFF"/>
                </a:solidFill>
                <a:latin typeface="Arial"/>
                <a:cs typeface="Arial"/>
              </a:rPr>
              <a:t>Dave.</a:t>
            </a:r>
            <a:endParaRPr sz="1400">
              <a:latin typeface="Arial"/>
              <a:cs typeface="Arial"/>
            </a:endParaRPr>
          </a:p>
        </p:txBody>
      </p:sp>
      <p:sp>
        <p:nvSpPr>
          <p:cNvPr id="17" name="object 17"/>
          <p:cNvSpPr txBox="1"/>
          <p:nvPr/>
        </p:nvSpPr>
        <p:spPr>
          <a:xfrm>
            <a:off x="760449" y="4465435"/>
            <a:ext cx="969644" cy="482600"/>
          </a:xfrm>
          <a:prstGeom prst="rect">
            <a:avLst/>
          </a:prstGeom>
        </p:spPr>
        <p:txBody>
          <a:bodyPr vert="horz" wrap="square" lIns="0" tIns="12700" rIns="0" bIns="0" rtlCol="0">
            <a:spAutoFit/>
          </a:bodyPr>
          <a:lstStyle/>
          <a:p>
            <a:pPr marL="12700">
              <a:lnSpc>
                <a:spcPct val="100000"/>
              </a:lnSpc>
              <a:spcBef>
                <a:spcPts val="100"/>
              </a:spcBef>
              <a:tabLst>
                <a:tab pos="681355"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18" name="object 18"/>
          <p:cNvSpPr txBox="1"/>
          <p:nvPr/>
        </p:nvSpPr>
        <p:spPr>
          <a:xfrm rot="2760000">
            <a:off x="6961136" y="2514255"/>
            <a:ext cx="773813" cy="177800"/>
          </a:xfrm>
          <a:prstGeom prst="rect">
            <a:avLst/>
          </a:prstGeom>
        </p:spPr>
        <p:txBody>
          <a:bodyPr vert="horz" wrap="square" lIns="0" tIns="0" rIns="0" bIns="0" rtlCol="0">
            <a:spAutoFit/>
          </a:bodyPr>
          <a:lstStyle/>
          <a:p>
            <a:pPr>
              <a:lnSpc>
                <a:spcPts val="1400"/>
              </a:lnSpc>
            </a:pPr>
            <a:r>
              <a:rPr sz="2100" spc="-7" baseline="1984" dirty="0">
                <a:solidFill>
                  <a:srgbClr val="FFFFFF"/>
                </a:solidFill>
                <a:latin typeface="Arial"/>
                <a:cs typeface="Arial"/>
              </a:rPr>
              <a:t>0.0</a:t>
            </a:r>
            <a:r>
              <a:rPr sz="2100" baseline="1984" dirty="0">
                <a:solidFill>
                  <a:srgbClr val="FFFFFF"/>
                </a:solidFill>
                <a:latin typeface="Arial"/>
                <a:cs typeface="Arial"/>
              </a:rPr>
              <a:t>1</a:t>
            </a:r>
            <a:r>
              <a:rPr sz="2100" spc="-44" baseline="1984"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19" name="object 19"/>
          <p:cNvSpPr txBox="1"/>
          <p:nvPr/>
        </p:nvSpPr>
        <p:spPr>
          <a:xfrm>
            <a:off x="4048775" y="1544250"/>
            <a:ext cx="77597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0.01</a:t>
            </a:r>
            <a:r>
              <a:rPr sz="1400" spc="-80"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20" name="object 20"/>
          <p:cNvSpPr txBox="1"/>
          <p:nvPr/>
        </p:nvSpPr>
        <p:spPr>
          <a:xfrm rot="18840000">
            <a:off x="1136223" y="2630551"/>
            <a:ext cx="7725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0.0</a:t>
            </a:r>
            <a:r>
              <a:rPr sz="1400" dirty="0">
                <a:solidFill>
                  <a:srgbClr val="FFFFFF"/>
                </a:solidFill>
                <a:latin typeface="Arial"/>
                <a:cs typeface="Arial"/>
              </a:rPr>
              <a:t>1</a:t>
            </a:r>
            <a:r>
              <a:rPr sz="1400" spc="-15"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26" name="object 2">
            <a:extLst>
              <a:ext uri="{FF2B5EF4-FFF2-40B4-BE49-F238E27FC236}">
                <a16:creationId xmlns:a16="http://schemas.microsoft.com/office/drawing/2014/main" id="{BACE9DCD-7CEE-F64B-A40D-AD610DFCC1A7}"/>
              </a:ext>
            </a:extLst>
          </p:cNvPr>
          <p:cNvSpPr txBox="1">
            <a:spLocks noGrp="1"/>
          </p:cNvSpPr>
          <p:nvPr>
            <p:ph type="title"/>
          </p:nvPr>
        </p:nvSpPr>
        <p:spPr>
          <a:xfrm>
            <a:off x="261851" y="353474"/>
            <a:ext cx="8620298" cy="487313"/>
          </a:xfrm>
          <a:prstGeom prst="rect">
            <a:avLst/>
          </a:prstGeom>
        </p:spPr>
        <p:txBody>
          <a:bodyPr vert="horz" wrap="square" lIns="0" tIns="12700" rIns="0" bIns="0" rtlCol="0">
            <a:spAutoFit/>
          </a:bodyPr>
          <a:lstStyle/>
          <a:p>
            <a:pPr marL="12700">
              <a:lnSpc>
                <a:spcPct val="100000"/>
              </a:lnSpc>
              <a:spcBef>
                <a:spcPts val="100"/>
              </a:spcBef>
            </a:pPr>
            <a:r>
              <a:rPr lang="en-US" sz="3000" spc="-5" dirty="0"/>
              <a:t>Going beyond three parties</a:t>
            </a:r>
            <a:endParaRPr sz="3000" spc="-5" dirty="0"/>
          </a:p>
        </p:txBody>
      </p:sp>
    </p:spTree>
    <p:extLst>
      <p:ext uri="{BB962C8B-B14F-4D97-AF65-F5344CB8AC3E}">
        <p14:creationId xmlns:p14="http://schemas.microsoft.com/office/powerpoint/2010/main" val="2071734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3" name="object 3"/>
          <p:cNvSpPr txBox="1"/>
          <p:nvPr/>
        </p:nvSpPr>
        <p:spPr>
          <a:xfrm>
            <a:off x="2671799" y="1954575"/>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4" name="object 4"/>
          <p:cNvSpPr txBox="1"/>
          <p:nvPr/>
        </p:nvSpPr>
        <p:spPr>
          <a:xfrm>
            <a:off x="5340274" y="1954575"/>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5" name="object 5"/>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6" name="object 6"/>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sp>
        <p:nvSpPr>
          <p:cNvPr id="7" name="object 7"/>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8" name="object 8"/>
          <p:cNvSpPr txBox="1"/>
          <p:nvPr/>
        </p:nvSpPr>
        <p:spPr>
          <a:xfrm>
            <a:off x="7166175" y="4465435"/>
            <a:ext cx="1053465" cy="482600"/>
          </a:xfrm>
          <a:prstGeom prst="rect">
            <a:avLst/>
          </a:prstGeom>
        </p:spPr>
        <p:txBody>
          <a:bodyPr vert="horz" wrap="square" lIns="0" tIns="12700" rIns="0" bIns="0" rtlCol="0">
            <a:spAutoFit/>
          </a:bodyPr>
          <a:lstStyle/>
          <a:p>
            <a:pPr marL="12700">
              <a:lnSpc>
                <a:spcPct val="100000"/>
              </a:lnSpc>
              <a:spcBef>
                <a:spcPts val="100"/>
              </a:spcBef>
              <a:tabLst>
                <a:tab pos="765175"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9" name="object 9"/>
          <p:cNvSpPr txBox="1"/>
          <p:nvPr/>
        </p:nvSpPr>
        <p:spPr>
          <a:xfrm>
            <a:off x="760449" y="4465435"/>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10" name="object 10"/>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FFFFFF"/>
            </a:solidFill>
          </a:ln>
        </p:spPr>
        <p:txBody>
          <a:bodyPr wrap="square" lIns="0" tIns="0" rIns="0" bIns="0" rtlCol="0"/>
          <a:lstStyle/>
          <a:p>
            <a:endParaRPr/>
          </a:p>
        </p:txBody>
      </p:sp>
      <p:sp>
        <p:nvSpPr>
          <p:cNvPr id="11" name="object 11"/>
          <p:cNvSpPr/>
          <p:nvPr/>
        </p:nvSpPr>
        <p:spPr>
          <a:xfrm>
            <a:off x="2418690" y="2211906"/>
            <a:ext cx="216932" cy="163179"/>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rot="18840000">
            <a:off x="785413" y="2490589"/>
            <a:ext cx="975819"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HTL</a:t>
            </a:r>
            <a:r>
              <a:rPr sz="1400" dirty="0">
                <a:solidFill>
                  <a:srgbClr val="FFFFFF"/>
                </a:solidFill>
                <a:latin typeface="Arial"/>
                <a:cs typeface="Arial"/>
              </a:rPr>
              <a:t>C</a:t>
            </a:r>
            <a:r>
              <a:rPr sz="1400" spc="-15" dirty="0">
                <a:solidFill>
                  <a:srgbClr val="FFFFFF"/>
                </a:solidFill>
                <a:latin typeface="Arial"/>
                <a:cs typeface="Arial"/>
              </a:rPr>
              <a:t> </a:t>
            </a:r>
            <a:r>
              <a:rPr sz="2100" spc="-7" baseline="1984" dirty="0">
                <a:solidFill>
                  <a:srgbClr val="FFFFFF"/>
                </a:solidFill>
                <a:latin typeface="Arial"/>
                <a:cs typeface="Arial"/>
              </a:rPr>
              <a:t>3-day</a:t>
            </a:r>
            <a:endParaRPr sz="2100" baseline="1984">
              <a:latin typeface="Arial"/>
              <a:cs typeface="Arial"/>
            </a:endParaRPr>
          </a:p>
        </p:txBody>
      </p:sp>
      <p:sp>
        <p:nvSpPr>
          <p:cNvPr id="13" name="object 13"/>
          <p:cNvSpPr txBox="1"/>
          <p:nvPr/>
        </p:nvSpPr>
        <p:spPr>
          <a:xfrm rot="18840000">
            <a:off x="950072" y="2667174"/>
            <a:ext cx="8891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14" name="object 14"/>
          <p:cNvSpPr txBox="1"/>
          <p:nvPr/>
        </p:nvSpPr>
        <p:spPr>
          <a:xfrm>
            <a:off x="2404649" y="3682787"/>
            <a:ext cx="4102735" cy="657860"/>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If Bob and Carol don’t </a:t>
            </a:r>
            <a:r>
              <a:rPr sz="1400" dirty="0">
                <a:solidFill>
                  <a:srgbClr val="FFFFFF"/>
                </a:solidFill>
                <a:latin typeface="Arial"/>
                <a:cs typeface="Arial"/>
              </a:rPr>
              <a:t>cooperate, </a:t>
            </a:r>
            <a:r>
              <a:rPr sz="1400" spc="-5" dirty="0">
                <a:solidFill>
                  <a:srgbClr val="FFFFFF"/>
                </a:solidFill>
                <a:latin typeface="Arial"/>
                <a:cs typeface="Arial"/>
              </a:rPr>
              <a:t>Carol immediately  </a:t>
            </a:r>
            <a:r>
              <a:rPr sz="1400" dirty="0">
                <a:solidFill>
                  <a:srgbClr val="FFFFFF"/>
                </a:solidFill>
                <a:latin typeface="Arial"/>
                <a:cs typeface="Arial"/>
              </a:rPr>
              <a:t>closes </a:t>
            </a:r>
            <a:r>
              <a:rPr sz="1400" spc="-5" dirty="0">
                <a:solidFill>
                  <a:srgbClr val="FFFFFF"/>
                </a:solidFill>
                <a:latin typeface="Arial"/>
                <a:cs typeface="Arial"/>
              </a:rPr>
              <a:t>out the </a:t>
            </a:r>
            <a:r>
              <a:rPr sz="1400" dirty="0">
                <a:solidFill>
                  <a:srgbClr val="FFFFFF"/>
                </a:solidFill>
                <a:latin typeface="Arial"/>
                <a:cs typeface="Arial"/>
              </a:rPr>
              <a:t>channel </a:t>
            </a:r>
            <a:r>
              <a:rPr sz="1400" spc="-5" dirty="0">
                <a:solidFill>
                  <a:srgbClr val="FFFFFF"/>
                </a:solidFill>
                <a:latin typeface="Arial"/>
                <a:cs typeface="Arial"/>
              </a:rPr>
              <a:t>and broadcasts all pending  transactions in the </a:t>
            </a:r>
            <a:r>
              <a:rPr sz="1400" dirty="0">
                <a:solidFill>
                  <a:srgbClr val="FFFFFF"/>
                </a:solidFill>
                <a:latin typeface="Arial"/>
                <a:cs typeface="Arial"/>
              </a:rPr>
              <a:t>channel </a:t>
            </a:r>
            <a:r>
              <a:rPr sz="1400" spc="-5" dirty="0">
                <a:solidFill>
                  <a:srgbClr val="FFFFFF"/>
                </a:solidFill>
                <a:latin typeface="Arial"/>
                <a:cs typeface="Arial"/>
              </a:rPr>
              <a:t>onto the</a:t>
            </a:r>
            <a:r>
              <a:rPr sz="1400" spc="-45" dirty="0">
                <a:solidFill>
                  <a:srgbClr val="FFFFFF"/>
                </a:solidFill>
                <a:latin typeface="Arial"/>
                <a:cs typeface="Arial"/>
              </a:rPr>
              <a:t> </a:t>
            </a:r>
            <a:r>
              <a:rPr sz="1400" spc="-5" dirty="0">
                <a:solidFill>
                  <a:srgbClr val="FFFFFF"/>
                </a:solidFill>
                <a:latin typeface="Arial"/>
                <a:cs typeface="Arial"/>
              </a:rPr>
              <a:t>blockchain.</a:t>
            </a:r>
            <a:endParaRPr sz="1400">
              <a:latin typeface="Arial"/>
              <a:cs typeface="Arial"/>
            </a:endParaRPr>
          </a:p>
        </p:txBody>
      </p:sp>
      <p:sp>
        <p:nvSpPr>
          <p:cNvPr id="15" name="object 15"/>
          <p:cNvSpPr txBox="1"/>
          <p:nvPr/>
        </p:nvSpPr>
        <p:spPr>
          <a:xfrm>
            <a:off x="2404649" y="4520987"/>
            <a:ext cx="375729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Carol </a:t>
            </a:r>
            <a:r>
              <a:rPr sz="1400" dirty="0">
                <a:solidFill>
                  <a:srgbClr val="FFFFFF"/>
                </a:solidFill>
                <a:latin typeface="Arial"/>
                <a:cs typeface="Arial"/>
              </a:rPr>
              <a:t>redeems </a:t>
            </a:r>
            <a:r>
              <a:rPr sz="1400" spc="-5" dirty="0">
                <a:solidFill>
                  <a:srgbClr val="FFFFFF"/>
                </a:solidFill>
                <a:latin typeface="Arial"/>
                <a:cs typeface="Arial"/>
              </a:rPr>
              <a:t>the 0.01 by disclosing the HTLC  output and </a:t>
            </a:r>
            <a:r>
              <a:rPr sz="1400" dirty="0">
                <a:solidFill>
                  <a:srgbClr val="FF0000"/>
                </a:solidFill>
                <a:latin typeface="Arial"/>
                <a:cs typeface="Arial"/>
              </a:rPr>
              <a:t>R </a:t>
            </a:r>
            <a:r>
              <a:rPr sz="1400" spc="-5" dirty="0">
                <a:solidFill>
                  <a:srgbClr val="FFFFFF"/>
                </a:solidFill>
                <a:latin typeface="Arial"/>
                <a:cs typeface="Arial"/>
              </a:rPr>
              <a:t>on the Bitcoin</a:t>
            </a:r>
            <a:r>
              <a:rPr sz="1400" spc="-30" dirty="0">
                <a:solidFill>
                  <a:srgbClr val="FFFFFF"/>
                </a:solidFill>
                <a:latin typeface="Arial"/>
                <a:cs typeface="Arial"/>
              </a:rPr>
              <a:t> </a:t>
            </a:r>
            <a:r>
              <a:rPr sz="1400" spc="-5" dirty="0">
                <a:solidFill>
                  <a:srgbClr val="FFFFFF"/>
                </a:solidFill>
                <a:latin typeface="Arial"/>
                <a:cs typeface="Arial"/>
              </a:rPr>
              <a:t>blockchain.</a:t>
            </a:r>
            <a:endParaRPr sz="1400">
              <a:latin typeface="Arial"/>
              <a:cs typeface="Arial"/>
            </a:endParaRPr>
          </a:p>
        </p:txBody>
      </p:sp>
      <p:sp>
        <p:nvSpPr>
          <p:cNvPr id="16" name="object 16"/>
          <p:cNvSpPr/>
          <p:nvPr/>
        </p:nvSpPr>
        <p:spPr>
          <a:xfrm>
            <a:off x="6193175" y="2267924"/>
            <a:ext cx="1383030" cy="1285240"/>
          </a:xfrm>
          <a:custGeom>
            <a:avLst/>
            <a:gdLst/>
            <a:ahLst/>
            <a:cxnLst/>
            <a:rect l="l" t="t" r="r" b="b"/>
            <a:pathLst>
              <a:path w="1383029" h="1285239">
                <a:moveTo>
                  <a:pt x="0" y="0"/>
                </a:moveTo>
                <a:lnTo>
                  <a:pt x="47834" y="1163"/>
                </a:lnTo>
                <a:lnTo>
                  <a:pt x="95620" y="4617"/>
                </a:lnTo>
                <a:lnTo>
                  <a:pt x="143307" y="10309"/>
                </a:lnTo>
                <a:lnTo>
                  <a:pt x="190845" y="18186"/>
                </a:lnTo>
                <a:lnTo>
                  <a:pt x="238186" y="28194"/>
                </a:lnTo>
                <a:lnTo>
                  <a:pt x="285279" y="40280"/>
                </a:lnTo>
                <a:lnTo>
                  <a:pt x="332076" y="54391"/>
                </a:lnTo>
                <a:lnTo>
                  <a:pt x="378527" y="70473"/>
                </a:lnTo>
                <a:lnTo>
                  <a:pt x="424583" y="88473"/>
                </a:lnTo>
                <a:lnTo>
                  <a:pt x="470194" y="108338"/>
                </a:lnTo>
                <a:lnTo>
                  <a:pt x="515310" y="130014"/>
                </a:lnTo>
                <a:lnTo>
                  <a:pt x="559883" y="153449"/>
                </a:lnTo>
                <a:lnTo>
                  <a:pt x="603863" y="178589"/>
                </a:lnTo>
                <a:lnTo>
                  <a:pt x="647200" y="205381"/>
                </a:lnTo>
                <a:lnTo>
                  <a:pt x="689846" y="233770"/>
                </a:lnTo>
                <a:lnTo>
                  <a:pt x="731750" y="263706"/>
                </a:lnTo>
                <a:lnTo>
                  <a:pt x="772863" y="295133"/>
                </a:lnTo>
                <a:lnTo>
                  <a:pt x="813136" y="327998"/>
                </a:lnTo>
                <a:lnTo>
                  <a:pt x="852519" y="362249"/>
                </a:lnTo>
                <a:lnTo>
                  <a:pt x="890963" y="397832"/>
                </a:lnTo>
                <a:lnTo>
                  <a:pt x="928419" y="434694"/>
                </a:lnTo>
                <a:lnTo>
                  <a:pt x="964837" y="472781"/>
                </a:lnTo>
                <a:lnTo>
                  <a:pt x="997266" y="508725"/>
                </a:lnTo>
                <a:lnTo>
                  <a:pt x="1028743" y="545613"/>
                </a:lnTo>
                <a:lnTo>
                  <a:pt x="1059231" y="583404"/>
                </a:lnTo>
                <a:lnTo>
                  <a:pt x="1088690" y="622057"/>
                </a:lnTo>
                <a:lnTo>
                  <a:pt x="1117084" y="661531"/>
                </a:lnTo>
                <a:lnTo>
                  <a:pt x="1144374" y="701784"/>
                </a:lnTo>
                <a:lnTo>
                  <a:pt x="1170521" y="742776"/>
                </a:lnTo>
                <a:lnTo>
                  <a:pt x="1195488" y="784466"/>
                </a:lnTo>
                <a:lnTo>
                  <a:pt x="1219237" y="826813"/>
                </a:lnTo>
                <a:lnTo>
                  <a:pt x="1241730" y="869775"/>
                </a:lnTo>
                <a:lnTo>
                  <a:pt x="1262929" y="913311"/>
                </a:lnTo>
                <a:lnTo>
                  <a:pt x="1282794" y="957381"/>
                </a:lnTo>
                <a:lnTo>
                  <a:pt x="1301290" y="1001944"/>
                </a:lnTo>
                <a:lnTo>
                  <a:pt x="1318377" y="1046958"/>
                </a:lnTo>
                <a:lnTo>
                  <a:pt x="1334017" y="1092383"/>
                </a:lnTo>
                <a:lnTo>
                  <a:pt x="1348173" y="1138176"/>
                </a:lnTo>
                <a:lnTo>
                  <a:pt x="1360805" y="1184299"/>
                </a:lnTo>
                <a:lnTo>
                  <a:pt x="1371877" y="1230708"/>
                </a:lnTo>
                <a:lnTo>
                  <a:pt x="1380268" y="1271518"/>
                </a:lnTo>
                <a:lnTo>
                  <a:pt x="1382420" y="1283211"/>
                </a:lnTo>
                <a:lnTo>
                  <a:pt x="1382779" y="1285231"/>
                </a:lnTo>
              </a:path>
            </a:pathLst>
          </a:custGeom>
          <a:ln w="38099">
            <a:solidFill>
              <a:srgbClr val="00FF00"/>
            </a:solidFill>
          </a:ln>
        </p:spPr>
        <p:txBody>
          <a:bodyPr wrap="square" lIns="0" tIns="0" rIns="0" bIns="0" rtlCol="0"/>
          <a:lstStyle/>
          <a:p>
            <a:endParaRPr/>
          </a:p>
        </p:txBody>
      </p:sp>
      <p:sp>
        <p:nvSpPr>
          <p:cNvPr id="17" name="object 17"/>
          <p:cNvSpPr/>
          <p:nvPr/>
        </p:nvSpPr>
        <p:spPr>
          <a:xfrm>
            <a:off x="7494230" y="3528430"/>
            <a:ext cx="163448" cy="215972"/>
          </a:xfrm>
          <a:prstGeom prst="rect">
            <a:avLst/>
          </a:prstGeom>
          <a:blipFill>
            <a:blip r:embed="rId3" cstate="print"/>
            <a:stretch>
              <a:fillRect/>
            </a:stretch>
          </a:blipFill>
        </p:spPr>
        <p:txBody>
          <a:bodyPr wrap="square" lIns="0" tIns="0" rIns="0" bIns="0" rtlCol="0"/>
          <a:lstStyle/>
          <a:p>
            <a:endParaRPr/>
          </a:p>
        </p:txBody>
      </p:sp>
      <p:sp>
        <p:nvSpPr>
          <p:cNvPr id="18" name="object 18"/>
          <p:cNvSpPr txBox="1"/>
          <p:nvPr/>
        </p:nvSpPr>
        <p:spPr>
          <a:xfrm>
            <a:off x="2636074" y="2527685"/>
            <a:ext cx="3547745" cy="482600"/>
          </a:xfrm>
          <a:prstGeom prst="rect">
            <a:avLst/>
          </a:prstGeom>
        </p:spPr>
        <p:txBody>
          <a:bodyPr vert="horz" wrap="square" lIns="0" tIns="12700" rIns="0" bIns="0" rtlCol="0">
            <a:spAutoFit/>
          </a:bodyPr>
          <a:lstStyle/>
          <a:p>
            <a:pPr marL="12700">
              <a:lnSpc>
                <a:spcPct val="100000"/>
              </a:lnSpc>
              <a:spcBef>
                <a:spcPts val="100"/>
              </a:spcBef>
              <a:tabLst>
                <a:tab pos="2588260" algn="l"/>
                <a:tab pos="3258820" algn="l"/>
              </a:tabLst>
            </a:pPr>
            <a:r>
              <a:rPr sz="3000" dirty="0">
                <a:solidFill>
                  <a:srgbClr val="FFFF00"/>
                </a:solidFill>
                <a:latin typeface="Arial"/>
                <a:cs typeface="Arial"/>
              </a:rPr>
              <a:t>H	H	</a:t>
            </a:r>
            <a:r>
              <a:rPr sz="3000" dirty="0">
                <a:solidFill>
                  <a:srgbClr val="FF0000"/>
                </a:solidFill>
                <a:latin typeface="Arial"/>
                <a:cs typeface="Arial"/>
              </a:rPr>
              <a:t>R</a:t>
            </a:r>
            <a:endParaRPr sz="3000">
              <a:latin typeface="Arial"/>
              <a:cs typeface="Arial"/>
            </a:endParaRPr>
          </a:p>
        </p:txBody>
      </p:sp>
      <p:sp>
        <p:nvSpPr>
          <p:cNvPr id="19" name="object 19"/>
          <p:cNvSpPr txBox="1"/>
          <p:nvPr/>
        </p:nvSpPr>
        <p:spPr>
          <a:xfrm rot="2760000">
            <a:off x="6961136" y="2514255"/>
            <a:ext cx="773813" cy="177800"/>
          </a:xfrm>
          <a:prstGeom prst="rect">
            <a:avLst/>
          </a:prstGeom>
        </p:spPr>
        <p:txBody>
          <a:bodyPr vert="horz" wrap="square" lIns="0" tIns="0" rIns="0" bIns="0" rtlCol="0">
            <a:spAutoFit/>
          </a:bodyPr>
          <a:lstStyle/>
          <a:p>
            <a:pPr>
              <a:lnSpc>
                <a:spcPts val="1400"/>
              </a:lnSpc>
            </a:pPr>
            <a:r>
              <a:rPr sz="2100" spc="-7" baseline="1984" dirty="0">
                <a:solidFill>
                  <a:srgbClr val="FFFFFF"/>
                </a:solidFill>
                <a:latin typeface="Arial"/>
                <a:cs typeface="Arial"/>
              </a:rPr>
              <a:t>0.0</a:t>
            </a:r>
            <a:r>
              <a:rPr sz="2100" baseline="1984" dirty="0">
                <a:solidFill>
                  <a:srgbClr val="FFFFFF"/>
                </a:solidFill>
                <a:latin typeface="Arial"/>
                <a:cs typeface="Arial"/>
              </a:rPr>
              <a:t>1</a:t>
            </a:r>
            <a:r>
              <a:rPr sz="2100" spc="-44" baseline="1984"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20" name="object 20"/>
          <p:cNvSpPr/>
          <p:nvPr/>
        </p:nvSpPr>
        <p:spPr>
          <a:xfrm>
            <a:off x="3590116" y="682802"/>
            <a:ext cx="1651635" cy="727075"/>
          </a:xfrm>
          <a:custGeom>
            <a:avLst/>
            <a:gdLst/>
            <a:ahLst/>
            <a:cxnLst/>
            <a:rect l="l" t="t" r="r" b="b"/>
            <a:pathLst>
              <a:path w="1651635" h="727075">
                <a:moveTo>
                  <a:pt x="1423670" y="39206"/>
                </a:moveTo>
                <a:lnTo>
                  <a:pt x="1141369" y="39206"/>
                </a:lnTo>
                <a:lnTo>
                  <a:pt x="1180886" y="18275"/>
                </a:lnTo>
                <a:lnTo>
                  <a:pt x="1227705" y="5019"/>
                </a:lnTo>
                <a:lnTo>
                  <a:pt x="1278827" y="0"/>
                </a:lnTo>
                <a:lnTo>
                  <a:pt x="1331251" y="3776"/>
                </a:lnTo>
                <a:lnTo>
                  <a:pt x="1379783" y="16208"/>
                </a:lnTo>
                <a:lnTo>
                  <a:pt x="1419814" y="35863"/>
                </a:lnTo>
                <a:lnTo>
                  <a:pt x="1423670" y="39206"/>
                </a:lnTo>
                <a:close/>
              </a:path>
              <a:path w="1651635" h="727075">
                <a:moveTo>
                  <a:pt x="1442136" y="55217"/>
                </a:moveTo>
                <a:lnTo>
                  <a:pt x="859257" y="55217"/>
                </a:lnTo>
                <a:lnTo>
                  <a:pt x="882924" y="34043"/>
                </a:lnTo>
                <a:lnTo>
                  <a:pt x="914207" y="17366"/>
                </a:lnTo>
                <a:lnTo>
                  <a:pt x="951425" y="5875"/>
                </a:lnTo>
                <a:lnTo>
                  <a:pt x="992898" y="262"/>
                </a:lnTo>
                <a:lnTo>
                  <a:pt x="1035392" y="1109"/>
                </a:lnTo>
                <a:lnTo>
                  <a:pt x="1075546" y="8209"/>
                </a:lnTo>
                <a:lnTo>
                  <a:pt x="1111494" y="21071"/>
                </a:lnTo>
                <a:lnTo>
                  <a:pt x="1141369" y="39206"/>
                </a:lnTo>
                <a:lnTo>
                  <a:pt x="1423670" y="39206"/>
                </a:lnTo>
                <a:lnTo>
                  <a:pt x="1442136" y="55217"/>
                </a:lnTo>
                <a:close/>
              </a:path>
              <a:path w="1651635" h="727075">
                <a:moveTo>
                  <a:pt x="1462364" y="85010"/>
                </a:moveTo>
                <a:lnTo>
                  <a:pt x="536075" y="85010"/>
                </a:lnTo>
                <a:lnTo>
                  <a:pt x="563169" y="61522"/>
                </a:lnTo>
                <a:lnTo>
                  <a:pt x="598101" y="42661"/>
                </a:lnTo>
                <a:lnTo>
                  <a:pt x="639302" y="29095"/>
                </a:lnTo>
                <a:lnTo>
                  <a:pt x="685205" y="21491"/>
                </a:lnTo>
                <a:lnTo>
                  <a:pt x="732796" y="20476"/>
                </a:lnTo>
                <a:lnTo>
                  <a:pt x="778889" y="25995"/>
                </a:lnTo>
                <a:lnTo>
                  <a:pt x="821652" y="37694"/>
                </a:lnTo>
                <a:lnTo>
                  <a:pt x="859257" y="55217"/>
                </a:lnTo>
                <a:lnTo>
                  <a:pt x="1442136" y="55217"/>
                </a:lnTo>
                <a:lnTo>
                  <a:pt x="1449216" y="61356"/>
                </a:lnTo>
                <a:lnTo>
                  <a:pt x="1462364" y="85010"/>
                </a:lnTo>
                <a:close/>
              </a:path>
              <a:path w="1651635" h="727075">
                <a:moveTo>
                  <a:pt x="497583" y="683361"/>
                </a:moveTo>
                <a:lnTo>
                  <a:pt x="450795" y="682937"/>
                </a:lnTo>
                <a:lnTo>
                  <a:pt x="404278" y="678006"/>
                </a:lnTo>
                <a:lnTo>
                  <a:pt x="349017" y="665710"/>
                </a:lnTo>
                <a:lnTo>
                  <a:pt x="299373" y="647268"/>
                </a:lnTo>
                <a:lnTo>
                  <a:pt x="256731" y="623318"/>
                </a:lnTo>
                <a:lnTo>
                  <a:pt x="222478" y="594496"/>
                </a:lnTo>
                <a:lnTo>
                  <a:pt x="171297" y="593359"/>
                </a:lnTo>
                <a:lnTo>
                  <a:pt x="124106" y="583305"/>
                </a:lnTo>
                <a:lnTo>
                  <a:pt x="84034" y="565339"/>
                </a:lnTo>
                <a:lnTo>
                  <a:pt x="54207" y="540465"/>
                </a:lnTo>
                <a:lnTo>
                  <a:pt x="37992" y="481427"/>
                </a:lnTo>
                <a:lnTo>
                  <a:pt x="52461" y="452771"/>
                </a:lnTo>
                <a:lnTo>
                  <a:pt x="81310" y="427488"/>
                </a:lnTo>
                <a:lnTo>
                  <a:pt x="40756" y="407404"/>
                </a:lnTo>
                <a:lnTo>
                  <a:pt x="13137" y="381369"/>
                </a:lnTo>
                <a:lnTo>
                  <a:pt x="0" y="351504"/>
                </a:lnTo>
                <a:lnTo>
                  <a:pt x="2890" y="319932"/>
                </a:lnTo>
                <a:lnTo>
                  <a:pt x="21972" y="290474"/>
                </a:lnTo>
                <a:lnTo>
                  <a:pt x="54469" y="266568"/>
                </a:lnTo>
                <a:lnTo>
                  <a:pt x="97513" y="249760"/>
                </a:lnTo>
                <a:lnTo>
                  <a:pt x="148237" y="241595"/>
                </a:lnTo>
                <a:lnTo>
                  <a:pt x="149629" y="239330"/>
                </a:lnTo>
                <a:lnTo>
                  <a:pt x="150046" y="195833"/>
                </a:lnTo>
                <a:lnTo>
                  <a:pt x="170119" y="154867"/>
                </a:lnTo>
                <a:lnTo>
                  <a:pt x="208107" y="118743"/>
                </a:lnTo>
                <a:lnTo>
                  <a:pt x="262271" y="89770"/>
                </a:lnTo>
                <a:lnTo>
                  <a:pt x="305183" y="75938"/>
                </a:lnTo>
                <a:lnTo>
                  <a:pt x="350855" y="67292"/>
                </a:lnTo>
                <a:lnTo>
                  <a:pt x="398032" y="63855"/>
                </a:lnTo>
                <a:lnTo>
                  <a:pt x="445464" y="65647"/>
                </a:lnTo>
                <a:lnTo>
                  <a:pt x="491895" y="72692"/>
                </a:lnTo>
                <a:lnTo>
                  <a:pt x="536075" y="85010"/>
                </a:lnTo>
                <a:lnTo>
                  <a:pt x="1462364" y="85010"/>
                </a:lnTo>
                <a:lnTo>
                  <a:pt x="1465862" y="91305"/>
                </a:lnTo>
                <a:lnTo>
                  <a:pt x="1506603" y="100883"/>
                </a:lnTo>
                <a:lnTo>
                  <a:pt x="1542627" y="115271"/>
                </a:lnTo>
                <a:lnTo>
                  <a:pt x="1572786" y="133896"/>
                </a:lnTo>
                <a:lnTo>
                  <a:pt x="1595930" y="156184"/>
                </a:lnTo>
                <a:lnTo>
                  <a:pt x="1610624" y="180923"/>
                </a:lnTo>
                <a:lnTo>
                  <a:pt x="1616176" y="206681"/>
                </a:lnTo>
                <a:lnTo>
                  <a:pt x="1612554" y="232564"/>
                </a:lnTo>
                <a:lnTo>
                  <a:pt x="1599723" y="257673"/>
                </a:lnTo>
                <a:lnTo>
                  <a:pt x="1633653" y="292863"/>
                </a:lnTo>
                <a:lnTo>
                  <a:pt x="1651013" y="331468"/>
                </a:lnTo>
                <a:lnTo>
                  <a:pt x="1651343" y="371449"/>
                </a:lnTo>
                <a:lnTo>
                  <a:pt x="1634185" y="410765"/>
                </a:lnTo>
                <a:lnTo>
                  <a:pt x="1608454" y="439516"/>
                </a:lnTo>
                <a:lnTo>
                  <a:pt x="1573877" y="464047"/>
                </a:lnTo>
                <a:lnTo>
                  <a:pt x="1531837" y="483710"/>
                </a:lnTo>
                <a:lnTo>
                  <a:pt x="1483723" y="497857"/>
                </a:lnTo>
                <a:lnTo>
                  <a:pt x="1430919" y="505840"/>
                </a:lnTo>
                <a:lnTo>
                  <a:pt x="1422596" y="540785"/>
                </a:lnTo>
                <a:lnTo>
                  <a:pt x="1399647" y="572660"/>
                </a:lnTo>
                <a:lnTo>
                  <a:pt x="1363657" y="599874"/>
                </a:lnTo>
                <a:lnTo>
                  <a:pt x="1324659" y="617107"/>
                </a:lnTo>
                <a:lnTo>
                  <a:pt x="1092536" y="617107"/>
                </a:lnTo>
                <a:lnTo>
                  <a:pt x="1069155" y="649586"/>
                </a:lnTo>
                <a:lnTo>
                  <a:pt x="1058393" y="658361"/>
                </a:lnTo>
                <a:lnTo>
                  <a:pt x="630737" y="658361"/>
                </a:lnTo>
                <a:lnTo>
                  <a:pt x="588438" y="670997"/>
                </a:lnTo>
                <a:lnTo>
                  <a:pt x="543759" y="679355"/>
                </a:lnTo>
                <a:lnTo>
                  <a:pt x="497583" y="683361"/>
                </a:lnTo>
                <a:close/>
              </a:path>
              <a:path w="1651635" h="727075">
                <a:moveTo>
                  <a:pt x="1226721" y="636807"/>
                </a:moveTo>
                <a:lnTo>
                  <a:pt x="1180403" y="636034"/>
                </a:lnTo>
                <a:lnTo>
                  <a:pt x="1135147" y="629458"/>
                </a:lnTo>
                <a:lnTo>
                  <a:pt x="1092536" y="617107"/>
                </a:lnTo>
                <a:lnTo>
                  <a:pt x="1324659" y="617107"/>
                </a:lnTo>
                <a:lnTo>
                  <a:pt x="1316213" y="620839"/>
                </a:lnTo>
                <a:lnTo>
                  <a:pt x="1272519" y="631751"/>
                </a:lnTo>
                <a:lnTo>
                  <a:pt x="1226721" y="636807"/>
                </a:lnTo>
                <a:close/>
              </a:path>
              <a:path w="1651635" h="727075">
                <a:moveTo>
                  <a:pt x="824510" y="726766"/>
                </a:moveTo>
                <a:lnTo>
                  <a:pt x="767768" y="720094"/>
                </a:lnTo>
                <a:lnTo>
                  <a:pt x="715198" y="706107"/>
                </a:lnTo>
                <a:lnTo>
                  <a:pt x="668841" y="685348"/>
                </a:lnTo>
                <a:lnTo>
                  <a:pt x="630737" y="658361"/>
                </a:lnTo>
                <a:lnTo>
                  <a:pt x="1058393" y="658361"/>
                </a:lnTo>
                <a:lnTo>
                  <a:pt x="991340" y="700121"/>
                </a:lnTo>
                <a:lnTo>
                  <a:pt x="940286" y="716423"/>
                </a:lnTo>
                <a:lnTo>
                  <a:pt x="883385" y="725582"/>
                </a:lnTo>
                <a:lnTo>
                  <a:pt x="824510" y="726766"/>
                </a:lnTo>
                <a:close/>
              </a:path>
            </a:pathLst>
          </a:custGeom>
          <a:solidFill>
            <a:srgbClr val="CCCCCC"/>
          </a:solidFill>
        </p:spPr>
        <p:txBody>
          <a:bodyPr wrap="square" lIns="0" tIns="0" rIns="0" bIns="0" rtlCol="0"/>
          <a:lstStyle/>
          <a:p>
            <a:endParaRPr/>
          </a:p>
        </p:txBody>
      </p:sp>
      <p:sp>
        <p:nvSpPr>
          <p:cNvPr id="21" name="object 21"/>
          <p:cNvSpPr/>
          <p:nvPr/>
        </p:nvSpPr>
        <p:spPr>
          <a:xfrm>
            <a:off x="3590116" y="682802"/>
            <a:ext cx="1651635" cy="727075"/>
          </a:xfrm>
          <a:custGeom>
            <a:avLst/>
            <a:gdLst/>
            <a:ahLst/>
            <a:cxnLst/>
            <a:rect l="l" t="t" r="r" b="b"/>
            <a:pathLst>
              <a:path w="1651635" h="727075">
                <a:moveTo>
                  <a:pt x="149629" y="239330"/>
                </a:moveTo>
                <a:lnTo>
                  <a:pt x="150046" y="195833"/>
                </a:lnTo>
                <a:lnTo>
                  <a:pt x="170119" y="154867"/>
                </a:lnTo>
                <a:lnTo>
                  <a:pt x="208107" y="118743"/>
                </a:lnTo>
                <a:lnTo>
                  <a:pt x="262271" y="89770"/>
                </a:lnTo>
                <a:lnTo>
                  <a:pt x="305183" y="75938"/>
                </a:lnTo>
                <a:lnTo>
                  <a:pt x="350855" y="67292"/>
                </a:lnTo>
                <a:lnTo>
                  <a:pt x="398032" y="63855"/>
                </a:lnTo>
                <a:lnTo>
                  <a:pt x="445464" y="65647"/>
                </a:lnTo>
                <a:lnTo>
                  <a:pt x="491895" y="72692"/>
                </a:lnTo>
                <a:lnTo>
                  <a:pt x="536075" y="85010"/>
                </a:lnTo>
                <a:lnTo>
                  <a:pt x="598101" y="42661"/>
                </a:lnTo>
                <a:lnTo>
                  <a:pt x="639302" y="29095"/>
                </a:lnTo>
                <a:lnTo>
                  <a:pt x="685205" y="21491"/>
                </a:lnTo>
                <a:lnTo>
                  <a:pt x="732796" y="20476"/>
                </a:lnTo>
                <a:lnTo>
                  <a:pt x="778889" y="25995"/>
                </a:lnTo>
                <a:lnTo>
                  <a:pt x="821652" y="37694"/>
                </a:lnTo>
                <a:lnTo>
                  <a:pt x="859257" y="55217"/>
                </a:lnTo>
                <a:lnTo>
                  <a:pt x="882924" y="34043"/>
                </a:lnTo>
                <a:lnTo>
                  <a:pt x="914207" y="17366"/>
                </a:lnTo>
                <a:lnTo>
                  <a:pt x="951425" y="5875"/>
                </a:lnTo>
                <a:lnTo>
                  <a:pt x="992898" y="262"/>
                </a:lnTo>
                <a:lnTo>
                  <a:pt x="1035392" y="1109"/>
                </a:lnTo>
                <a:lnTo>
                  <a:pt x="1075546" y="8209"/>
                </a:lnTo>
                <a:lnTo>
                  <a:pt x="1111494" y="21071"/>
                </a:lnTo>
                <a:lnTo>
                  <a:pt x="1141369" y="39206"/>
                </a:lnTo>
                <a:lnTo>
                  <a:pt x="1180886" y="18275"/>
                </a:lnTo>
                <a:lnTo>
                  <a:pt x="1227705" y="5019"/>
                </a:lnTo>
                <a:lnTo>
                  <a:pt x="1278827" y="0"/>
                </a:lnTo>
                <a:lnTo>
                  <a:pt x="1331251" y="3776"/>
                </a:lnTo>
                <a:lnTo>
                  <a:pt x="1379783" y="16208"/>
                </a:lnTo>
                <a:lnTo>
                  <a:pt x="1419814" y="35863"/>
                </a:lnTo>
                <a:lnTo>
                  <a:pt x="1449216" y="61356"/>
                </a:lnTo>
                <a:lnTo>
                  <a:pt x="1465862" y="91305"/>
                </a:lnTo>
                <a:lnTo>
                  <a:pt x="1506603" y="100883"/>
                </a:lnTo>
                <a:lnTo>
                  <a:pt x="1542627" y="115271"/>
                </a:lnTo>
                <a:lnTo>
                  <a:pt x="1595930" y="156184"/>
                </a:lnTo>
                <a:lnTo>
                  <a:pt x="1616177" y="206681"/>
                </a:lnTo>
                <a:lnTo>
                  <a:pt x="1612554" y="232564"/>
                </a:lnTo>
                <a:lnTo>
                  <a:pt x="1599723" y="257673"/>
                </a:lnTo>
                <a:lnTo>
                  <a:pt x="1633653" y="292863"/>
                </a:lnTo>
                <a:lnTo>
                  <a:pt x="1651013" y="331468"/>
                </a:lnTo>
                <a:lnTo>
                  <a:pt x="1651343" y="371449"/>
                </a:lnTo>
                <a:lnTo>
                  <a:pt x="1634185" y="410765"/>
                </a:lnTo>
                <a:lnTo>
                  <a:pt x="1608454" y="439516"/>
                </a:lnTo>
                <a:lnTo>
                  <a:pt x="1573877" y="464047"/>
                </a:lnTo>
                <a:lnTo>
                  <a:pt x="1531837" y="483710"/>
                </a:lnTo>
                <a:lnTo>
                  <a:pt x="1483723" y="497857"/>
                </a:lnTo>
                <a:lnTo>
                  <a:pt x="1430919" y="505840"/>
                </a:lnTo>
                <a:lnTo>
                  <a:pt x="1422596" y="540785"/>
                </a:lnTo>
                <a:lnTo>
                  <a:pt x="1399647" y="572660"/>
                </a:lnTo>
                <a:lnTo>
                  <a:pt x="1363657" y="599874"/>
                </a:lnTo>
                <a:lnTo>
                  <a:pt x="1316213" y="620839"/>
                </a:lnTo>
                <a:lnTo>
                  <a:pt x="1272519" y="631751"/>
                </a:lnTo>
                <a:lnTo>
                  <a:pt x="1226721" y="636807"/>
                </a:lnTo>
                <a:lnTo>
                  <a:pt x="1180403" y="636034"/>
                </a:lnTo>
                <a:lnTo>
                  <a:pt x="1135147" y="629458"/>
                </a:lnTo>
                <a:lnTo>
                  <a:pt x="1092536" y="617107"/>
                </a:lnTo>
                <a:lnTo>
                  <a:pt x="1069155" y="649586"/>
                </a:lnTo>
                <a:lnTo>
                  <a:pt x="1034860" y="677550"/>
                </a:lnTo>
                <a:lnTo>
                  <a:pt x="991340" y="700121"/>
                </a:lnTo>
                <a:lnTo>
                  <a:pt x="940286" y="716423"/>
                </a:lnTo>
                <a:lnTo>
                  <a:pt x="883385" y="725582"/>
                </a:lnTo>
                <a:lnTo>
                  <a:pt x="824510" y="726766"/>
                </a:lnTo>
                <a:lnTo>
                  <a:pt x="767768" y="720094"/>
                </a:lnTo>
                <a:lnTo>
                  <a:pt x="715198" y="706107"/>
                </a:lnTo>
                <a:lnTo>
                  <a:pt x="668841" y="685348"/>
                </a:lnTo>
                <a:lnTo>
                  <a:pt x="630737" y="658361"/>
                </a:lnTo>
                <a:lnTo>
                  <a:pt x="588438" y="670997"/>
                </a:lnTo>
                <a:lnTo>
                  <a:pt x="543759" y="679355"/>
                </a:lnTo>
                <a:lnTo>
                  <a:pt x="497583" y="683361"/>
                </a:lnTo>
                <a:lnTo>
                  <a:pt x="450795" y="682937"/>
                </a:lnTo>
                <a:lnTo>
                  <a:pt x="404278" y="678006"/>
                </a:lnTo>
                <a:lnTo>
                  <a:pt x="349017" y="665710"/>
                </a:lnTo>
                <a:lnTo>
                  <a:pt x="299373" y="647268"/>
                </a:lnTo>
                <a:lnTo>
                  <a:pt x="256731" y="623318"/>
                </a:lnTo>
                <a:lnTo>
                  <a:pt x="222478" y="594496"/>
                </a:lnTo>
                <a:lnTo>
                  <a:pt x="171297" y="593359"/>
                </a:lnTo>
                <a:lnTo>
                  <a:pt x="124106" y="583305"/>
                </a:lnTo>
                <a:lnTo>
                  <a:pt x="84034" y="565339"/>
                </a:lnTo>
                <a:lnTo>
                  <a:pt x="54207" y="540465"/>
                </a:lnTo>
                <a:lnTo>
                  <a:pt x="37992" y="481427"/>
                </a:lnTo>
                <a:lnTo>
                  <a:pt x="52461" y="452771"/>
                </a:lnTo>
                <a:lnTo>
                  <a:pt x="81310" y="427488"/>
                </a:lnTo>
                <a:lnTo>
                  <a:pt x="40756" y="407404"/>
                </a:lnTo>
                <a:lnTo>
                  <a:pt x="13137" y="381369"/>
                </a:lnTo>
                <a:lnTo>
                  <a:pt x="0" y="351504"/>
                </a:lnTo>
                <a:lnTo>
                  <a:pt x="2890" y="319932"/>
                </a:lnTo>
                <a:lnTo>
                  <a:pt x="21972" y="290474"/>
                </a:lnTo>
                <a:lnTo>
                  <a:pt x="54469" y="266568"/>
                </a:lnTo>
                <a:lnTo>
                  <a:pt x="97513" y="249760"/>
                </a:lnTo>
                <a:lnTo>
                  <a:pt x="148237" y="241595"/>
                </a:lnTo>
                <a:lnTo>
                  <a:pt x="149629" y="239330"/>
                </a:lnTo>
                <a:close/>
              </a:path>
            </a:pathLst>
          </a:custGeom>
          <a:ln w="19049">
            <a:solidFill>
              <a:srgbClr val="4C4C4C"/>
            </a:solidFill>
          </a:ln>
        </p:spPr>
        <p:txBody>
          <a:bodyPr wrap="square" lIns="0" tIns="0" rIns="0" bIns="0" rtlCol="0"/>
          <a:lstStyle/>
          <a:p>
            <a:endParaRPr/>
          </a:p>
        </p:txBody>
      </p:sp>
      <p:sp>
        <p:nvSpPr>
          <p:cNvPr id="22" name="object 22"/>
          <p:cNvSpPr/>
          <p:nvPr/>
        </p:nvSpPr>
        <p:spPr>
          <a:xfrm>
            <a:off x="3671444" y="1110286"/>
            <a:ext cx="97155" cy="13970"/>
          </a:xfrm>
          <a:custGeom>
            <a:avLst/>
            <a:gdLst/>
            <a:ahLst/>
            <a:cxnLst/>
            <a:rect l="l" t="t" r="r" b="b"/>
            <a:pathLst>
              <a:path w="97154" h="13969">
                <a:moveTo>
                  <a:pt x="0" y="0"/>
                </a:moveTo>
                <a:lnTo>
                  <a:pt x="22726" y="6672"/>
                </a:lnTo>
                <a:lnTo>
                  <a:pt x="46731" y="11172"/>
                </a:lnTo>
                <a:lnTo>
                  <a:pt x="71588" y="13439"/>
                </a:lnTo>
                <a:lnTo>
                  <a:pt x="96872" y="13415"/>
                </a:lnTo>
              </a:path>
            </a:pathLst>
          </a:custGeom>
          <a:ln w="19049">
            <a:solidFill>
              <a:srgbClr val="4C4C4C"/>
            </a:solidFill>
          </a:ln>
        </p:spPr>
        <p:txBody>
          <a:bodyPr wrap="square" lIns="0" tIns="0" rIns="0" bIns="0" rtlCol="0"/>
          <a:lstStyle/>
          <a:p>
            <a:endParaRPr/>
          </a:p>
        </p:txBody>
      </p:sp>
      <p:sp>
        <p:nvSpPr>
          <p:cNvPr id="23" name="object 23"/>
          <p:cNvSpPr/>
          <p:nvPr/>
        </p:nvSpPr>
        <p:spPr>
          <a:xfrm>
            <a:off x="3812597" y="1270877"/>
            <a:ext cx="42545" cy="6985"/>
          </a:xfrm>
          <a:custGeom>
            <a:avLst/>
            <a:gdLst/>
            <a:ahLst/>
            <a:cxnLst/>
            <a:rect l="l" t="t" r="r" b="b"/>
            <a:pathLst>
              <a:path w="42545" h="6984">
                <a:moveTo>
                  <a:pt x="0" y="6420"/>
                </a:moveTo>
                <a:lnTo>
                  <a:pt x="10844" y="5443"/>
                </a:lnTo>
                <a:lnTo>
                  <a:pt x="21546" y="4044"/>
                </a:lnTo>
                <a:lnTo>
                  <a:pt x="32070" y="2227"/>
                </a:lnTo>
                <a:lnTo>
                  <a:pt x="42384" y="0"/>
                </a:lnTo>
              </a:path>
            </a:pathLst>
          </a:custGeom>
          <a:ln w="19049">
            <a:solidFill>
              <a:srgbClr val="4C4C4C"/>
            </a:solidFill>
          </a:ln>
        </p:spPr>
        <p:txBody>
          <a:bodyPr wrap="square" lIns="0" tIns="0" rIns="0" bIns="0" rtlCol="0"/>
          <a:lstStyle/>
          <a:p>
            <a:endParaRPr/>
          </a:p>
        </p:txBody>
      </p:sp>
      <p:sp>
        <p:nvSpPr>
          <p:cNvPr id="24" name="object 24"/>
          <p:cNvSpPr/>
          <p:nvPr/>
        </p:nvSpPr>
        <p:spPr>
          <a:xfrm>
            <a:off x="4195298" y="1311872"/>
            <a:ext cx="26034" cy="29845"/>
          </a:xfrm>
          <a:custGeom>
            <a:avLst/>
            <a:gdLst/>
            <a:ahLst/>
            <a:cxnLst/>
            <a:rect l="l" t="t" r="r" b="b"/>
            <a:pathLst>
              <a:path w="26035" h="29844">
                <a:moveTo>
                  <a:pt x="25537" y="29288"/>
                </a:moveTo>
                <a:lnTo>
                  <a:pt x="18183" y="22281"/>
                </a:lnTo>
                <a:lnTo>
                  <a:pt x="11466" y="15054"/>
                </a:lnTo>
                <a:lnTo>
                  <a:pt x="5400" y="7621"/>
                </a:lnTo>
                <a:lnTo>
                  <a:pt x="0" y="0"/>
                </a:lnTo>
              </a:path>
            </a:pathLst>
          </a:custGeom>
          <a:ln w="19049">
            <a:solidFill>
              <a:srgbClr val="4C4C4C"/>
            </a:solidFill>
          </a:ln>
        </p:spPr>
        <p:txBody>
          <a:bodyPr wrap="square" lIns="0" tIns="0" rIns="0" bIns="0" rtlCol="0"/>
          <a:lstStyle/>
          <a:p>
            <a:endParaRPr/>
          </a:p>
        </p:txBody>
      </p:sp>
      <p:sp>
        <p:nvSpPr>
          <p:cNvPr id="25" name="object 25"/>
          <p:cNvSpPr/>
          <p:nvPr/>
        </p:nvSpPr>
        <p:spPr>
          <a:xfrm>
            <a:off x="4682652" y="1267767"/>
            <a:ext cx="10795" cy="32384"/>
          </a:xfrm>
          <a:custGeom>
            <a:avLst/>
            <a:gdLst/>
            <a:ahLst/>
            <a:cxnLst/>
            <a:rect l="l" t="t" r="r" b="b"/>
            <a:pathLst>
              <a:path w="10795" h="32384">
                <a:moveTo>
                  <a:pt x="0" y="32137"/>
                </a:moveTo>
                <a:lnTo>
                  <a:pt x="3607" y="24233"/>
                </a:lnTo>
                <a:lnTo>
                  <a:pt x="6513" y="16230"/>
                </a:lnTo>
                <a:lnTo>
                  <a:pt x="8711" y="8147"/>
                </a:lnTo>
                <a:lnTo>
                  <a:pt x="10197" y="0"/>
                </a:lnTo>
              </a:path>
            </a:pathLst>
          </a:custGeom>
          <a:ln w="19049">
            <a:solidFill>
              <a:srgbClr val="4C4C4C"/>
            </a:solidFill>
          </a:ln>
        </p:spPr>
        <p:txBody>
          <a:bodyPr wrap="square" lIns="0" tIns="0" rIns="0" bIns="0" rtlCol="0"/>
          <a:lstStyle/>
          <a:p>
            <a:endParaRPr/>
          </a:p>
        </p:txBody>
      </p:sp>
      <p:sp>
        <p:nvSpPr>
          <p:cNvPr id="26" name="object 26"/>
          <p:cNvSpPr/>
          <p:nvPr/>
        </p:nvSpPr>
        <p:spPr>
          <a:xfrm>
            <a:off x="4896679" y="1068531"/>
            <a:ext cx="124460" cy="120650"/>
          </a:xfrm>
          <a:custGeom>
            <a:avLst/>
            <a:gdLst/>
            <a:ahLst/>
            <a:cxnLst/>
            <a:rect l="l" t="t" r="r" b="b"/>
            <a:pathLst>
              <a:path w="124460" h="120650">
                <a:moveTo>
                  <a:pt x="124342" y="120110"/>
                </a:moveTo>
                <a:lnTo>
                  <a:pt x="115982" y="82956"/>
                </a:lnTo>
                <a:lnTo>
                  <a:pt x="91172" y="49298"/>
                </a:lnTo>
                <a:lnTo>
                  <a:pt x="51862" y="21019"/>
                </a:lnTo>
                <a:lnTo>
                  <a:pt x="0" y="0"/>
                </a:lnTo>
              </a:path>
            </a:pathLst>
          </a:custGeom>
          <a:ln w="19049">
            <a:solidFill>
              <a:srgbClr val="4C4C4C"/>
            </a:solidFill>
          </a:ln>
        </p:spPr>
        <p:txBody>
          <a:bodyPr wrap="square" lIns="0" tIns="0" rIns="0" bIns="0" rtlCol="0"/>
          <a:lstStyle/>
          <a:p>
            <a:endParaRPr/>
          </a:p>
        </p:txBody>
      </p:sp>
      <p:sp>
        <p:nvSpPr>
          <p:cNvPr id="27" name="object 27"/>
          <p:cNvSpPr/>
          <p:nvPr/>
        </p:nvSpPr>
        <p:spPr>
          <a:xfrm>
            <a:off x="5134458" y="940480"/>
            <a:ext cx="55880" cy="45085"/>
          </a:xfrm>
          <a:custGeom>
            <a:avLst/>
            <a:gdLst/>
            <a:ahLst/>
            <a:cxnLst/>
            <a:rect l="l" t="t" r="r" b="b"/>
            <a:pathLst>
              <a:path w="55879" h="45084">
                <a:moveTo>
                  <a:pt x="55366" y="0"/>
                </a:moveTo>
                <a:lnTo>
                  <a:pt x="44853" y="12646"/>
                </a:lnTo>
                <a:lnTo>
                  <a:pt x="32028" y="24444"/>
                </a:lnTo>
                <a:lnTo>
                  <a:pt x="17031" y="35279"/>
                </a:lnTo>
                <a:lnTo>
                  <a:pt x="0" y="45038"/>
                </a:lnTo>
              </a:path>
            </a:pathLst>
          </a:custGeom>
          <a:ln w="19049">
            <a:solidFill>
              <a:srgbClr val="4C4C4C"/>
            </a:solidFill>
          </a:ln>
        </p:spPr>
        <p:txBody>
          <a:bodyPr wrap="square" lIns="0" tIns="0" rIns="0" bIns="0" rtlCol="0"/>
          <a:lstStyle/>
          <a:p>
            <a:endParaRPr/>
          </a:p>
        </p:txBody>
      </p:sp>
      <p:sp>
        <p:nvSpPr>
          <p:cNvPr id="28" name="object 28"/>
          <p:cNvSpPr/>
          <p:nvPr/>
        </p:nvSpPr>
        <p:spPr>
          <a:xfrm>
            <a:off x="5055976" y="774107"/>
            <a:ext cx="3175" cy="21590"/>
          </a:xfrm>
          <a:custGeom>
            <a:avLst/>
            <a:gdLst/>
            <a:ahLst/>
            <a:cxnLst/>
            <a:rect l="l" t="t" r="r" b="b"/>
            <a:pathLst>
              <a:path w="3175" h="21590">
                <a:moveTo>
                  <a:pt x="0" y="0"/>
                </a:moveTo>
                <a:lnTo>
                  <a:pt x="2115" y="7017"/>
                </a:lnTo>
                <a:lnTo>
                  <a:pt x="3093" y="14140"/>
                </a:lnTo>
                <a:lnTo>
                  <a:pt x="2922" y="21270"/>
                </a:lnTo>
              </a:path>
            </a:pathLst>
          </a:custGeom>
          <a:ln w="19049">
            <a:solidFill>
              <a:srgbClr val="4C4C4C"/>
            </a:solidFill>
          </a:ln>
        </p:spPr>
        <p:txBody>
          <a:bodyPr wrap="square" lIns="0" tIns="0" rIns="0" bIns="0" rtlCol="0"/>
          <a:lstStyle/>
          <a:p>
            <a:endParaRPr/>
          </a:p>
        </p:txBody>
      </p:sp>
      <p:sp>
        <p:nvSpPr>
          <p:cNvPr id="29" name="object 29"/>
          <p:cNvSpPr/>
          <p:nvPr/>
        </p:nvSpPr>
        <p:spPr>
          <a:xfrm>
            <a:off x="4703124" y="722011"/>
            <a:ext cx="28575" cy="27305"/>
          </a:xfrm>
          <a:custGeom>
            <a:avLst/>
            <a:gdLst/>
            <a:ahLst/>
            <a:cxnLst/>
            <a:rect l="l" t="t" r="r" b="b"/>
            <a:pathLst>
              <a:path w="28575" h="27304">
                <a:moveTo>
                  <a:pt x="28363" y="0"/>
                </a:moveTo>
                <a:lnTo>
                  <a:pt x="20054" y="6307"/>
                </a:lnTo>
                <a:lnTo>
                  <a:pt x="12538" y="12949"/>
                </a:lnTo>
                <a:lnTo>
                  <a:pt x="5844" y="19897"/>
                </a:lnTo>
                <a:lnTo>
                  <a:pt x="0" y="27126"/>
                </a:lnTo>
              </a:path>
            </a:pathLst>
          </a:custGeom>
          <a:ln w="19049">
            <a:solidFill>
              <a:srgbClr val="4C4C4C"/>
            </a:solidFill>
          </a:ln>
        </p:spPr>
        <p:txBody>
          <a:bodyPr wrap="square" lIns="0" tIns="0" rIns="0" bIns="0" rtlCol="0"/>
          <a:lstStyle/>
          <a:p>
            <a:endParaRPr/>
          </a:p>
        </p:txBody>
      </p:sp>
      <p:sp>
        <p:nvSpPr>
          <p:cNvPr id="30" name="object 30"/>
          <p:cNvSpPr/>
          <p:nvPr/>
        </p:nvSpPr>
        <p:spPr>
          <a:xfrm>
            <a:off x="4435635" y="738019"/>
            <a:ext cx="13970" cy="23495"/>
          </a:xfrm>
          <a:custGeom>
            <a:avLst/>
            <a:gdLst/>
            <a:ahLst/>
            <a:cxnLst/>
            <a:rect l="l" t="t" r="r" b="b"/>
            <a:pathLst>
              <a:path w="13970" h="23495">
                <a:moveTo>
                  <a:pt x="13737" y="0"/>
                </a:moveTo>
                <a:lnTo>
                  <a:pt x="9397" y="5648"/>
                </a:lnTo>
                <a:lnTo>
                  <a:pt x="5655" y="11441"/>
                </a:lnTo>
                <a:lnTo>
                  <a:pt x="2519" y="17362"/>
                </a:lnTo>
                <a:lnTo>
                  <a:pt x="0" y="23394"/>
                </a:lnTo>
              </a:path>
            </a:pathLst>
          </a:custGeom>
          <a:ln w="19049">
            <a:solidFill>
              <a:srgbClr val="4C4C4C"/>
            </a:solidFill>
          </a:ln>
        </p:spPr>
        <p:txBody>
          <a:bodyPr wrap="square" lIns="0" tIns="0" rIns="0" bIns="0" rtlCol="0"/>
          <a:lstStyle/>
          <a:p>
            <a:endParaRPr/>
          </a:p>
        </p:txBody>
      </p:sp>
      <p:sp>
        <p:nvSpPr>
          <p:cNvPr id="31" name="object 31"/>
          <p:cNvSpPr/>
          <p:nvPr/>
        </p:nvSpPr>
        <p:spPr>
          <a:xfrm>
            <a:off x="4126186" y="767812"/>
            <a:ext cx="50165" cy="22860"/>
          </a:xfrm>
          <a:custGeom>
            <a:avLst/>
            <a:gdLst/>
            <a:ahLst/>
            <a:cxnLst/>
            <a:rect l="l" t="t" r="r" b="b"/>
            <a:pathLst>
              <a:path w="50164" h="22859">
                <a:moveTo>
                  <a:pt x="0" y="0"/>
                </a:moveTo>
                <a:lnTo>
                  <a:pt x="13273" y="4988"/>
                </a:lnTo>
                <a:lnTo>
                  <a:pt x="26005" y="10444"/>
                </a:lnTo>
                <a:lnTo>
                  <a:pt x="38162" y="16352"/>
                </a:lnTo>
                <a:lnTo>
                  <a:pt x="49710" y="22696"/>
                </a:lnTo>
              </a:path>
            </a:pathLst>
          </a:custGeom>
          <a:ln w="19049">
            <a:solidFill>
              <a:srgbClr val="4C4C4C"/>
            </a:solidFill>
          </a:ln>
        </p:spPr>
        <p:txBody>
          <a:bodyPr wrap="square" lIns="0" tIns="0" rIns="0" bIns="0" rtlCol="0"/>
          <a:lstStyle/>
          <a:p>
            <a:endParaRPr/>
          </a:p>
        </p:txBody>
      </p:sp>
      <p:sp>
        <p:nvSpPr>
          <p:cNvPr id="32" name="object 32"/>
          <p:cNvSpPr/>
          <p:nvPr/>
        </p:nvSpPr>
        <p:spPr>
          <a:xfrm>
            <a:off x="3739745" y="922132"/>
            <a:ext cx="8890" cy="24130"/>
          </a:xfrm>
          <a:custGeom>
            <a:avLst/>
            <a:gdLst/>
            <a:ahLst/>
            <a:cxnLst/>
            <a:rect l="l" t="t" r="r" b="b"/>
            <a:pathLst>
              <a:path w="8889" h="24130">
                <a:moveTo>
                  <a:pt x="0" y="0"/>
                </a:moveTo>
                <a:lnTo>
                  <a:pt x="1576" y="6043"/>
                </a:lnTo>
                <a:lnTo>
                  <a:pt x="3549" y="12042"/>
                </a:lnTo>
                <a:lnTo>
                  <a:pt x="5916" y="17990"/>
                </a:lnTo>
                <a:lnTo>
                  <a:pt x="8675" y="23879"/>
                </a:lnTo>
              </a:path>
            </a:pathLst>
          </a:custGeom>
          <a:ln w="19049">
            <a:solidFill>
              <a:srgbClr val="4C4C4C"/>
            </a:solidFill>
          </a:ln>
        </p:spPr>
        <p:txBody>
          <a:bodyPr wrap="square" lIns="0" tIns="0" rIns="0" bIns="0" rtlCol="0"/>
          <a:lstStyle/>
          <a:p>
            <a:endParaRPr/>
          </a:p>
        </p:txBody>
      </p:sp>
      <p:sp>
        <p:nvSpPr>
          <p:cNvPr id="33" name="object 33"/>
          <p:cNvSpPr txBox="1"/>
          <p:nvPr/>
        </p:nvSpPr>
        <p:spPr>
          <a:xfrm>
            <a:off x="3891321" y="902395"/>
            <a:ext cx="88391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Blockchain</a:t>
            </a:r>
            <a:endParaRPr sz="1400">
              <a:latin typeface="Arial"/>
              <a:cs typeface="Arial"/>
            </a:endParaRPr>
          </a:p>
        </p:txBody>
      </p:sp>
      <p:sp>
        <p:nvSpPr>
          <p:cNvPr id="34" name="object 34"/>
          <p:cNvSpPr txBox="1">
            <a:spLocks noGrp="1"/>
          </p:cNvSpPr>
          <p:nvPr>
            <p:ph type="title"/>
          </p:nvPr>
        </p:nvSpPr>
        <p:spPr>
          <a:xfrm>
            <a:off x="3866888" y="159872"/>
            <a:ext cx="972185" cy="482600"/>
          </a:xfrm>
          <a:prstGeom prst="rect">
            <a:avLst/>
          </a:prstGeom>
        </p:spPr>
        <p:txBody>
          <a:bodyPr vert="horz" wrap="square" lIns="0" tIns="12700" rIns="0" bIns="0" rtlCol="0">
            <a:spAutoFit/>
          </a:bodyPr>
          <a:lstStyle/>
          <a:p>
            <a:pPr marL="12700">
              <a:lnSpc>
                <a:spcPct val="100000"/>
              </a:lnSpc>
              <a:spcBef>
                <a:spcPts val="100"/>
              </a:spcBef>
              <a:tabLst>
                <a:tab pos="683260" algn="l"/>
              </a:tabLst>
            </a:pPr>
            <a:r>
              <a:rPr sz="3000" b="0" dirty="0">
                <a:solidFill>
                  <a:srgbClr val="FFFF00"/>
                </a:solidFill>
                <a:latin typeface="Arial"/>
                <a:cs typeface="Arial"/>
              </a:rPr>
              <a:t>H	</a:t>
            </a:r>
            <a:r>
              <a:rPr sz="3000" b="0" dirty="0">
                <a:solidFill>
                  <a:srgbClr val="FF0000"/>
                </a:solidFill>
                <a:latin typeface="Arial"/>
                <a:cs typeface="Arial"/>
              </a:rPr>
              <a:t>R</a:t>
            </a:r>
            <a:endParaRPr sz="3000">
              <a:latin typeface="Arial"/>
              <a:cs typeface="Arial"/>
            </a:endParaRPr>
          </a:p>
        </p:txBody>
      </p:sp>
      <p:sp>
        <p:nvSpPr>
          <p:cNvPr id="35" name="object 35"/>
          <p:cNvSpPr/>
          <p:nvPr/>
        </p:nvSpPr>
        <p:spPr>
          <a:xfrm>
            <a:off x="3098250" y="1373175"/>
            <a:ext cx="882015" cy="581660"/>
          </a:xfrm>
          <a:custGeom>
            <a:avLst/>
            <a:gdLst/>
            <a:ahLst/>
            <a:cxnLst/>
            <a:rect l="l" t="t" r="r" b="b"/>
            <a:pathLst>
              <a:path w="882014" h="581660">
                <a:moveTo>
                  <a:pt x="0" y="581399"/>
                </a:moveTo>
                <a:lnTo>
                  <a:pt x="881699" y="0"/>
                </a:lnTo>
              </a:path>
            </a:pathLst>
          </a:custGeom>
          <a:ln w="38099">
            <a:solidFill>
              <a:srgbClr val="0000FF"/>
            </a:solidFill>
          </a:ln>
        </p:spPr>
        <p:txBody>
          <a:bodyPr wrap="square" lIns="0" tIns="0" rIns="0" bIns="0" rtlCol="0"/>
          <a:lstStyle/>
          <a:p>
            <a:endParaRPr/>
          </a:p>
        </p:txBody>
      </p:sp>
      <p:sp>
        <p:nvSpPr>
          <p:cNvPr id="36" name="object 36"/>
          <p:cNvSpPr/>
          <p:nvPr/>
        </p:nvSpPr>
        <p:spPr>
          <a:xfrm>
            <a:off x="4804924" y="1327574"/>
            <a:ext cx="962025" cy="627380"/>
          </a:xfrm>
          <a:custGeom>
            <a:avLst/>
            <a:gdLst/>
            <a:ahLst/>
            <a:cxnLst/>
            <a:rect l="l" t="t" r="r" b="b"/>
            <a:pathLst>
              <a:path w="962025" h="627380">
                <a:moveTo>
                  <a:pt x="961799" y="626999"/>
                </a:moveTo>
                <a:lnTo>
                  <a:pt x="0" y="0"/>
                </a:lnTo>
              </a:path>
            </a:pathLst>
          </a:custGeom>
          <a:ln w="38099">
            <a:solidFill>
              <a:srgbClr val="0000FF"/>
            </a:solidFill>
          </a:ln>
        </p:spPr>
        <p:txBody>
          <a:bodyPr wrap="square" lIns="0" tIns="0" rIns="0" bIns="0" rtlCol="0"/>
          <a:lstStyle/>
          <a:p>
            <a:endParaRPr/>
          </a:p>
        </p:txBody>
      </p:sp>
      <p:sp>
        <p:nvSpPr>
          <p:cNvPr id="37" name="object 37"/>
          <p:cNvSpPr/>
          <p:nvPr/>
        </p:nvSpPr>
        <p:spPr>
          <a:xfrm>
            <a:off x="3098250" y="1716450"/>
            <a:ext cx="2471420" cy="238125"/>
          </a:xfrm>
          <a:custGeom>
            <a:avLst/>
            <a:gdLst/>
            <a:ahLst/>
            <a:cxnLst/>
            <a:rect l="l" t="t" r="r" b="b"/>
            <a:pathLst>
              <a:path w="2471420" h="238125">
                <a:moveTo>
                  <a:pt x="0" y="238124"/>
                </a:moveTo>
                <a:lnTo>
                  <a:pt x="20679" y="201304"/>
                </a:lnTo>
                <a:lnTo>
                  <a:pt x="56074" y="177145"/>
                </a:lnTo>
                <a:lnTo>
                  <a:pt x="107225" y="153571"/>
                </a:lnTo>
                <a:lnTo>
                  <a:pt x="172819" y="130817"/>
                </a:lnTo>
                <a:lnTo>
                  <a:pt x="210622" y="119821"/>
                </a:lnTo>
                <a:lnTo>
                  <a:pt x="251542" y="109117"/>
                </a:lnTo>
                <a:lnTo>
                  <a:pt x="295418" y="98736"/>
                </a:lnTo>
                <a:lnTo>
                  <a:pt x="342083" y="88706"/>
                </a:lnTo>
                <a:lnTo>
                  <a:pt x="391374" y="79058"/>
                </a:lnTo>
                <a:lnTo>
                  <a:pt x="443127" y="69819"/>
                </a:lnTo>
                <a:lnTo>
                  <a:pt x="497177" y="61021"/>
                </a:lnTo>
                <a:lnTo>
                  <a:pt x="553361" y="52691"/>
                </a:lnTo>
                <a:lnTo>
                  <a:pt x="611515" y="44860"/>
                </a:lnTo>
                <a:lnTo>
                  <a:pt x="671474" y="37556"/>
                </a:lnTo>
                <a:lnTo>
                  <a:pt x="733074" y="30810"/>
                </a:lnTo>
                <a:lnTo>
                  <a:pt x="796151" y="24649"/>
                </a:lnTo>
                <a:lnTo>
                  <a:pt x="860541" y="19105"/>
                </a:lnTo>
                <a:lnTo>
                  <a:pt x="926080" y="14206"/>
                </a:lnTo>
                <a:lnTo>
                  <a:pt x="992604" y="9981"/>
                </a:lnTo>
                <a:lnTo>
                  <a:pt x="1059948" y="6459"/>
                </a:lnTo>
                <a:lnTo>
                  <a:pt x="1127949" y="3671"/>
                </a:lnTo>
                <a:lnTo>
                  <a:pt x="1196442" y="1646"/>
                </a:lnTo>
                <a:lnTo>
                  <a:pt x="1265264" y="412"/>
                </a:lnTo>
                <a:lnTo>
                  <a:pt x="1334249" y="0"/>
                </a:lnTo>
                <a:lnTo>
                  <a:pt x="1389829" y="279"/>
                </a:lnTo>
                <a:lnTo>
                  <a:pt x="1445323" y="1095"/>
                </a:lnTo>
                <a:lnTo>
                  <a:pt x="1500645" y="2433"/>
                </a:lnTo>
                <a:lnTo>
                  <a:pt x="1555709" y="4276"/>
                </a:lnTo>
                <a:lnTo>
                  <a:pt x="1610431" y="6610"/>
                </a:lnTo>
                <a:lnTo>
                  <a:pt x="1664723" y="9420"/>
                </a:lnTo>
                <a:lnTo>
                  <a:pt x="1718501" y="12689"/>
                </a:lnTo>
                <a:lnTo>
                  <a:pt x="1771679" y="16403"/>
                </a:lnTo>
                <a:lnTo>
                  <a:pt x="1824169" y="20547"/>
                </a:lnTo>
                <a:lnTo>
                  <a:pt x="1875888" y="25104"/>
                </a:lnTo>
                <a:lnTo>
                  <a:pt x="1926749" y="30060"/>
                </a:lnTo>
                <a:lnTo>
                  <a:pt x="1976666" y="35400"/>
                </a:lnTo>
                <a:lnTo>
                  <a:pt x="2025554" y="41107"/>
                </a:lnTo>
                <a:lnTo>
                  <a:pt x="2073326" y="47167"/>
                </a:lnTo>
                <a:lnTo>
                  <a:pt x="2119897" y="53565"/>
                </a:lnTo>
                <a:lnTo>
                  <a:pt x="2165182" y="60285"/>
                </a:lnTo>
                <a:lnTo>
                  <a:pt x="2209093" y="67311"/>
                </a:lnTo>
                <a:lnTo>
                  <a:pt x="2251546" y="74629"/>
                </a:lnTo>
                <a:lnTo>
                  <a:pt x="2297456" y="83191"/>
                </a:lnTo>
                <a:lnTo>
                  <a:pt x="2341289" y="92081"/>
                </a:lnTo>
                <a:lnTo>
                  <a:pt x="2382923" y="101276"/>
                </a:lnTo>
                <a:lnTo>
                  <a:pt x="2422236" y="110756"/>
                </a:lnTo>
                <a:lnTo>
                  <a:pt x="2459107" y="120498"/>
                </a:lnTo>
                <a:lnTo>
                  <a:pt x="2467928" y="122971"/>
                </a:lnTo>
                <a:lnTo>
                  <a:pt x="2470877" y="123819"/>
                </a:lnTo>
              </a:path>
            </a:pathLst>
          </a:custGeom>
          <a:ln w="38099">
            <a:solidFill>
              <a:srgbClr val="00FF00"/>
            </a:solidFill>
          </a:ln>
        </p:spPr>
        <p:txBody>
          <a:bodyPr wrap="square" lIns="0" tIns="0" rIns="0" bIns="0" rtlCol="0"/>
          <a:lstStyle/>
          <a:p>
            <a:endParaRPr/>
          </a:p>
        </p:txBody>
      </p:sp>
      <p:sp>
        <p:nvSpPr>
          <p:cNvPr id="38" name="object 38"/>
          <p:cNvSpPr/>
          <p:nvPr/>
        </p:nvSpPr>
        <p:spPr>
          <a:xfrm>
            <a:off x="5518445" y="1766816"/>
            <a:ext cx="219203" cy="179411"/>
          </a:xfrm>
          <a:prstGeom prst="rect">
            <a:avLst/>
          </a:prstGeom>
          <a:blipFill>
            <a:blip r:embed="rId4" cstate="print"/>
            <a:stretch>
              <a:fillRect/>
            </a:stretch>
          </a:blipFill>
        </p:spPr>
        <p:txBody>
          <a:bodyPr wrap="square" lIns="0" tIns="0" rIns="0" bIns="0" rtlCol="0"/>
          <a:lstStyle/>
          <a:p>
            <a:endParaRPr/>
          </a:p>
        </p:txBody>
      </p:sp>
      <p:sp>
        <p:nvSpPr>
          <p:cNvPr id="39" name="object 39"/>
          <p:cNvSpPr txBox="1"/>
          <p:nvPr/>
        </p:nvSpPr>
        <p:spPr>
          <a:xfrm>
            <a:off x="4048775" y="1458275"/>
            <a:ext cx="77597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0.01</a:t>
            </a:r>
            <a:r>
              <a:rPr sz="1400" spc="-80"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40" name="object 40"/>
          <p:cNvSpPr txBox="1"/>
          <p:nvPr/>
        </p:nvSpPr>
        <p:spPr>
          <a:xfrm>
            <a:off x="530225" y="220315"/>
            <a:ext cx="1828800" cy="1126490"/>
          </a:xfrm>
          <a:prstGeom prst="rect">
            <a:avLst/>
          </a:prstGeom>
        </p:spPr>
        <p:txBody>
          <a:bodyPr vert="horz" wrap="square" lIns="0" tIns="8890" rIns="0" bIns="0" rtlCol="0">
            <a:spAutoFit/>
          </a:bodyPr>
          <a:lstStyle/>
          <a:p>
            <a:pPr marL="12700" marR="5080">
              <a:lnSpc>
                <a:spcPct val="100699"/>
              </a:lnSpc>
              <a:spcBef>
                <a:spcPts val="70"/>
              </a:spcBef>
            </a:pPr>
            <a:r>
              <a:rPr sz="3600" b="1" spc="-5" dirty="0">
                <a:solidFill>
                  <a:srgbClr val="FFFFFF"/>
                </a:solidFill>
                <a:latin typeface="Arial"/>
                <a:cs typeface="Arial"/>
              </a:rPr>
              <a:t>Broken  Channel</a:t>
            </a:r>
            <a:endParaRPr sz="3600">
              <a:latin typeface="Arial"/>
              <a:cs typeface="Arial"/>
            </a:endParaRPr>
          </a:p>
        </p:txBody>
      </p:sp>
    </p:spTree>
    <p:extLst>
      <p:ext uri="{BB962C8B-B14F-4D97-AF65-F5344CB8AC3E}">
        <p14:creationId xmlns:p14="http://schemas.microsoft.com/office/powerpoint/2010/main" val="1701501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p:nvPr/>
        </p:nvSpPr>
        <p:spPr>
          <a:xfrm>
            <a:off x="530225" y="220315"/>
            <a:ext cx="1828800" cy="1126490"/>
          </a:xfrm>
          <a:prstGeom prst="rect">
            <a:avLst/>
          </a:prstGeom>
        </p:spPr>
        <p:txBody>
          <a:bodyPr vert="horz" wrap="square" lIns="0" tIns="8890" rIns="0" bIns="0" rtlCol="0">
            <a:spAutoFit/>
          </a:bodyPr>
          <a:lstStyle/>
          <a:p>
            <a:pPr marL="12700" marR="5080">
              <a:lnSpc>
                <a:spcPct val="100699"/>
              </a:lnSpc>
              <a:spcBef>
                <a:spcPts val="70"/>
              </a:spcBef>
            </a:pPr>
            <a:r>
              <a:rPr sz="3600" b="1" spc="-5" dirty="0">
                <a:solidFill>
                  <a:srgbClr val="FFFFFF"/>
                </a:solidFill>
                <a:latin typeface="Arial"/>
                <a:cs typeface="Arial"/>
              </a:rPr>
              <a:t>Broken  Channel</a:t>
            </a:r>
            <a:endParaRPr sz="3600">
              <a:latin typeface="Arial"/>
              <a:cs typeface="Arial"/>
            </a:endParaRPr>
          </a:p>
        </p:txBody>
      </p:sp>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2671799" y="1954575"/>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p:txBody>
      </p:sp>
      <p:sp>
        <p:nvSpPr>
          <p:cNvPr id="5" name="object 5"/>
          <p:cNvSpPr txBox="1"/>
          <p:nvPr/>
        </p:nvSpPr>
        <p:spPr>
          <a:xfrm>
            <a:off x="5340274" y="1954575"/>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p:txBody>
      </p:sp>
      <p:sp>
        <p:nvSpPr>
          <p:cNvPr id="6" name="object 6"/>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7" name="object 7"/>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sp>
        <p:nvSpPr>
          <p:cNvPr id="8" name="object 8"/>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9" name="object 9"/>
          <p:cNvSpPr txBox="1"/>
          <p:nvPr/>
        </p:nvSpPr>
        <p:spPr>
          <a:xfrm>
            <a:off x="7166175" y="4465435"/>
            <a:ext cx="1053465" cy="482600"/>
          </a:xfrm>
          <a:prstGeom prst="rect">
            <a:avLst/>
          </a:prstGeom>
        </p:spPr>
        <p:txBody>
          <a:bodyPr vert="horz" wrap="square" lIns="0" tIns="12700" rIns="0" bIns="0" rtlCol="0">
            <a:spAutoFit/>
          </a:bodyPr>
          <a:lstStyle/>
          <a:p>
            <a:pPr marL="12700">
              <a:lnSpc>
                <a:spcPct val="100000"/>
              </a:lnSpc>
              <a:spcBef>
                <a:spcPts val="100"/>
              </a:spcBef>
              <a:tabLst>
                <a:tab pos="765175"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10" name="object 10"/>
          <p:cNvSpPr txBox="1"/>
          <p:nvPr/>
        </p:nvSpPr>
        <p:spPr>
          <a:xfrm>
            <a:off x="2404649" y="3682787"/>
            <a:ext cx="388429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Bob observes </a:t>
            </a:r>
            <a:r>
              <a:rPr sz="1400" dirty="0">
                <a:solidFill>
                  <a:srgbClr val="FFFFFF"/>
                </a:solidFill>
                <a:latin typeface="Arial"/>
                <a:cs typeface="Arial"/>
              </a:rPr>
              <a:t>R </a:t>
            </a:r>
            <a:r>
              <a:rPr sz="1400" spc="-5" dirty="0">
                <a:solidFill>
                  <a:srgbClr val="FFFFFF"/>
                </a:solidFill>
                <a:latin typeface="Arial"/>
                <a:cs typeface="Arial"/>
              </a:rPr>
              <a:t>from the blockchain and </a:t>
            </a:r>
            <a:r>
              <a:rPr sz="1400" dirty="0">
                <a:solidFill>
                  <a:srgbClr val="FFFFFF"/>
                </a:solidFill>
                <a:latin typeface="Arial"/>
                <a:cs typeface="Arial"/>
              </a:rPr>
              <a:t>can </a:t>
            </a:r>
            <a:r>
              <a:rPr sz="1400" spc="-5" dirty="0">
                <a:solidFill>
                  <a:srgbClr val="FFFFFF"/>
                </a:solidFill>
                <a:latin typeface="Arial"/>
                <a:cs typeface="Arial"/>
              </a:rPr>
              <a:t>pull  </a:t>
            </a:r>
            <a:r>
              <a:rPr sz="1400" dirty="0">
                <a:solidFill>
                  <a:srgbClr val="FFFFFF"/>
                </a:solidFill>
                <a:latin typeface="Arial"/>
                <a:cs typeface="Arial"/>
              </a:rPr>
              <a:t>money </a:t>
            </a:r>
            <a:r>
              <a:rPr sz="1400" spc="-5" dirty="0">
                <a:solidFill>
                  <a:srgbClr val="FFFFFF"/>
                </a:solidFill>
                <a:latin typeface="Arial"/>
                <a:cs typeface="Arial"/>
              </a:rPr>
              <a:t>from Alice</a:t>
            </a:r>
            <a:r>
              <a:rPr sz="1400" spc="-20" dirty="0">
                <a:solidFill>
                  <a:srgbClr val="FFFFFF"/>
                </a:solidFill>
                <a:latin typeface="Arial"/>
                <a:cs typeface="Arial"/>
              </a:rPr>
              <a:t> </a:t>
            </a:r>
            <a:r>
              <a:rPr sz="1400" spc="-5" dirty="0">
                <a:solidFill>
                  <a:srgbClr val="FFFFFF"/>
                </a:solidFill>
                <a:latin typeface="Arial"/>
                <a:cs typeface="Arial"/>
              </a:rPr>
              <a:t>off-chain.</a:t>
            </a:r>
            <a:endParaRPr sz="1400">
              <a:latin typeface="Arial"/>
              <a:cs typeface="Arial"/>
            </a:endParaRPr>
          </a:p>
        </p:txBody>
      </p:sp>
      <p:sp>
        <p:nvSpPr>
          <p:cNvPr id="11" name="object 11"/>
          <p:cNvSpPr/>
          <p:nvPr/>
        </p:nvSpPr>
        <p:spPr>
          <a:xfrm>
            <a:off x="6193175" y="2267924"/>
            <a:ext cx="1383030" cy="1285240"/>
          </a:xfrm>
          <a:custGeom>
            <a:avLst/>
            <a:gdLst/>
            <a:ahLst/>
            <a:cxnLst/>
            <a:rect l="l" t="t" r="r" b="b"/>
            <a:pathLst>
              <a:path w="1383029" h="1285239">
                <a:moveTo>
                  <a:pt x="0" y="0"/>
                </a:moveTo>
                <a:lnTo>
                  <a:pt x="47834" y="1163"/>
                </a:lnTo>
                <a:lnTo>
                  <a:pt x="95620" y="4617"/>
                </a:lnTo>
                <a:lnTo>
                  <a:pt x="143307" y="10309"/>
                </a:lnTo>
                <a:lnTo>
                  <a:pt x="190845" y="18186"/>
                </a:lnTo>
                <a:lnTo>
                  <a:pt x="238186" y="28194"/>
                </a:lnTo>
                <a:lnTo>
                  <a:pt x="285279" y="40280"/>
                </a:lnTo>
                <a:lnTo>
                  <a:pt x="332076" y="54391"/>
                </a:lnTo>
                <a:lnTo>
                  <a:pt x="378527" y="70473"/>
                </a:lnTo>
                <a:lnTo>
                  <a:pt x="424583" y="88473"/>
                </a:lnTo>
                <a:lnTo>
                  <a:pt x="470194" y="108338"/>
                </a:lnTo>
                <a:lnTo>
                  <a:pt x="515310" y="130014"/>
                </a:lnTo>
                <a:lnTo>
                  <a:pt x="559883" y="153449"/>
                </a:lnTo>
                <a:lnTo>
                  <a:pt x="603863" y="178589"/>
                </a:lnTo>
                <a:lnTo>
                  <a:pt x="647200" y="205381"/>
                </a:lnTo>
                <a:lnTo>
                  <a:pt x="689846" y="233770"/>
                </a:lnTo>
                <a:lnTo>
                  <a:pt x="731750" y="263706"/>
                </a:lnTo>
                <a:lnTo>
                  <a:pt x="772863" y="295133"/>
                </a:lnTo>
                <a:lnTo>
                  <a:pt x="813136" y="327998"/>
                </a:lnTo>
                <a:lnTo>
                  <a:pt x="852519" y="362249"/>
                </a:lnTo>
                <a:lnTo>
                  <a:pt x="890963" y="397832"/>
                </a:lnTo>
                <a:lnTo>
                  <a:pt x="928419" y="434694"/>
                </a:lnTo>
                <a:lnTo>
                  <a:pt x="964837" y="472781"/>
                </a:lnTo>
                <a:lnTo>
                  <a:pt x="997266" y="508725"/>
                </a:lnTo>
                <a:lnTo>
                  <a:pt x="1028743" y="545613"/>
                </a:lnTo>
                <a:lnTo>
                  <a:pt x="1059231" y="583404"/>
                </a:lnTo>
                <a:lnTo>
                  <a:pt x="1088690" y="622057"/>
                </a:lnTo>
                <a:lnTo>
                  <a:pt x="1117084" y="661531"/>
                </a:lnTo>
                <a:lnTo>
                  <a:pt x="1144374" y="701784"/>
                </a:lnTo>
                <a:lnTo>
                  <a:pt x="1170521" y="742776"/>
                </a:lnTo>
                <a:lnTo>
                  <a:pt x="1195488" y="784466"/>
                </a:lnTo>
                <a:lnTo>
                  <a:pt x="1219237" y="826813"/>
                </a:lnTo>
                <a:lnTo>
                  <a:pt x="1241730" y="869775"/>
                </a:lnTo>
                <a:lnTo>
                  <a:pt x="1262929" y="913311"/>
                </a:lnTo>
                <a:lnTo>
                  <a:pt x="1282794" y="957381"/>
                </a:lnTo>
                <a:lnTo>
                  <a:pt x="1301290" y="1001944"/>
                </a:lnTo>
                <a:lnTo>
                  <a:pt x="1318377" y="1046958"/>
                </a:lnTo>
                <a:lnTo>
                  <a:pt x="1334017" y="1092383"/>
                </a:lnTo>
                <a:lnTo>
                  <a:pt x="1348173" y="1138176"/>
                </a:lnTo>
                <a:lnTo>
                  <a:pt x="1360805" y="1184299"/>
                </a:lnTo>
                <a:lnTo>
                  <a:pt x="1371877" y="1230708"/>
                </a:lnTo>
                <a:lnTo>
                  <a:pt x="1380268" y="1271518"/>
                </a:lnTo>
                <a:lnTo>
                  <a:pt x="1382420" y="1283211"/>
                </a:lnTo>
                <a:lnTo>
                  <a:pt x="1382779" y="1285231"/>
                </a:lnTo>
              </a:path>
            </a:pathLst>
          </a:custGeom>
          <a:ln w="38099">
            <a:solidFill>
              <a:srgbClr val="00FF00"/>
            </a:solidFill>
          </a:ln>
        </p:spPr>
        <p:txBody>
          <a:bodyPr wrap="square" lIns="0" tIns="0" rIns="0" bIns="0" rtlCol="0"/>
          <a:lstStyle/>
          <a:p>
            <a:endParaRPr/>
          </a:p>
        </p:txBody>
      </p:sp>
      <p:sp>
        <p:nvSpPr>
          <p:cNvPr id="12" name="object 12"/>
          <p:cNvSpPr/>
          <p:nvPr/>
        </p:nvSpPr>
        <p:spPr>
          <a:xfrm>
            <a:off x="7494230" y="3528430"/>
            <a:ext cx="163448" cy="215972"/>
          </a:xfrm>
          <a:prstGeom prst="rect">
            <a:avLst/>
          </a:prstGeom>
          <a:blipFill>
            <a:blip r:embed="rId2" cstate="print"/>
            <a:stretch>
              <a:fillRect/>
            </a:stretch>
          </a:blipFill>
        </p:spPr>
        <p:txBody>
          <a:bodyPr wrap="square" lIns="0" tIns="0" rIns="0" bIns="0" rtlCol="0"/>
          <a:lstStyle/>
          <a:p>
            <a:endParaRPr/>
          </a:p>
        </p:txBody>
      </p:sp>
      <p:sp>
        <p:nvSpPr>
          <p:cNvPr id="13" name="object 13"/>
          <p:cNvSpPr txBox="1"/>
          <p:nvPr/>
        </p:nvSpPr>
        <p:spPr>
          <a:xfrm rot="2760000">
            <a:off x="6961136" y="2514255"/>
            <a:ext cx="773813" cy="177800"/>
          </a:xfrm>
          <a:prstGeom prst="rect">
            <a:avLst/>
          </a:prstGeom>
        </p:spPr>
        <p:txBody>
          <a:bodyPr vert="horz" wrap="square" lIns="0" tIns="0" rIns="0" bIns="0" rtlCol="0">
            <a:spAutoFit/>
          </a:bodyPr>
          <a:lstStyle/>
          <a:p>
            <a:pPr>
              <a:lnSpc>
                <a:spcPts val="1400"/>
              </a:lnSpc>
            </a:pPr>
            <a:r>
              <a:rPr sz="2100" spc="-7" baseline="1984" dirty="0">
                <a:solidFill>
                  <a:srgbClr val="FFFFFF"/>
                </a:solidFill>
                <a:latin typeface="Arial"/>
                <a:cs typeface="Arial"/>
              </a:rPr>
              <a:t>0.0</a:t>
            </a:r>
            <a:r>
              <a:rPr sz="2100" baseline="1984" dirty="0">
                <a:solidFill>
                  <a:srgbClr val="FFFFFF"/>
                </a:solidFill>
                <a:latin typeface="Arial"/>
                <a:cs typeface="Arial"/>
              </a:rPr>
              <a:t>1</a:t>
            </a:r>
            <a:r>
              <a:rPr sz="2100" spc="-44" baseline="1984"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14" name="object 14"/>
          <p:cNvSpPr/>
          <p:nvPr/>
        </p:nvSpPr>
        <p:spPr>
          <a:xfrm>
            <a:off x="3590116" y="682802"/>
            <a:ext cx="1651635" cy="727075"/>
          </a:xfrm>
          <a:custGeom>
            <a:avLst/>
            <a:gdLst/>
            <a:ahLst/>
            <a:cxnLst/>
            <a:rect l="l" t="t" r="r" b="b"/>
            <a:pathLst>
              <a:path w="1651635" h="727075">
                <a:moveTo>
                  <a:pt x="1423670" y="39206"/>
                </a:moveTo>
                <a:lnTo>
                  <a:pt x="1141369" y="39206"/>
                </a:lnTo>
                <a:lnTo>
                  <a:pt x="1180886" y="18275"/>
                </a:lnTo>
                <a:lnTo>
                  <a:pt x="1227705" y="5019"/>
                </a:lnTo>
                <a:lnTo>
                  <a:pt x="1278827" y="0"/>
                </a:lnTo>
                <a:lnTo>
                  <a:pt x="1331251" y="3776"/>
                </a:lnTo>
                <a:lnTo>
                  <a:pt x="1379783" y="16208"/>
                </a:lnTo>
                <a:lnTo>
                  <a:pt x="1419814" y="35863"/>
                </a:lnTo>
                <a:lnTo>
                  <a:pt x="1423670" y="39206"/>
                </a:lnTo>
                <a:close/>
              </a:path>
              <a:path w="1651635" h="727075">
                <a:moveTo>
                  <a:pt x="1442136" y="55217"/>
                </a:moveTo>
                <a:lnTo>
                  <a:pt x="859257" y="55217"/>
                </a:lnTo>
                <a:lnTo>
                  <a:pt x="882924" y="34043"/>
                </a:lnTo>
                <a:lnTo>
                  <a:pt x="914207" y="17366"/>
                </a:lnTo>
                <a:lnTo>
                  <a:pt x="951425" y="5875"/>
                </a:lnTo>
                <a:lnTo>
                  <a:pt x="992898" y="262"/>
                </a:lnTo>
                <a:lnTo>
                  <a:pt x="1035392" y="1109"/>
                </a:lnTo>
                <a:lnTo>
                  <a:pt x="1075546" y="8209"/>
                </a:lnTo>
                <a:lnTo>
                  <a:pt x="1111494" y="21071"/>
                </a:lnTo>
                <a:lnTo>
                  <a:pt x="1141369" y="39206"/>
                </a:lnTo>
                <a:lnTo>
                  <a:pt x="1423670" y="39206"/>
                </a:lnTo>
                <a:lnTo>
                  <a:pt x="1442136" y="55217"/>
                </a:lnTo>
                <a:close/>
              </a:path>
              <a:path w="1651635" h="727075">
                <a:moveTo>
                  <a:pt x="1462364" y="85010"/>
                </a:moveTo>
                <a:lnTo>
                  <a:pt x="536075" y="85010"/>
                </a:lnTo>
                <a:lnTo>
                  <a:pt x="563169" y="61522"/>
                </a:lnTo>
                <a:lnTo>
                  <a:pt x="598101" y="42661"/>
                </a:lnTo>
                <a:lnTo>
                  <a:pt x="639302" y="29095"/>
                </a:lnTo>
                <a:lnTo>
                  <a:pt x="685205" y="21491"/>
                </a:lnTo>
                <a:lnTo>
                  <a:pt x="732796" y="20476"/>
                </a:lnTo>
                <a:lnTo>
                  <a:pt x="778889" y="25995"/>
                </a:lnTo>
                <a:lnTo>
                  <a:pt x="821652" y="37694"/>
                </a:lnTo>
                <a:lnTo>
                  <a:pt x="859257" y="55217"/>
                </a:lnTo>
                <a:lnTo>
                  <a:pt x="1442136" y="55217"/>
                </a:lnTo>
                <a:lnTo>
                  <a:pt x="1449216" y="61356"/>
                </a:lnTo>
                <a:lnTo>
                  <a:pt x="1462364" y="85010"/>
                </a:lnTo>
                <a:close/>
              </a:path>
              <a:path w="1651635" h="727075">
                <a:moveTo>
                  <a:pt x="497583" y="683361"/>
                </a:moveTo>
                <a:lnTo>
                  <a:pt x="450795" y="682937"/>
                </a:lnTo>
                <a:lnTo>
                  <a:pt x="404278" y="678006"/>
                </a:lnTo>
                <a:lnTo>
                  <a:pt x="349017" y="665710"/>
                </a:lnTo>
                <a:lnTo>
                  <a:pt x="299373" y="647268"/>
                </a:lnTo>
                <a:lnTo>
                  <a:pt x="256731" y="623318"/>
                </a:lnTo>
                <a:lnTo>
                  <a:pt x="222478" y="594496"/>
                </a:lnTo>
                <a:lnTo>
                  <a:pt x="171297" y="593359"/>
                </a:lnTo>
                <a:lnTo>
                  <a:pt x="124106" y="583305"/>
                </a:lnTo>
                <a:lnTo>
                  <a:pt x="84034" y="565339"/>
                </a:lnTo>
                <a:lnTo>
                  <a:pt x="54207" y="540465"/>
                </a:lnTo>
                <a:lnTo>
                  <a:pt x="37992" y="481427"/>
                </a:lnTo>
                <a:lnTo>
                  <a:pt x="52461" y="452771"/>
                </a:lnTo>
                <a:lnTo>
                  <a:pt x="81310" y="427488"/>
                </a:lnTo>
                <a:lnTo>
                  <a:pt x="40756" y="407404"/>
                </a:lnTo>
                <a:lnTo>
                  <a:pt x="13137" y="381369"/>
                </a:lnTo>
                <a:lnTo>
                  <a:pt x="0" y="351504"/>
                </a:lnTo>
                <a:lnTo>
                  <a:pt x="2890" y="319932"/>
                </a:lnTo>
                <a:lnTo>
                  <a:pt x="21972" y="290474"/>
                </a:lnTo>
                <a:lnTo>
                  <a:pt x="54469" y="266568"/>
                </a:lnTo>
                <a:lnTo>
                  <a:pt x="97513" y="249760"/>
                </a:lnTo>
                <a:lnTo>
                  <a:pt x="148237" y="241595"/>
                </a:lnTo>
                <a:lnTo>
                  <a:pt x="149629" y="239330"/>
                </a:lnTo>
                <a:lnTo>
                  <a:pt x="150046" y="195833"/>
                </a:lnTo>
                <a:lnTo>
                  <a:pt x="170119" y="154867"/>
                </a:lnTo>
                <a:lnTo>
                  <a:pt x="208107" y="118743"/>
                </a:lnTo>
                <a:lnTo>
                  <a:pt x="262271" y="89770"/>
                </a:lnTo>
                <a:lnTo>
                  <a:pt x="305183" y="75938"/>
                </a:lnTo>
                <a:lnTo>
                  <a:pt x="350855" y="67292"/>
                </a:lnTo>
                <a:lnTo>
                  <a:pt x="398032" y="63855"/>
                </a:lnTo>
                <a:lnTo>
                  <a:pt x="445464" y="65647"/>
                </a:lnTo>
                <a:lnTo>
                  <a:pt x="491895" y="72692"/>
                </a:lnTo>
                <a:lnTo>
                  <a:pt x="536075" y="85010"/>
                </a:lnTo>
                <a:lnTo>
                  <a:pt x="1462364" y="85010"/>
                </a:lnTo>
                <a:lnTo>
                  <a:pt x="1465862" y="91305"/>
                </a:lnTo>
                <a:lnTo>
                  <a:pt x="1506603" y="100883"/>
                </a:lnTo>
                <a:lnTo>
                  <a:pt x="1542627" y="115271"/>
                </a:lnTo>
                <a:lnTo>
                  <a:pt x="1572786" y="133896"/>
                </a:lnTo>
                <a:lnTo>
                  <a:pt x="1595930" y="156184"/>
                </a:lnTo>
                <a:lnTo>
                  <a:pt x="1610624" y="180923"/>
                </a:lnTo>
                <a:lnTo>
                  <a:pt x="1616176" y="206681"/>
                </a:lnTo>
                <a:lnTo>
                  <a:pt x="1612554" y="232564"/>
                </a:lnTo>
                <a:lnTo>
                  <a:pt x="1599723" y="257673"/>
                </a:lnTo>
                <a:lnTo>
                  <a:pt x="1633653" y="292863"/>
                </a:lnTo>
                <a:lnTo>
                  <a:pt x="1651013" y="331468"/>
                </a:lnTo>
                <a:lnTo>
                  <a:pt x="1651343" y="371449"/>
                </a:lnTo>
                <a:lnTo>
                  <a:pt x="1634185" y="410765"/>
                </a:lnTo>
                <a:lnTo>
                  <a:pt x="1608454" y="439516"/>
                </a:lnTo>
                <a:lnTo>
                  <a:pt x="1573877" y="464047"/>
                </a:lnTo>
                <a:lnTo>
                  <a:pt x="1531837" y="483710"/>
                </a:lnTo>
                <a:lnTo>
                  <a:pt x="1483723" y="497857"/>
                </a:lnTo>
                <a:lnTo>
                  <a:pt x="1430919" y="505840"/>
                </a:lnTo>
                <a:lnTo>
                  <a:pt x="1422596" y="540785"/>
                </a:lnTo>
                <a:lnTo>
                  <a:pt x="1399647" y="572660"/>
                </a:lnTo>
                <a:lnTo>
                  <a:pt x="1363657" y="599874"/>
                </a:lnTo>
                <a:lnTo>
                  <a:pt x="1324659" y="617107"/>
                </a:lnTo>
                <a:lnTo>
                  <a:pt x="1092536" y="617107"/>
                </a:lnTo>
                <a:lnTo>
                  <a:pt x="1069155" y="649586"/>
                </a:lnTo>
                <a:lnTo>
                  <a:pt x="1058393" y="658361"/>
                </a:lnTo>
                <a:lnTo>
                  <a:pt x="630737" y="658361"/>
                </a:lnTo>
                <a:lnTo>
                  <a:pt x="588438" y="670997"/>
                </a:lnTo>
                <a:lnTo>
                  <a:pt x="543759" y="679355"/>
                </a:lnTo>
                <a:lnTo>
                  <a:pt x="497583" y="683361"/>
                </a:lnTo>
                <a:close/>
              </a:path>
              <a:path w="1651635" h="727075">
                <a:moveTo>
                  <a:pt x="1226721" y="636807"/>
                </a:moveTo>
                <a:lnTo>
                  <a:pt x="1180403" y="636034"/>
                </a:lnTo>
                <a:lnTo>
                  <a:pt x="1135147" y="629458"/>
                </a:lnTo>
                <a:lnTo>
                  <a:pt x="1092536" y="617107"/>
                </a:lnTo>
                <a:lnTo>
                  <a:pt x="1324659" y="617107"/>
                </a:lnTo>
                <a:lnTo>
                  <a:pt x="1316213" y="620839"/>
                </a:lnTo>
                <a:lnTo>
                  <a:pt x="1272519" y="631751"/>
                </a:lnTo>
                <a:lnTo>
                  <a:pt x="1226721" y="636807"/>
                </a:lnTo>
                <a:close/>
              </a:path>
              <a:path w="1651635" h="727075">
                <a:moveTo>
                  <a:pt x="824510" y="726766"/>
                </a:moveTo>
                <a:lnTo>
                  <a:pt x="767768" y="720094"/>
                </a:lnTo>
                <a:lnTo>
                  <a:pt x="715198" y="706107"/>
                </a:lnTo>
                <a:lnTo>
                  <a:pt x="668841" y="685348"/>
                </a:lnTo>
                <a:lnTo>
                  <a:pt x="630737" y="658361"/>
                </a:lnTo>
                <a:lnTo>
                  <a:pt x="1058393" y="658361"/>
                </a:lnTo>
                <a:lnTo>
                  <a:pt x="991340" y="700121"/>
                </a:lnTo>
                <a:lnTo>
                  <a:pt x="940286" y="716423"/>
                </a:lnTo>
                <a:lnTo>
                  <a:pt x="883385" y="725582"/>
                </a:lnTo>
                <a:lnTo>
                  <a:pt x="824510" y="726766"/>
                </a:lnTo>
                <a:close/>
              </a:path>
            </a:pathLst>
          </a:custGeom>
          <a:solidFill>
            <a:srgbClr val="CCCCCC"/>
          </a:solidFill>
        </p:spPr>
        <p:txBody>
          <a:bodyPr wrap="square" lIns="0" tIns="0" rIns="0" bIns="0" rtlCol="0"/>
          <a:lstStyle/>
          <a:p>
            <a:endParaRPr/>
          </a:p>
        </p:txBody>
      </p:sp>
      <p:sp>
        <p:nvSpPr>
          <p:cNvPr id="15" name="object 15"/>
          <p:cNvSpPr/>
          <p:nvPr/>
        </p:nvSpPr>
        <p:spPr>
          <a:xfrm>
            <a:off x="3590116" y="682802"/>
            <a:ext cx="1651635" cy="727075"/>
          </a:xfrm>
          <a:custGeom>
            <a:avLst/>
            <a:gdLst/>
            <a:ahLst/>
            <a:cxnLst/>
            <a:rect l="l" t="t" r="r" b="b"/>
            <a:pathLst>
              <a:path w="1651635" h="727075">
                <a:moveTo>
                  <a:pt x="149629" y="239330"/>
                </a:moveTo>
                <a:lnTo>
                  <a:pt x="150046" y="195833"/>
                </a:lnTo>
                <a:lnTo>
                  <a:pt x="170119" y="154867"/>
                </a:lnTo>
                <a:lnTo>
                  <a:pt x="208107" y="118743"/>
                </a:lnTo>
                <a:lnTo>
                  <a:pt x="262271" y="89770"/>
                </a:lnTo>
                <a:lnTo>
                  <a:pt x="305183" y="75938"/>
                </a:lnTo>
                <a:lnTo>
                  <a:pt x="350855" y="67292"/>
                </a:lnTo>
                <a:lnTo>
                  <a:pt x="398032" y="63855"/>
                </a:lnTo>
                <a:lnTo>
                  <a:pt x="445464" y="65647"/>
                </a:lnTo>
                <a:lnTo>
                  <a:pt x="491895" y="72692"/>
                </a:lnTo>
                <a:lnTo>
                  <a:pt x="536075" y="85010"/>
                </a:lnTo>
                <a:lnTo>
                  <a:pt x="598101" y="42661"/>
                </a:lnTo>
                <a:lnTo>
                  <a:pt x="639302" y="29095"/>
                </a:lnTo>
                <a:lnTo>
                  <a:pt x="685205" y="21491"/>
                </a:lnTo>
                <a:lnTo>
                  <a:pt x="732796" y="20476"/>
                </a:lnTo>
                <a:lnTo>
                  <a:pt x="778889" y="25995"/>
                </a:lnTo>
                <a:lnTo>
                  <a:pt x="821652" y="37694"/>
                </a:lnTo>
                <a:lnTo>
                  <a:pt x="859257" y="55217"/>
                </a:lnTo>
                <a:lnTo>
                  <a:pt x="882924" y="34043"/>
                </a:lnTo>
                <a:lnTo>
                  <a:pt x="914207" y="17366"/>
                </a:lnTo>
                <a:lnTo>
                  <a:pt x="951425" y="5875"/>
                </a:lnTo>
                <a:lnTo>
                  <a:pt x="992898" y="262"/>
                </a:lnTo>
                <a:lnTo>
                  <a:pt x="1035392" y="1109"/>
                </a:lnTo>
                <a:lnTo>
                  <a:pt x="1075546" y="8209"/>
                </a:lnTo>
                <a:lnTo>
                  <a:pt x="1111494" y="21071"/>
                </a:lnTo>
                <a:lnTo>
                  <a:pt x="1141369" y="39206"/>
                </a:lnTo>
                <a:lnTo>
                  <a:pt x="1180886" y="18275"/>
                </a:lnTo>
                <a:lnTo>
                  <a:pt x="1227705" y="5019"/>
                </a:lnTo>
                <a:lnTo>
                  <a:pt x="1278827" y="0"/>
                </a:lnTo>
                <a:lnTo>
                  <a:pt x="1331251" y="3776"/>
                </a:lnTo>
                <a:lnTo>
                  <a:pt x="1379783" y="16208"/>
                </a:lnTo>
                <a:lnTo>
                  <a:pt x="1419814" y="35863"/>
                </a:lnTo>
                <a:lnTo>
                  <a:pt x="1449216" y="61356"/>
                </a:lnTo>
                <a:lnTo>
                  <a:pt x="1465862" y="91305"/>
                </a:lnTo>
                <a:lnTo>
                  <a:pt x="1506603" y="100883"/>
                </a:lnTo>
                <a:lnTo>
                  <a:pt x="1542627" y="115271"/>
                </a:lnTo>
                <a:lnTo>
                  <a:pt x="1595930" y="156184"/>
                </a:lnTo>
                <a:lnTo>
                  <a:pt x="1616177" y="206681"/>
                </a:lnTo>
                <a:lnTo>
                  <a:pt x="1612554" y="232564"/>
                </a:lnTo>
                <a:lnTo>
                  <a:pt x="1599723" y="257673"/>
                </a:lnTo>
                <a:lnTo>
                  <a:pt x="1633653" y="292863"/>
                </a:lnTo>
                <a:lnTo>
                  <a:pt x="1651013" y="331468"/>
                </a:lnTo>
                <a:lnTo>
                  <a:pt x="1651343" y="371449"/>
                </a:lnTo>
                <a:lnTo>
                  <a:pt x="1634185" y="410765"/>
                </a:lnTo>
                <a:lnTo>
                  <a:pt x="1608454" y="439516"/>
                </a:lnTo>
                <a:lnTo>
                  <a:pt x="1573877" y="464047"/>
                </a:lnTo>
                <a:lnTo>
                  <a:pt x="1531837" y="483710"/>
                </a:lnTo>
                <a:lnTo>
                  <a:pt x="1483723" y="497857"/>
                </a:lnTo>
                <a:lnTo>
                  <a:pt x="1430919" y="505840"/>
                </a:lnTo>
                <a:lnTo>
                  <a:pt x="1422596" y="540785"/>
                </a:lnTo>
                <a:lnTo>
                  <a:pt x="1399647" y="572660"/>
                </a:lnTo>
                <a:lnTo>
                  <a:pt x="1363657" y="599874"/>
                </a:lnTo>
                <a:lnTo>
                  <a:pt x="1316213" y="620839"/>
                </a:lnTo>
                <a:lnTo>
                  <a:pt x="1272519" y="631751"/>
                </a:lnTo>
                <a:lnTo>
                  <a:pt x="1226721" y="636807"/>
                </a:lnTo>
                <a:lnTo>
                  <a:pt x="1180403" y="636034"/>
                </a:lnTo>
                <a:lnTo>
                  <a:pt x="1135147" y="629458"/>
                </a:lnTo>
                <a:lnTo>
                  <a:pt x="1092536" y="617107"/>
                </a:lnTo>
                <a:lnTo>
                  <a:pt x="1069155" y="649586"/>
                </a:lnTo>
                <a:lnTo>
                  <a:pt x="1034860" y="677550"/>
                </a:lnTo>
                <a:lnTo>
                  <a:pt x="991340" y="700121"/>
                </a:lnTo>
                <a:lnTo>
                  <a:pt x="940286" y="716423"/>
                </a:lnTo>
                <a:lnTo>
                  <a:pt x="883385" y="725582"/>
                </a:lnTo>
                <a:lnTo>
                  <a:pt x="824510" y="726766"/>
                </a:lnTo>
                <a:lnTo>
                  <a:pt x="767768" y="720094"/>
                </a:lnTo>
                <a:lnTo>
                  <a:pt x="715198" y="706107"/>
                </a:lnTo>
                <a:lnTo>
                  <a:pt x="668841" y="685348"/>
                </a:lnTo>
                <a:lnTo>
                  <a:pt x="630737" y="658361"/>
                </a:lnTo>
                <a:lnTo>
                  <a:pt x="588438" y="670997"/>
                </a:lnTo>
                <a:lnTo>
                  <a:pt x="543759" y="679355"/>
                </a:lnTo>
                <a:lnTo>
                  <a:pt x="497583" y="683361"/>
                </a:lnTo>
                <a:lnTo>
                  <a:pt x="450795" y="682937"/>
                </a:lnTo>
                <a:lnTo>
                  <a:pt x="404278" y="678006"/>
                </a:lnTo>
                <a:lnTo>
                  <a:pt x="349017" y="665710"/>
                </a:lnTo>
                <a:lnTo>
                  <a:pt x="299373" y="647268"/>
                </a:lnTo>
                <a:lnTo>
                  <a:pt x="256731" y="623318"/>
                </a:lnTo>
                <a:lnTo>
                  <a:pt x="222478" y="594496"/>
                </a:lnTo>
                <a:lnTo>
                  <a:pt x="171297" y="593359"/>
                </a:lnTo>
                <a:lnTo>
                  <a:pt x="124106" y="583305"/>
                </a:lnTo>
                <a:lnTo>
                  <a:pt x="84034" y="565339"/>
                </a:lnTo>
                <a:lnTo>
                  <a:pt x="54207" y="540465"/>
                </a:lnTo>
                <a:lnTo>
                  <a:pt x="37992" y="481427"/>
                </a:lnTo>
                <a:lnTo>
                  <a:pt x="52461" y="452771"/>
                </a:lnTo>
                <a:lnTo>
                  <a:pt x="81310" y="427488"/>
                </a:lnTo>
                <a:lnTo>
                  <a:pt x="40756" y="407404"/>
                </a:lnTo>
                <a:lnTo>
                  <a:pt x="13137" y="381369"/>
                </a:lnTo>
                <a:lnTo>
                  <a:pt x="0" y="351504"/>
                </a:lnTo>
                <a:lnTo>
                  <a:pt x="2890" y="319932"/>
                </a:lnTo>
                <a:lnTo>
                  <a:pt x="21972" y="290474"/>
                </a:lnTo>
                <a:lnTo>
                  <a:pt x="54469" y="266568"/>
                </a:lnTo>
                <a:lnTo>
                  <a:pt x="97513" y="249760"/>
                </a:lnTo>
                <a:lnTo>
                  <a:pt x="148237" y="241595"/>
                </a:lnTo>
                <a:lnTo>
                  <a:pt x="149629" y="239330"/>
                </a:lnTo>
                <a:close/>
              </a:path>
            </a:pathLst>
          </a:custGeom>
          <a:ln w="19049">
            <a:solidFill>
              <a:srgbClr val="4C4C4C"/>
            </a:solidFill>
          </a:ln>
        </p:spPr>
        <p:txBody>
          <a:bodyPr wrap="square" lIns="0" tIns="0" rIns="0" bIns="0" rtlCol="0"/>
          <a:lstStyle/>
          <a:p>
            <a:endParaRPr/>
          </a:p>
        </p:txBody>
      </p:sp>
      <p:sp>
        <p:nvSpPr>
          <p:cNvPr id="16" name="object 16"/>
          <p:cNvSpPr/>
          <p:nvPr/>
        </p:nvSpPr>
        <p:spPr>
          <a:xfrm>
            <a:off x="3671444" y="1110286"/>
            <a:ext cx="97155" cy="13970"/>
          </a:xfrm>
          <a:custGeom>
            <a:avLst/>
            <a:gdLst/>
            <a:ahLst/>
            <a:cxnLst/>
            <a:rect l="l" t="t" r="r" b="b"/>
            <a:pathLst>
              <a:path w="97154" h="13969">
                <a:moveTo>
                  <a:pt x="0" y="0"/>
                </a:moveTo>
                <a:lnTo>
                  <a:pt x="22726" y="6672"/>
                </a:lnTo>
                <a:lnTo>
                  <a:pt x="46731" y="11172"/>
                </a:lnTo>
                <a:lnTo>
                  <a:pt x="71588" y="13439"/>
                </a:lnTo>
                <a:lnTo>
                  <a:pt x="96872" y="13415"/>
                </a:lnTo>
              </a:path>
            </a:pathLst>
          </a:custGeom>
          <a:ln w="19049">
            <a:solidFill>
              <a:srgbClr val="4C4C4C"/>
            </a:solidFill>
          </a:ln>
        </p:spPr>
        <p:txBody>
          <a:bodyPr wrap="square" lIns="0" tIns="0" rIns="0" bIns="0" rtlCol="0"/>
          <a:lstStyle/>
          <a:p>
            <a:endParaRPr/>
          </a:p>
        </p:txBody>
      </p:sp>
      <p:sp>
        <p:nvSpPr>
          <p:cNvPr id="17" name="object 17"/>
          <p:cNvSpPr/>
          <p:nvPr/>
        </p:nvSpPr>
        <p:spPr>
          <a:xfrm>
            <a:off x="3812597" y="1270877"/>
            <a:ext cx="42545" cy="6985"/>
          </a:xfrm>
          <a:custGeom>
            <a:avLst/>
            <a:gdLst/>
            <a:ahLst/>
            <a:cxnLst/>
            <a:rect l="l" t="t" r="r" b="b"/>
            <a:pathLst>
              <a:path w="42545" h="6984">
                <a:moveTo>
                  <a:pt x="0" y="6420"/>
                </a:moveTo>
                <a:lnTo>
                  <a:pt x="10844" y="5443"/>
                </a:lnTo>
                <a:lnTo>
                  <a:pt x="21546" y="4044"/>
                </a:lnTo>
                <a:lnTo>
                  <a:pt x="32070" y="2227"/>
                </a:lnTo>
                <a:lnTo>
                  <a:pt x="42384" y="0"/>
                </a:lnTo>
              </a:path>
            </a:pathLst>
          </a:custGeom>
          <a:ln w="19049">
            <a:solidFill>
              <a:srgbClr val="4C4C4C"/>
            </a:solidFill>
          </a:ln>
        </p:spPr>
        <p:txBody>
          <a:bodyPr wrap="square" lIns="0" tIns="0" rIns="0" bIns="0" rtlCol="0"/>
          <a:lstStyle/>
          <a:p>
            <a:endParaRPr/>
          </a:p>
        </p:txBody>
      </p:sp>
      <p:sp>
        <p:nvSpPr>
          <p:cNvPr id="18" name="object 18"/>
          <p:cNvSpPr/>
          <p:nvPr/>
        </p:nvSpPr>
        <p:spPr>
          <a:xfrm>
            <a:off x="4195298" y="1311872"/>
            <a:ext cx="26034" cy="29845"/>
          </a:xfrm>
          <a:custGeom>
            <a:avLst/>
            <a:gdLst/>
            <a:ahLst/>
            <a:cxnLst/>
            <a:rect l="l" t="t" r="r" b="b"/>
            <a:pathLst>
              <a:path w="26035" h="29844">
                <a:moveTo>
                  <a:pt x="25537" y="29288"/>
                </a:moveTo>
                <a:lnTo>
                  <a:pt x="18183" y="22281"/>
                </a:lnTo>
                <a:lnTo>
                  <a:pt x="11466" y="15054"/>
                </a:lnTo>
                <a:lnTo>
                  <a:pt x="5400" y="7621"/>
                </a:lnTo>
                <a:lnTo>
                  <a:pt x="0" y="0"/>
                </a:lnTo>
              </a:path>
            </a:pathLst>
          </a:custGeom>
          <a:ln w="19049">
            <a:solidFill>
              <a:srgbClr val="4C4C4C"/>
            </a:solidFill>
          </a:ln>
        </p:spPr>
        <p:txBody>
          <a:bodyPr wrap="square" lIns="0" tIns="0" rIns="0" bIns="0" rtlCol="0"/>
          <a:lstStyle/>
          <a:p>
            <a:endParaRPr/>
          </a:p>
        </p:txBody>
      </p:sp>
      <p:sp>
        <p:nvSpPr>
          <p:cNvPr id="19" name="object 19"/>
          <p:cNvSpPr/>
          <p:nvPr/>
        </p:nvSpPr>
        <p:spPr>
          <a:xfrm>
            <a:off x="4682652" y="1267767"/>
            <a:ext cx="10795" cy="32384"/>
          </a:xfrm>
          <a:custGeom>
            <a:avLst/>
            <a:gdLst/>
            <a:ahLst/>
            <a:cxnLst/>
            <a:rect l="l" t="t" r="r" b="b"/>
            <a:pathLst>
              <a:path w="10795" h="32384">
                <a:moveTo>
                  <a:pt x="0" y="32137"/>
                </a:moveTo>
                <a:lnTo>
                  <a:pt x="3607" y="24233"/>
                </a:lnTo>
                <a:lnTo>
                  <a:pt x="6513" y="16230"/>
                </a:lnTo>
                <a:lnTo>
                  <a:pt x="8711" y="8147"/>
                </a:lnTo>
                <a:lnTo>
                  <a:pt x="10197" y="0"/>
                </a:lnTo>
              </a:path>
            </a:pathLst>
          </a:custGeom>
          <a:ln w="19049">
            <a:solidFill>
              <a:srgbClr val="4C4C4C"/>
            </a:solidFill>
          </a:ln>
        </p:spPr>
        <p:txBody>
          <a:bodyPr wrap="square" lIns="0" tIns="0" rIns="0" bIns="0" rtlCol="0"/>
          <a:lstStyle/>
          <a:p>
            <a:endParaRPr/>
          </a:p>
        </p:txBody>
      </p:sp>
      <p:sp>
        <p:nvSpPr>
          <p:cNvPr id="20" name="object 20"/>
          <p:cNvSpPr/>
          <p:nvPr/>
        </p:nvSpPr>
        <p:spPr>
          <a:xfrm>
            <a:off x="4896679" y="1068531"/>
            <a:ext cx="124460" cy="120650"/>
          </a:xfrm>
          <a:custGeom>
            <a:avLst/>
            <a:gdLst/>
            <a:ahLst/>
            <a:cxnLst/>
            <a:rect l="l" t="t" r="r" b="b"/>
            <a:pathLst>
              <a:path w="124460" h="120650">
                <a:moveTo>
                  <a:pt x="124342" y="120110"/>
                </a:moveTo>
                <a:lnTo>
                  <a:pt x="115982" y="82956"/>
                </a:lnTo>
                <a:lnTo>
                  <a:pt x="91172" y="49298"/>
                </a:lnTo>
                <a:lnTo>
                  <a:pt x="51862" y="21019"/>
                </a:lnTo>
                <a:lnTo>
                  <a:pt x="0" y="0"/>
                </a:lnTo>
              </a:path>
            </a:pathLst>
          </a:custGeom>
          <a:ln w="19049">
            <a:solidFill>
              <a:srgbClr val="4C4C4C"/>
            </a:solidFill>
          </a:ln>
        </p:spPr>
        <p:txBody>
          <a:bodyPr wrap="square" lIns="0" tIns="0" rIns="0" bIns="0" rtlCol="0"/>
          <a:lstStyle/>
          <a:p>
            <a:endParaRPr/>
          </a:p>
        </p:txBody>
      </p:sp>
      <p:sp>
        <p:nvSpPr>
          <p:cNvPr id="21" name="object 21"/>
          <p:cNvSpPr/>
          <p:nvPr/>
        </p:nvSpPr>
        <p:spPr>
          <a:xfrm>
            <a:off x="5134458" y="940480"/>
            <a:ext cx="55880" cy="45085"/>
          </a:xfrm>
          <a:custGeom>
            <a:avLst/>
            <a:gdLst/>
            <a:ahLst/>
            <a:cxnLst/>
            <a:rect l="l" t="t" r="r" b="b"/>
            <a:pathLst>
              <a:path w="55879" h="45084">
                <a:moveTo>
                  <a:pt x="55366" y="0"/>
                </a:moveTo>
                <a:lnTo>
                  <a:pt x="44853" y="12646"/>
                </a:lnTo>
                <a:lnTo>
                  <a:pt x="32028" y="24444"/>
                </a:lnTo>
                <a:lnTo>
                  <a:pt x="17031" y="35279"/>
                </a:lnTo>
                <a:lnTo>
                  <a:pt x="0" y="45038"/>
                </a:lnTo>
              </a:path>
            </a:pathLst>
          </a:custGeom>
          <a:ln w="19049">
            <a:solidFill>
              <a:srgbClr val="4C4C4C"/>
            </a:solidFill>
          </a:ln>
        </p:spPr>
        <p:txBody>
          <a:bodyPr wrap="square" lIns="0" tIns="0" rIns="0" bIns="0" rtlCol="0"/>
          <a:lstStyle/>
          <a:p>
            <a:endParaRPr/>
          </a:p>
        </p:txBody>
      </p:sp>
      <p:sp>
        <p:nvSpPr>
          <p:cNvPr id="22" name="object 22"/>
          <p:cNvSpPr/>
          <p:nvPr/>
        </p:nvSpPr>
        <p:spPr>
          <a:xfrm>
            <a:off x="5055976" y="774107"/>
            <a:ext cx="3175" cy="21590"/>
          </a:xfrm>
          <a:custGeom>
            <a:avLst/>
            <a:gdLst/>
            <a:ahLst/>
            <a:cxnLst/>
            <a:rect l="l" t="t" r="r" b="b"/>
            <a:pathLst>
              <a:path w="3175" h="21590">
                <a:moveTo>
                  <a:pt x="0" y="0"/>
                </a:moveTo>
                <a:lnTo>
                  <a:pt x="2115" y="7017"/>
                </a:lnTo>
                <a:lnTo>
                  <a:pt x="3093" y="14140"/>
                </a:lnTo>
                <a:lnTo>
                  <a:pt x="2922" y="21270"/>
                </a:lnTo>
              </a:path>
            </a:pathLst>
          </a:custGeom>
          <a:ln w="19049">
            <a:solidFill>
              <a:srgbClr val="4C4C4C"/>
            </a:solidFill>
          </a:ln>
        </p:spPr>
        <p:txBody>
          <a:bodyPr wrap="square" lIns="0" tIns="0" rIns="0" bIns="0" rtlCol="0"/>
          <a:lstStyle/>
          <a:p>
            <a:endParaRPr/>
          </a:p>
        </p:txBody>
      </p:sp>
      <p:sp>
        <p:nvSpPr>
          <p:cNvPr id="23" name="object 23"/>
          <p:cNvSpPr/>
          <p:nvPr/>
        </p:nvSpPr>
        <p:spPr>
          <a:xfrm>
            <a:off x="4703124" y="722011"/>
            <a:ext cx="28575" cy="27305"/>
          </a:xfrm>
          <a:custGeom>
            <a:avLst/>
            <a:gdLst/>
            <a:ahLst/>
            <a:cxnLst/>
            <a:rect l="l" t="t" r="r" b="b"/>
            <a:pathLst>
              <a:path w="28575" h="27304">
                <a:moveTo>
                  <a:pt x="28363" y="0"/>
                </a:moveTo>
                <a:lnTo>
                  <a:pt x="20054" y="6307"/>
                </a:lnTo>
                <a:lnTo>
                  <a:pt x="12538" y="12949"/>
                </a:lnTo>
                <a:lnTo>
                  <a:pt x="5844" y="19897"/>
                </a:lnTo>
                <a:lnTo>
                  <a:pt x="0" y="27126"/>
                </a:lnTo>
              </a:path>
            </a:pathLst>
          </a:custGeom>
          <a:ln w="19049">
            <a:solidFill>
              <a:srgbClr val="4C4C4C"/>
            </a:solidFill>
          </a:ln>
        </p:spPr>
        <p:txBody>
          <a:bodyPr wrap="square" lIns="0" tIns="0" rIns="0" bIns="0" rtlCol="0"/>
          <a:lstStyle/>
          <a:p>
            <a:endParaRPr/>
          </a:p>
        </p:txBody>
      </p:sp>
      <p:sp>
        <p:nvSpPr>
          <p:cNvPr id="24" name="object 24"/>
          <p:cNvSpPr/>
          <p:nvPr/>
        </p:nvSpPr>
        <p:spPr>
          <a:xfrm>
            <a:off x="4435635" y="738019"/>
            <a:ext cx="13970" cy="23495"/>
          </a:xfrm>
          <a:custGeom>
            <a:avLst/>
            <a:gdLst/>
            <a:ahLst/>
            <a:cxnLst/>
            <a:rect l="l" t="t" r="r" b="b"/>
            <a:pathLst>
              <a:path w="13970" h="23495">
                <a:moveTo>
                  <a:pt x="13737" y="0"/>
                </a:moveTo>
                <a:lnTo>
                  <a:pt x="9397" y="5648"/>
                </a:lnTo>
                <a:lnTo>
                  <a:pt x="5655" y="11441"/>
                </a:lnTo>
                <a:lnTo>
                  <a:pt x="2519" y="17362"/>
                </a:lnTo>
                <a:lnTo>
                  <a:pt x="0" y="23394"/>
                </a:lnTo>
              </a:path>
            </a:pathLst>
          </a:custGeom>
          <a:ln w="19049">
            <a:solidFill>
              <a:srgbClr val="4C4C4C"/>
            </a:solidFill>
          </a:ln>
        </p:spPr>
        <p:txBody>
          <a:bodyPr wrap="square" lIns="0" tIns="0" rIns="0" bIns="0" rtlCol="0"/>
          <a:lstStyle/>
          <a:p>
            <a:endParaRPr/>
          </a:p>
        </p:txBody>
      </p:sp>
      <p:sp>
        <p:nvSpPr>
          <p:cNvPr id="25" name="object 25"/>
          <p:cNvSpPr/>
          <p:nvPr/>
        </p:nvSpPr>
        <p:spPr>
          <a:xfrm>
            <a:off x="4126186" y="767812"/>
            <a:ext cx="50165" cy="22860"/>
          </a:xfrm>
          <a:custGeom>
            <a:avLst/>
            <a:gdLst/>
            <a:ahLst/>
            <a:cxnLst/>
            <a:rect l="l" t="t" r="r" b="b"/>
            <a:pathLst>
              <a:path w="50164" h="22859">
                <a:moveTo>
                  <a:pt x="0" y="0"/>
                </a:moveTo>
                <a:lnTo>
                  <a:pt x="13273" y="4988"/>
                </a:lnTo>
                <a:lnTo>
                  <a:pt x="26005" y="10444"/>
                </a:lnTo>
                <a:lnTo>
                  <a:pt x="38162" y="16352"/>
                </a:lnTo>
                <a:lnTo>
                  <a:pt x="49710" y="22696"/>
                </a:lnTo>
              </a:path>
            </a:pathLst>
          </a:custGeom>
          <a:ln w="19049">
            <a:solidFill>
              <a:srgbClr val="4C4C4C"/>
            </a:solidFill>
          </a:ln>
        </p:spPr>
        <p:txBody>
          <a:bodyPr wrap="square" lIns="0" tIns="0" rIns="0" bIns="0" rtlCol="0"/>
          <a:lstStyle/>
          <a:p>
            <a:endParaRPr/>
          </a:p>
        </p:txBody>
      </p:sp>
      <p:sp>
        <p:nvSpPr>
          <p:cNvPr id="26" name="object 26"/>
          <p:cNvSpPr/>
          <p:nvPr/>
        </p:nvSpPr>
        <p:spPr>
          <a:xfrm>
            <a:off x="3739745" y="922132"/>
            <a:ext cx="8890" cy="24130"/>
          </a:xfrm>
          <a:custGeom>
            <a:avLst/>
            <a:gdLst/>
            <a:ahLst/>
            <a:cxnLst/>
            <a:rect l="l" t="t" r="r" b="b"/>
            <a:pathLst>
              <a:path w="8889" h="24130">
                <a:moveTo>
                  <a:pt x="0" y="0"/>
                </a:moveTo>
                <a:lnTo>
                  <a:pt x="1576" y="6043"/>
                </a:lnTo>
                <a:lnTo>
                  <a:pt x="3549" y="12042"/>
                </a:lnTo>
                <a:lnTo>
                  <a:pt x="5916" y="17990"/>
                </a:lnTo>
                <a:lnTo>
                  <a:pt x="8675" y="23879"/>
                </a:lnTo>
              </a:path>
            </a:pathLst>
          </a:custGeom>
          <a:ln w="19049">
            <a:solidFill>
              <a:srgbClr val="4C4C4C"/>
            </a:solidFill>
          </a:ln>
        </p:spPr>
        <p:txBody>
          <a:bodyPr wrap="square" lIns="0" tIns="0" rIns="0" bIns="0" rtlCol="0"/>
          <a:lstStyle/>
          <a:p>
            <a:endParaRPr/>
          </a:p>
        </p:txBody>
      </p:sp>
      <p:sp>
        <p:nvSpPr>
          <p:cNvPr id="27" name="object 27"/>
          <p:cNvSpPr txBox="1"/>
          <p:nvPr/>
        </p:nvSpPr>
        <p:spPr>
          <a:xfrm>
            <a:off x="3891321" y="902395"/>
            <a:ext cx="883919"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Blockchain</a:t>
            </a:r>
            <a:endParaRPr sz="1400">
              <a:latin typeface="Arial"/>
              <a:cs typeface="Arial"/>
            </a:endParaRPr>
          </a:p>
        </p:txBody>
      </p:sp>
      <p:sp>
        <p:nvSpPr>
          <p:cNvPr id="28" name="object 28"/>
          <p:cNvSpPr txBox="1">
            <a:spLocks noGrp="1"/>
          </p:cNvSpPr>
          <p:nvPr>
            <p:ph type="title"/>
          </p:nvPr>
        </p:nvSpPr>
        <p:spPr>
          <a:xfrm>
            <a:off x="3866888" y="159872"/>
            <a:ext cx="972185" cy="482600"/>
          </a:xfrm>
          <a:prstGeom prst="rect">
            <a:avLst/>
          </a:prstGeom>
        </p:spPr>
        <p:txBody>
          <a:bodyPr vert="horz" wrap="square" lIns="0" tIns="12700" rIns="0" bIns="0" rtlCol="0">
            <a:spAutoFit/>
          </a:bodyPr>
          <a:lstStyle/>
          <a:p>
            <a:pPr marL="12700">
              <a:lnSpc>
                <a:spcPct val="100000"/>
              </a:lnSpc>
              <a:spcBef>
                <a:spcPts val="100"/>
              </a:spcBef>
              <a:tabLst>
                <a:tab pos="683260" algn="l"/>
              </a:tabLst>
            </a:pPr>
            <a:r>
              <a:rPr sz="3000" b="0" dirty="0">
                <a:solidFill>
                  <a:srgbClr val="FFFF00"/>
                </a:solidFill>
                <a:latin typeface="Arial"/>
                <a:cs typeface="Arial"/>
              </a:rPr>
              <a:t>H	</a:t>
            </a:r>
            <a:r>
              <a:rPr sz="3000" b="0" dirty="0">
                <a:solidFill>
                  <a:srgbClr val="FF0000"/>
                </a:solidFill>
                <a:latin typeface="Arial"/>
                <a:cs typeface="Arial"/>
              </a:rPr>
              <a:t>R</a:t>
            </a:r>
            <a:endParaRPr sz="3000">
              <a:latin typeface="Arial"/>
              <a:cs typeface="Arial"/>
            </a:endParaRPr>
          </a:p>
        </p:txBody>
      </p:sp>
      <p:sp>
        <p:nvSpPr>
          <p:cNvPr id="29" name="object 29"/>
          <p:cNvSpPr txBox="1"/>
          <p:nvPr/>
        </p:nvSpPr>
        <p:spPr>
          <a:xfrm>
            <a:off x="4048775" y="1458275"/>
            <a:ext cx="775970" cy="238760"/>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FFFFF"/>
                </a:solidFill>
                <a:latin typeface="Arial"/>
                <a:cs typeface="Arial"/>
              </a:rPr>
              <a:t>0.01</a:t>
            </a:r>
            <a:r>
              <a:rPr sz="1400" spc="-80"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30" name="object 30"/>
          <p:cNvSpPr txBox="1"/>
          <p:nvPr/>
        </p:nvSpPr>
        <p:spPr>
          <a:xfrm rot="18840000">
            <a:off x="1136223" y="2630551"/>
            <a:ext cx="7725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0.0</a:t>
            </a:r>
            <a:r>
              <a:rPr sz="1400" dirty="0">
                <a:solidFill>
                  <a:srgbClr val="FFFFFF"/>
                </a:solidFill>
                <a:latin typeface="Arial"/>
                <a:cs typeface="Arial"/>
              </a:rPr>
              <a:t>1</a:t>
            </a:r>
            <a:r>
              <a:rPr sz="1400" spc="-15" dirty="0">
                <a:solidFill>
                  <a:srgbClr val="FFFFFF"/>
                </a:solidFill>
                <a:latin typeface="Arial"/>
                <a:cs typeface="Arial"/>
              </a:rPr>
              <a:t> </a:t>
            </a:r>
            <a:r>
              <a:rPr sz="1400" spc="-5" dirty="0">
                <a:solidFill>
                  <a:srgbClr val="FFFFFF"/>
                </a:solidFill>
                <a:latin typeface="Arial"/>
                <a:cs typeface="Arial"/>
              </a:rPr>
              <a:t>BTC</a:t>
            </a:r>
            <a:endParaRPr sz="1400">
              <a:latin typeface="Arial"/>
              <a:cs typeface="Arial"/>
            </a:endParaRPr>
          </a:p>
        </p:txBody>
      </p:sp>
      <p:sp>
        <p:nvSpPr>
          <p:cNvPr id="31" name="object 31"/>
          <p:cNvSpPr/>
          <p:nvPr/>
        </p:nvSpPr>
        <p:spPr>
          <a:xfrm>
            <a:off x="1261800" y="2293371"/>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00FF00"/>
            </a:solidFill>
          </a:ln>
        </p:spPr>
        <p:txBody>
          <a:bodyPr wrap="square" lIns="0" tIns="0" rIns="0" bIns="0" rtlCol="0"/>
          <a:lstStyle/>
          <a:p>
            <a:endParaRPr/>
          </a:p>
        </p:txBody>
      </p:sp>
      <p:sp>
        <p:nvSpPr>
          <p:cNvPr id="32" name="object 32"/>
          <p:cNvSpPr/>
          <p:nvPr/>
        </p:nvSpPr>
        <p:spPr>
          <a:xfrm>
            <a:off x="2418565" y="2211781"/>
            <a:ext cx="216932" cy="163179"/>
          </a:xfrm>
          <a:prstGeom prst="rect">
            <a:avLst/>
          </a:prstGeom>
          <a:blipFill>
            <a:blip r:embed="rId3" cstate="print"/>
            <a:stretch>
              <a:fillRect/>
            </a:stretch>
          </a:blipFill>
        </p:spPr>
        <p:txBody>
          <a:bodyPr wrap="square" lIns="0" tIns="0" rIns="0" bIns="0" rtlCol="0"/>
          <a:lstStyle/>
          <a:p>
            <a:endParaRPr/>
          </a:p>
        </p:txBody>
      </p:sp>
      <p:sp>
        <p:nvSpPr>
          <p:cNvPr id="33" name="object 33"/>
          <p:cNvSpPr txBox="1"/>
          <p:nvPr/>
        </p:nvSpPr>
        <p:spPr>
          <a:xfrm>
            <a:off x="2636074" y="2527685"/>
            <a:ext cx="3547745" cy="482600"/>
          </a:xfrm>
          <a:prstGeom prst="rect">
            <a:avLst/>
          </a:prstGeom>
        </p:spPr>
        <p:txBody>
          <a:bodyPr vert="horz" wrap="square" lIns="0" tIns="12700" rIns="0" bIns="0" rtlCol="0">
            <a:spAutoFit/>
          </a:bodyPr>
          <a:lstStyle/>
          <a:p>
            <a:pPr marL="12700">
              <a:lnSpc>
                <a:spcPct val="100000"/>
              </a:lnSpc>
              <a:spcBef>
                <a:spcPts val="100"/>
              </a:spcBef>
              <a:tabLst>
                <a:tab pos="646430" algn="l"/>
                <a:tab pos="2588260" algn="l"/>
                <a:tab pos="3258820" algn="l"/>
              </a:tabLst>
            </a:pPr>
            <a:r>
              <a:rPr sz="3000" dirty="0">
                <a:solidFill>
                  <a:srgbClr val="FFFF00"/>
                </a:solidFill>
                <a:latin typeface="Arial"/>
                <a:cs typeface="Arial"/>
              </a:rPr>
              <a:t>H	</a:t>
            </a:r>
            <a:r>
              <a:rPr sz="3000" dirty="0">
                <a:solidFill>
                  <a:srgbClr val="FF0000"/>
                </a:solidFill>
                <a:latin typeface="Arial"/>
                <a:cs typeface="Arial"/>
              </a:rPr>
              <a:t>R	</a:t>
            </a: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34" name="object 34"/>
          <p:cNvSpPr txBox="1"/>
          <p:nvPr/>
        </p:nvSpPr>
        <p:spPr>
          <a:xfrm>
            <a:off x="760449" y="4465435"/>
            <a:ext cx="969644" cy="482600"/>
          </a:xfrm>
          <a:prstGeom prst="rect">
            <a:avLst/>
          </a:prstGeom>
        </p:spPr>
        <p:txBody>
          <a:bodyPr vert="horz" wrap="square" lIns="0" tIns="12700" rIns="0" bIns="0" rtlCol="0">
            <a:spAutoFit/>
          </a:bodyPr>
          <a:lstStyle/>
          <a:p>
            <a:pPr marL="12700">
              <a:lnSpc>
                <a:spcPct val="100000"/>
              </a:lnSpc>
              <a:spcBef>
                <a:spcPts val="100"/>
              </a:spcBef>
              <a:tabLst>
                <a:tab pos="681355"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35" name="object 35"/>
          <p:cNvSpPr/>
          <p:nvPr/>
        </p:nvSpPr>
        <p:spPr>
          <a:xfrm>
            <a:off x="3098250" y="1373175"/>
            <a:ext cx="882015" cy="581660"/>
          </a:xfrm>
          <a:custGeom>
            <a:avLst/>
            <a:gdLst/>
            <a:ahLst/>
            <a:cxnLst/>
            <a:rect l="l" t="t" r="r" b="b"/>
            <a:pathLst>
              <a:path w="882014" h="581660">
                <a:moveTo>
                  <a:pt x="0" y="581399"/>
                </a:moveTo>
                <a:lnTo>
                  <a:pt x="881699" y="0"/>
                </a:lnTo>
              </a:path>
            </a:pathLst>
          </a:custGeom>
          <a:ln w="38099">
            <a:solidFill>
              <a:srgbClr val="0000FF"/>
            </a:solidFill>
          </a:ln>
        </p:spPr>
        <p:txBody>
          <a:bodyPr wrap="square" lIns="0" tIns="0" rIns="0" bIns="0" rtlCol="0"/>
          <a:lstStyle/>
          <a:p>
            <a:endParaRPr/>
          </a:p>
        </p:txBody>
      </p:sp>
      <p:sp>
        <p:nvSpPr>
          <p:cNvPr id="36" name="object 36"/>
          <p:cNvSpPr/>
          <p:nvPr/>
        </p:nvSpPr>
        <p:spPr>
          <a:xfrm>
            <a:off x="4804924" y="1327574"/>
            <a:ext cx="962025" cy="627380"/>
          </a:xfrm>
          <a:custGeom>
            <a:avLst/>
            <a:gdLst/>
            <a:ahLst/>
            <a:cxnLst/>
            <a:rect l="l" t="t" r="r" b="b"/>
            <a:pathLst>
              <a:path w="962025" h="627380">
                <a:moveTo>
                  <a:pt x="961799" y="626999"/>
                </a:moveTo>
                <a:lnTo>
                  <a:pt x="0" y="0"/>
                </a:lnTo>
              </a:path>
            </a:pathLst>
          </a:custGeom>
          <a:ln w="38099">
            <a:solidFill>
              <a:srgbClr val="0000FF"/>
            </a:solidFill>
          </a:ln>
        </p:spPr>
        <p:txBody>
          <a:bodyPr wrap="square" lIns="0" tIns="0" rIns="0" bIns="0" rtlCol="0"/>
          <a:lstStyle/>
          <a:p>
            <a:endParaRPr/>
          </a:p>
        </p:txBody>
      </p:sp>
      <p:sp>
        <p:nvSpPr>
          <p:cNvPr id="37" name="object 37"/>
          <p:cNvSpPr/>
          <p:nvPr/>
        </p:nvSpPr>
        <p:spPr>
          <a:xfrm>
            <a:off x="3098250" y="1716450"/>
            <a:ext cx="2471420" cy="238125"/>
          </a:xfrm>
          <a:custGeom>
            <a:avLst/>
            <a:gdLst/>
            <a:ahLst/>
            <a:cxnLst/>
            <a:rect l="l" t="t" r="r" b="b"/>
            <a:pathLst>
              <a:path w="2471420" h="238125">
                <a:moveTo>
                  <a:pt x="0" y="238124"/>
                </a:moveTo>
                <a:lnTo>
                  <a:pt x="20679" y="201304"/>
                </a:lnTo>
                <a:lnTo>
                  <a:pt x="56074" y="177145"/>
                </a:lnTo>
                <a:lnTo>
                  <a:pt x="107225" y="153571"/>
                </a:lnTo>
                <a:lnTo>
                  <a:pt x="172819" y="130817"/>
                </a:lnTo>
                <a:lnTo>
                  <a:pt x="210622" y="119821"/>
                </a:lnTo>
                <a:lnTo>
                  <a:pt x="251542" y="109117"/>
                </a:lnTo>
                <a:lnTo>
                  <a:pt x="295418" y="98736"/>
                </a:lnTo>
                <a:lnTo>
                  <a:pt x="342083" y="88706"/>
                </a:lnTo>
                <a:lnTo>
                  <a:pt x="391374" y="79058"/>
                </a:lnTo>
                <a:lnTo>
                  <a:pt x="443127" y="69819"/>
                </a:lnTo>
                <a:lnTo>
                  <a:pt x="497177" y="61021"/>
                </a:lnTo>
                <a:lnTo>
                  <a:pt x="553361" y="52691"/>
                </a:lnTo>
                <a:lnTo>
                  <a:pt x="611515" y="44860"/>
                </a:lnTo>
                <a:lnTo>
                  <a:pt x="671474" y="37556"/>
                </a:lnTo>
                <a:lnTo>
                  <a:pt x="733074" y="30810"/>
                </a:lnTo>
                <a:lnTo>
                  <a:pt x="796151" y="24649"/>
                </a:lnTo>
                <a:lnTo>
                  <a:pt x="860541" y="19105"/>
                </a:lnTo>
                <a:lnTo>
                  <a:pt x="926080" y="14206"/>
                </a:lnTo>
                <a:lnTo>
                  <a:pt x="992604" y="9981"/>
                </a:lnTo>
                <a:lnTo>
                  <a:pt x="1059948" y="6459"/>
                </a:lnTo>
                <a:lnTo>
                  <a:pt x="1127949" y="3671"/>
                </a:lnTo>
                <a:lnTo>
                  <a:pt x="1196442" y="1646"/>
                </a:lnTo>
                <a:lnTo>
                  <a:pt x="1265264" y="412"/>
                </a:lnTo>
                <a:lnTo>
                  <a:pt x="1334249" y="0"/>
                </a:lnTo>
                <a:lnTo>
                  <a:pt x="1389829" y="279"/>
                </a:lnTo>
                <a:lnTo>
                  <a:pt x="1445323" y="1095"/>
                </a:lnTo>
                <a:lnTo>
                  <a:pt x="1500645" y="2433"/>
                </a:lnTo>
                <a:lnTo>
                  <a:pt x="1555709" y="4276"/>
                </a:lnTo>
                <a:lnTo>
                  <a:pt x="1610431" y="6610"/>
                </a:lnTo>
                <a:lnTo>
                  <a:pt x="1664723" y="9420"/>
                </a:lnTo>
                <a:lnTo>
                  <a:pt x="1718501" y="12689"/>
                </a:lnTo>
                <a:lnTo>
                  <a:pt x="1771679" y="16403"/>
                </a:lnTo>
                <a:lnTo>
                  <a:pt x="1824169" y="20547"/>
                </a:lnTo>
                <a:lnTo>
                  <a:pt x="1875888" y="25104"/>
                </a:lnTo>
                <a:lnTo>
                  <a:pt x="1926749" y="30060"/>
                </a:lnTo>
                <a:lnTo>
                  <a:pt x="1976666" y="35400"/>
                </a:lnTo>
                <a:lnTo>
                  <a:pt x="2025554" y="41107"/>
                </a:lnTo>
                <a:lnTo>
                  <a:pt x="2073326" y="47167"/>
                </a:lnTo>
                <a:lnTo>
                  <a:pt x="2119897" y="53565"/>
                </a:lnTo>
                <a:lnTo>
                  <a:pt x="2165182" y="60285"/>
                </a:lnTo>
                <a:lnTo>
                  <a:pt x="2209093" y="67311"/>
                </a:lnTo>
                <a:lnTo>
                  <a:pt x="2251546" y="74629"/>
                </a:lnTo>
                <a:lnTo>
                  <a:pt x="2297456" y="83191"/>
                </a:lnTo>
                <a:lnTo>
                  <a:pt x="2341289" y="92081"/>
                </a:lnTo>
                <a:lnTo>
                  <a:pt x="2382923" y="101276"/>
                </a:lnTo>
                <a:lnTo>
                  <a:pt x="2422236" y="110756"/>
                </a:lnTo>
                <a:lnTo>
                  <a:pt x="2459107" y="120498"/>
                </a:lnTo>
                <a:lnTo>
                  <a:pt x="2467928" y="122971"/>
                </a:lnTo>
                <a:lnTo>
                  <a:pt x="2470877" y="123819"/>
                </a:lnTo>
              </a:path>
            </a:pathLst>
          </a:custGeom>
          <a:ln w="38099">
            <a:solidFill>
              <a:srgbClr val="00FF00"/>
            </a:solidFill>
          </a:ln>
        </p:spPr>
        <p:txBody>
          <a:bodyPr wrap="square" lIns="0" tIns="0" rIns="0" bIns="0" rtlCol="0"/>
          <a:lstStyle/>
          <a:p>
            <a:endParaRPr/>
          </a:p>
        </p:txBody>
      </p:sp>
      <p:sp>
        <p:nvSpPr>
          <p:cNvPr id="38" name="object 38"/>
          <p:cNvSpPr/>
          <p:nvPr/>
        </p:nvSpPr>
        <p:spPr>
          <a:xfrm>
            <a:off x="5518445" y="1766816"/>
            <a:ext cx="219203" cy="179411"/>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75059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1800860" cy="574040"/>
          </a:xfrm>
          <a:prstGeom prst="rect">
            <a:avLst/>
          </a:prstGeom>
        </p:spPr>
        <p:txBody>
          <a:bodyPr vert="horz" wrap="square" lIns="0" tIns="12700" rIns="0" bIns="0" rtlCol="0">
            <a:spAutoFit/>
          </a:bodyPr>
          <a:lstStyle/>
          <a:p>
            <a:pPr marL="12700">
              <a:lnSpc>
                <a:spcPct val="100000"/>
              </a:lnSpc>
              <a:spcBef>
                <a:spcPts val="100"/>
              </a:spcBef>
            </a:pPr>
            <a:r>
              <a:rPr spc="-5" dirty="0"/>
              <a:t>Timeout</a:t>
            </a:r>
          </a:p>
        </p:txBody>
      </p:sp>
      <p:sp>
        <p:nvSpPr>
          <p:cNvPr id="3" name="object 3"/>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5" name="object 5"/>
          <p:cNvSpPr/>
          <p:nvPr/>
        </p:nvSpPr>
        <p:spPr>
          <a:xfrm>
            <a:off x="7170025"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7170025"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7" name="object 7"/>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8" name="object 8"/>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9" name="object 9"/>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10" name="object 10"/>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FFFFFF"/>
            </a:solidFill>
          </a:ln>
        </p:spPr>
        <p:txBody>
          <a:bodyPr wrap="square" lIns="0" tIns="0" rIns="0" bIns="0" rtlCol="0"/>
          <a:lstStyle/>
          <a:p>
            <a:endParaRPr/>
          </a:p>
        </p:txBody>
      </p:sp>
      <p:sp>
        <p:nvSpPr>
          <p:cNvPr id="11" name="object 11"/>
          <p:cNvSpPr/>
          <p:nvPr/>
        </p:nvSpPr>
        <p:spPr>
          <a:xfrm>
            <a:off x="2418690" y="2211906"/>
            <a:ext cx="216932" cy="163179"/>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rot="18840000">
            <a:off x="785413" y="2490589"/>
            <a:ext cx="975819"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HTL</a:t>
            </a:r>
            <a:r>
              <a:rPr sz="1400" dirty="0">
                <a:solidFill>
                  <a:srgbClr val="FFFFFF"/>
                </a:solidFill>
                <a:latin typeface="Arial"/>
                <a:cs typeface="Arial"/>
              </a:rPr>
              <a:t>C</a:t>
            </a:r>
            <a:r>
              <a:rPr sz="1400" spc="-15" dirty="0">
                <a:solidFill>
                  <a:srgbClr val="FFFFFF"/>
                </a:solidFill>
                <a:latin typeface="Arial"/>
                <a:cs typeface="Arial"/>
              </a:rPr>
              <a:t> </a:t>
            </a:r>
            <a:r>
              <a:rPr sz="2100" spc="-7" baseline="1984" dirty="0">
                <a:solidFill>
                  <a:srgbClr val="FFFFFF"/>
                </a:solidFill>
                <a:latin typeface="Arial"/>
                <a:cs typeface="Arial"/>
              </a:rPr>
              <a:t>3-day</a:t>
            </a:r>
            <a:endParaRPr sz="2100" baseline="1984">
              <a:latin typeface="Arial"/>
              <a:cs typeface="Arial"/>
            </a:endParaRPr>
          </a:p>
        </p:txBody>
      </p:sp>
      <p:sp>
        <p:nvSpPr>
          <p:cNvPr id="13" name="object 13"/>
          <p:cNvSpPr txBox="1"/>
          <p:nvPr/>
        </p:nvSpPr>
        <p:spPr>
          <a:xfrm rot="18840000">
            <a:off x="950072" y="2667174"/>
            <a:ext cx="8891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14" name="object 14"/>
          <p:cNvSpPr txBox="1"/>
          <p:nvPr/>
        </p:nvSpPr>
        <p:spPr>
          <a:xfrm>
            <a:off x="4019200" y="1443263"/>
            <a:ext cx="98361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HTLC</a:t>
            </a:r>
            <a:r>
              <a:rPr sz="1400" spc="-90" dirty="0">
                <a:solidFill>
                  <a:srgbClr val="FFFFFF"/>
                </a:solidFill>
                <a:latin typeface="Arial"/>
                <a:cs typeface="Arial"/>
              </a:rPr>
              <a:t> </a:t>
            </a:r>
            <a:r>
              <a:rPr sz="1400" spc="-5" dirty="0">
                <a:solidFill>
                  <a:srgbClr val="FFFFFF"/>
                </a:solidFill>
                <a:latin typeface="Arial"/>
                <a:cs typeface="Arial"/>
              </a:rPr>
              <a:t>2-day  nLockTime</a:t>
            </a:r>
            <a:endParaRPr sz="1400">
              <a:latin typeface="Arial"/>
              <a:cs typeface="Arial"/>
            </a:endParaRPr>
          </a:p>
        </p:txBody>
      </p:sp>
      <p:sp>
        <p:nvSpPr>
          <p:cNvPr id="15" name="object 15"/>
          <p:cNvSpPr/>
          <p:nvPr/>
        </p:nvSpPr>
        <p:spPr>
          <a:xfrm>
            <a:off x="3525099" y="1939452"/>
            <a:ext cx="1602740" cy="327660"/>
          </a:xfrm>
          <a:custGeom>
            <a:avLst/>
            <a:gdLst/>
            <a:ahLst/>
            <a:cxnLst/>
            <a:rect l="l" t="t" r="r" b="b"/>
            <a:pathLst>
              <a:path w="1602739" h="327660">
                <a:moveTo>
                  <a:pt x="0" y="327624"/>
                </a:moveTo>
                <a:lnTo>
                  <a:pt x="56942" y="305241"/>
                </a:lnTo>
                <a:lnTo>
                  <a:pt x="91906" y="290093"/>
                </a:lnTo>
                <a:lnTo>
                  <a:pt x="130677" y="272793"/>
                </a:lnTo>
                <a:lnTo>
                  <a:pt x="172866" y="253704"/>
                </a:lnTo>
                <a:lnTo>
                  <a:pt x="218081" y="233190"/>
                </a:lnTo>
                <a:lnTo>
                  <a:pt x="265931" y="211614"/>
                </a:lnTo>
                <a:lnTo>
                  <a:pt x="316027" y="189340"/>
                </a:lnTo>
                <a:lnTo>
                  <a:pt x="367977" y="166733"/>
                </a:lnTo>
                <a:lnTo>
                  <a:pt x="421390" y="144154"/>
                </a:lnTo>
                <a:lnTo>
                  <a:pt x="475876" y="121969"/>
                </a:lnTo>
                <a:lnTo>
                  <a:pt x="531045" y="100541"/>
                </a:lnTo>
                <a:lnTo>
                  <a:pt x="586505" y="80233"/>
                </a:lnTo>
                <a:lnTo>
                  <a:pt x="641866" y="61409"/>
                </a:lnTo>
                <a:lnTo>
                  <a:pt x="696738" y="44433"/>
                </a:lnTo>
                <a:lnTo>
                  <a:pt x="750729" y="29669"/>
                </a:lnTo>
                <a:lnTo>
                  <a:pt x="803448" y="17480"/>
                </a:lnTo>
                <a:lnTo>
                  <a:pt x="854506" y="8229"/>
                </a:lnTo>
                <a:lnTo>
                  <a:pt x="903512" y="2281"/>
                </a:lnTo>
                <a:lnTo>
                  <a:pt x="950074" y="0"/>
                </a:lnTo>
                <a:lnTo>
                  <a:pt x="996081" y="1611"/>
                </a:lnTo>
                <a:lnTo>
                  <a:pt x="1043487" y="6860"/>
                </a:lnTo>
                <a:lnTo>
                  <a:pt x="1092006" y="15389"/>
                </a:lnTo>
                <a:lnTo>
                  <a:pt x="1141349" y="26839"/>
                </a:lnTo>
                <a:lnTo>
                  <a:pt x="1191229" y="40851"/>
                </a:lnTo>
                <a:lnTo>
                  <a:pt x="1241359" y="57066"/>
                </a:lnTo>
                <a:lnTo>
                  <a:pt x="1291452" y="75126"/>
                </a:lnTo>
                <a:lnTo>
                  <a:pt x="1341220" y="94672"/>
                </a:lnTo>
                <a:lnTo>
                  <a:pt x="1390374" y="115344"/>
                </a:lnTo>
                <a:lnTo>
                  <a:pt x="1438629" y="136785"/>
                </a:lnTo>
                <a:lnTo>
                  <a:pt x="1497244" y="164120"/>
                </a:lnTo>
                <a:lnTo>
                  <a:pt x="1553442" y="191395"/>
                </a:lnTo>
                <a:lnTo>
                  <a:pt x="1580458" y="204790"/>
                </a:lnTo>
                <a:lnTo>
                  <a:pt x="1602282" y="215715"/>
                </a:lnTo>
              </a:path>
            </a:pathLst>
          </a:custGeom>
          <a:ln w="38099">
            <a:solidFill>
              <a:srgbClr val="FFFFFF"/>
            </a:solidFill>
          </a:ln>
        </p:spPr>
        <p:txBody>
          <a:bodyPr wrap="square" lIns="0" tIns="0" rIns="0" bIns="0" rtlCol="0"/>
          <a:lstStyle/>
          <a:p>
            <a:endParaRPr/>
          </a:p>
        </p:txBody>
      </p:sp>
      <p:sp>
        <p:nvSpPr>
          <p:cNvPr id="16" name="object 16"/>
          <p:cNvSpPr/>
          <p:nvPr/>
        </p:nvSpPr>
        <p:spPr>
          <a:xfrm>
            <a:off x="5081131" y="2079369"/>
            <a:ext cx="221216" cy="169582"/>
          </a:xfrm>
          <a:prstGeom prst="rect">
            <a:avLst/>
          </a:prstGeom>
          <a:blipFill>
            <a:blip r:embed="rId3" cstate="print"/>
            <a:stretch>
              <a:fillRect/>
            </a:stretch>
          </a:blipFill>
        </p:spPr>
        <p:txBody>
          <a:bodyPr wrap="square" lIns="0" tIns="0" rIns="0" bIns="0" rtlCol="0"/>
          <a:lstStyle/>
          <a:p>
            <a:endParaRPr/>
          </a:p>
        </p:txBody>
      </p:sp>
      <p:sp>
        <p:nvSpPr>
          <p:cNvPr id="17" name="object 17"/>
          <p:cNvSpPr txBox="1"/>
          <p:nvPr/>
        </p:nvSpPr>
        <p:spPr>
          <a:xfrm>
            <a:off x="2636074" y="2527685"/>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18" name="object 18"/>
          <p:cNvSpPr txBox="1"/>
          <p:nvPr/>
        </p:nvSpPr>
        <p:spPr>
          <a:xfrm>
            <a:off x="5211699" y="2527672"/>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19" name="object 19"/>
          <p:cNvSpPr/>
          <p:nvPr/>
        </p:nvSpPr>
        <p:spPr>
          <a:xfrm>
            <a:off x="6193175" y="2267924"/>
            <a:ext cx="1383030" cy="1285240"/>
          </a:xfrm>
          <a:custGeom>
            <a:avLst/>
            <a:gdLst/>
            <a:ahLst/>
            <a:cxnLst/>
            <a:rect l="l" t="t" r="r" b="b"/>
            <a:pathLst>
              <a:path w="1383029" h="1285239">
                <a:moveTo>
                  <a:pt x="0" y="0"/>
                </a:moveTo>
                <a:lnTo>
                  <a:pt x="47834" y="1163"/>
                </a:lnTo>
                <a:lnTo>
                  <a:pt x="95620" y="4617"/>
                </a:lnTo>
                <a:lnTo>
                  <a:pt x="143307" y="10309"/>
                </a:lnTo>
                <a:lnTo>
                  <a:pt x="190845" y="18186"/>
                </a:lnTo>
                <a:lnTo>
                  <a:pt x="238186" y="28194"/>
                </a:lnTo>
                <a:lnTo>
                  <a:pt x="285279" y="40280"/>
                </a:lnTo>
                <a:lnTo>
                  <a:pt x="332076" y="54391"/>
                </a:lnTo>
                <a:lnTo>
                  <a:pt x="378527" y="70473"/>
                </a:lnTo>
                <a:lnTo>
                  <a:pt x="424583" y="88473"/>
                </a:lnTo>
                <a:lnTo>
                  <a:pt x="470194" y="108338"/>
                </a:lnTo>
                <a:lnTo>
                  <a:pt x="515310" y="130014"/>
                </a:lnTo>
                <a:lnTo>
                  <a:pt x="559883" y="153449"/>
                </a:lnTo>
                <a:lnTo>
                  <a:pt x="603863" y="178589"/>
                </a:lnTo>
                <a:lnTo>
                  <a:pt x="647200" y="205381"/>
                </a:lnTo>
                <a:lnTo>
                  <a:pt x="689846" y="233770"/>
                </a:lnTo>
                <a:lnTo>
                  <a:pt x="731750" y="263706"/>
                </a:lnTo>
                <a:lnTo>
                  <a:pt x="772863" y="295133"/>
                </a:lnTo>
                <a:lnTo>
                  <a:pt x="813136" y="327998"/>
                </a:lnTo>
                <a:lnTo>
                  <a:pt x="852519" y="362249"/>
                </a:lnTo>
                <a:lnTo>
                  <a:pt x="890963" y="397832"/>
                </a:lnTo>
                <a:lnTo>
                  <a:pt x="928419" y="434694"/>
                </a:lnTo>
                <a:lnTo>
                  <a:pt x="964837" y="472781"/>
                </a:lnTo>
                <a:lnTo>
                  <a:pt x="997266" y="508725"/>
                </a:lnTo>
                <a:lnTo>
                  <a:pt x="1028743" y="545613"/>
                </a:lnTo>
                <a:lnTo>
                  <a:pt x="1059231" y="583404"/>
                </a:lnTo>
                <a:lnTo>
                  <a:pt x="1088690" y="622057"/>
                </a:lnTo>
                <a:lnTo>
                  <a:pt x="1117084" y="661531"/>
                </a:lnTo>
                <a:lnTo>
                  <a:pt x="1144374" y="701784"/>
                </a:lnTo>
                <a:lnTo>
                  <a:pt x="1170521" y="742776"/>
                </a:lnTo>
                <a:lnTo>
                  <a:pt x="1195488" y="784466"/>
                </a:lnTo>
                <a:lnTo>
                  <a:pt x="1219237" y="826813"/>
                </a:lnTo>
                <a:lnTo>
                  <a:pt x="1241730" y="869775"/>
                </a:lnTo>
                <a:lnTo>
                  <a:pt x="1262929" y="913311"/>
                </a:lnTo>
                <a:lnTo>
                  <a:pt x="1282794" y="957381"/>
                </a:lnTo>
                <a:lnTo>
                  <a:pt x="1301290" y="1001944"/>
                </a:lnTo>
                <a:lnTo>
                  <a:pt x="1318377" y="1046958"/>
                </a:lnTo>
                <a:lnTo>
                  <a:pt x="1334017" y="1092383"/>
                </a:lnTo>
                <a:lnTo>
                  <a:pt x="1348173" y="1138176"/>
                </a:lnTo>
                <a:lnTo>
                  <a:pt x="1360805" y="1184299"/>
                </a:lnTo>
                <a:lnTo>
                  <a:pt x="1371877" y="1230708"/>
                </a:lnTo>
                <a:lnTo>
                  <a:pt x="1380268" y="1271518"/>
                </a:lnTo>
                <a:lnTo>
                  <a:pt x="1382420" y="1283211"/>
                </a:lnTo>
                <a:lnTo>
                  <a:pt x="1382779" y="1285231"/>
                </a:lnTo>
              </a:path>
            </a:pathLst>
          </a:custGeom>
          <a:ln w="38099">
            <a:solidFill>
              <a:srgbClr val="FFFFFF"/>
            </a:solidFill>
          </a:ln>
        </p:spPr>
        <p:txBody>
          <a:bodyPr wrap="square" lIns="0" tIns="0" rIns="0" bIns="0" rtlCol="0"/>
          <a:lstStyle/>
          <a:p>
            <a:endParaRPr/>
          </a:p>
        </p:txBody>
      </p:sp>
      <p:sp>
        <p:nvSpPr>
          <p:cNvPr id="20" name="object 20"/>
          <p:cNvSpPr/>
          <p:nvPr/>
        </p:nvSpPr>
        <p:spPr>
          <a:xfrm>
            <a:off x="7494230" y="3528430"/>
            <a:ext cx="163448" cy="215972"/>
          </a:xfrm>
          <a:prstGeom prst="rect">
            <a:avLst/>
          </a:prstGeom>
          <a:blipFill>
            <a:blip r:embed="rId4" cstate="print"/>
            <a:stretch>
              <a:fillRect/>
            </a:stretch>
          </a:blipFill>
        </p:spPr>
        <p:txBody>
          <a:bodyPr wrap="square" lIns="0" tIns="0" rIns="0" bIns="0" rtlCol="0"/>
          <a:lstStyle/>
          <a:p>
            <a:endParaRPr/>
          </a:p>
        </p:txBody>
      </p:sp>
      <p:sp>
        <p:nvSpPr>
          <p:cNvPr id="21" name="object 21"/>
          <p:cNvSpPr txBox="1"/>
          <p:nvPr/>
        </p:nvSpPr>
        <p:spPr>
          <a:xfrm rot="2760000">
            <a:off x="6864720" y="2293142"/>
            <a:ext cx="977068" cy="177800"/>
          </a:xfrm>
          <a:prstGeom prst="rect">
            <a:avLst/>
          </a:prstGeom>
        </p:spPr>
        <p:txBody>
          <a:bodyPr vert="horz" wrap="square" lIns="0" tIns="0" rIns="0" bIns="0" rtlCol="0">
            <a:spAutoFit/>
          </a:bodyPr>
          <a:lstStyle/>
          <a:p>
            <a:pPr>
              <a:lnSpc>
                <a:spcPts val="1400"/>
              </a:lnSpc>
            </a:pPr>
            <a:r>
              <a:rPr sz="2100" spc="-7" baseline="1984" dirty="0">
                <a:solidFill>
                  <a:srgbClr val="FFFFFF"/>
                </a:solidFill>
                <a:latin typeface="Arial"/>
                <a:cs typeface="Arial"/>
              </a:rPr>
              <a:t>HTL</a:t>
            </a:r>
            <a:r>
              <a:rPr sz="2100" baseline="1984" dirty="0">
                <a:solidFill>
                  <a:srgbClr val="FFFFFF"/>
                </a:solidFill>
                <a:latin typeface="Arial"/>
                <a:cs typeface="Arial"/>
              </a:rPr>
              <a:t>C</a:t>
            </a:r>
            <a:r>
              <a:rPr sz="2100" spc="-44" baseline="1984" dirty="0">
                <a:solidFill>
                  <a:srgbClr val="FFFFFF"/>
                </a:solidFill>
                <a:latin typeface="Arial"/>
                <a:cs typeface="Arial"/>
              </a:rPr>
              <a:t> </a:t>
            </a:r>
            <a:r>
              <a:rPr sz="1400" spc="-5" dirty="0">
                <a:solidFill>
                  <a:srgbClr val="FFFFFF"/>
                </a:solidFill>
                <a:latin typeface="Arial"/>
                <a:cs typeface="Arial"/>
              </a:rPr>
              <a:t>1-day</a:t>
            </a:r>
            <a:endParaRPr sz="1400">
              <a:latin typeface="Arial"/>
              <a:cs typeface="Arial"/>
            </a:endParaRPr>
          </a:p>
        </p:txBody>
      </p:sp>
      <p:sp>
        <p:nvSpPr>
          <p:cNvPr id="23" name="object 23"/>
          <p:cNvSpPr txBox="1"/>
          <p:nvPr/>
        </p:nvSpPr>
        <p:spPr>
          <a:xfrm>
            <a:off x="2404649" y="3699630"/>
            <a:ext cx="4210685" cy="433705"/>
          </a:xfrm>
          <a:prstGeom prst="rect">
            <a:avLst/>
          </a:prstGeom>
        </p:spPr>
        <p:txBody>
          <a:bodyPr vert="horz" wrap="square" lIns="0" tIns="5715" rIns="0" bIns="0" rtlCol="0">
            <a:spAutoFit/>
          </a:bodyPr>
          <a:lstStyle/>
          <a:p>
            <a:pPr marL="12700" marR="5080">
              <a:lnSpc>
                <a:spcPts val="1650"/>
              </a:lnSpc>
              <a:spcBef>
                <a:spcPts val="45"/>
              </a:spcBef>
            </a:pPr>
            <a:r>
              <a:rPr sz="1400" spc="-5" dirty="0">
                <a:solidFill>
                  <a:srgbClr val="FFFFFF"/>
                </a:solidFill>
                <a:latin typeface="Arial"/>
                <a:cs typeface="Arial"/>
              </a:rPr>
              <a:t>If </a:t>
            </a:r>
            <a:r>
              <a:rPr sz="1400" dirty="0">
                <a:solidFill>
                  <a:srgbClr val="FFFFFF"/>
                </a:solidFill>
                <a:latin typeface="Arial"/>
                <a:cs typeface="Arial"/>
              </a:rPr>
              <a:t>R </a:t>
            </a:r>
            <a:r>
              <a:rPr sz="1400" spc="-5" dirty="0">
                <a:solidFill>
                  <a:srgbClr val="FFFFFF"/>
                </a:solidFill>
                <a:latin typeface="Arial"/>
                <a:cs typeface="Arial"/>
              </a:rPr>
              <a:t>never gets disclosed, timeouts occur </a:t>
            </a:r>
            <a:r>
              <a:rPr sz="1400" dirty="0">
                <a:solidFill>
                  <a:srgbClr val="FFFFFF"/>
                </a:solidFill>
                <a:latin typeface="Arial"/>
                <a:cs typeface="Arial"/>
              </a:rPr>
              <a:t>sequentially  </a:t>
            </a:r>
            <a:r>
              <a:rPr sz="1400" spc="-5" dirty="0">
                <a:solidFill>
                  <a:srgbClr val="FFFFFF"/>
                </a:solidFill>
                <a:latin typeface="Arial"/>
                <a:cs typeface="Arial"/>
              </a:rPr>
              <a:t>from the</a:t>
            </a:r>
            <a:r>
              <a:rPr sz="1400" spc="-10" dirty="0">
                <a:solidFill>
                  <a:srgbClr val="FFFFFF"/>
                </a:solidFill>
                <a:latin typeface="Arial"/>
                <a:cs typeface="Arial"/>
              </a:rPr>
              <a:t> </a:t>
            </a:r>
            <a:r>
              <a:rPr sz="1400" spc="-5" dirty="0">
                <a:solidFill>
                  <a:srgbClr val="FFFFFF"/>
                </a:solidFill>
                <a:latin typeface="Arial"/>
                <a:cs typeface="Arial"/>
              </a:rPr>
              <a:t>destination.</a:t>
            </a:r>
            <a:endParaRPr sz="1400">
              <a:latin typeface="Arial"/>
              <a:cs typeface="Arial"/>
            </a:endParaRPr>
          </a:p>
        </p:txBody>
      </p:sp>
      <p:sp>
        <p:nvSpPr>
          <p:cNvPr id="24" name="object 24"/>
          <p:cNvSpPr txBox="1"/>
          <p:nvPr/>
        </p:nvSpPr>
        <p:spPr>
          <a:xfrm>
            <a:off x="1056643" y="3986555"/>
            <a:ext cx="410209"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Alice</a:t>
            </a:r>
            <a:endParaRPr sz="1400">
              <a:latin typeface="Arial"/>
              <a:cs typeface="Arial"/>
            </a:endParaRPr>
          </a:p>
        </p:txBody>
      </p:sp>
      <p:sp>
        <p:nvSpPr>
          <p:cNvPr id="25" name="object 25"/>
          <p:cNvSpPr txBox="1"/>
          <p:nvPr/>
        </p:nvSpPr>
        <p:spPr>
          <a:xfrm>
            <a:off x="7376356" y="3986555"/>
            <a:ext cx="440690"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Dave</a:t>
            </a:r>
            <a:endParaRPr sz="1400">
              <a:latin typeface="Arial"/>
              <a:cs typeface="Arial"/>
            </a:endParaRPr>
          </a:p>
        </p:txBody>
      </p:sp>
      <p:sp>
        <p:nvSpPr>
          <p:cNvPr id="26" name="object 26"/>
          <p:cNvSpPr txBox="1"/>
          <p:nvPr/>
        </p:nvSpPr>
        <p:spPr>
          <a:xfrm>
            <a:off x="2404649" y="4328280"/>
            <a:ext cx="3923029" cy="433705"/>
          </a:xfrm>
          <a:prstGeom prst="rect">
            <a:avLst/>
          </a:prstGeom>
        </p:spPr>
        <p:txBody>
          <a:bodyPr vert="horz" wrap="square" lIns="0" tIns="5715" rIns="0" bIns="0" rtlCol="0">
            <a:spAutoFit/>
          </a:bodyPr>
          <a:lstStyle/>
          <a:p>
            <a:pPr marL="12700" marR="5080">
              <a:lnSpc>
                <a:spcPts val="1650"/>
              </a:lnSpc>
              <a:spcBef>
                <a:spcPts val="45"/>
              </a:spcBef>
            </a:pPr>
            <a:r>
              <a:rPr sz="1400" spc="-5" dirty="0">
                <a:solidFill>
                  <a:srgbClr val="FFFFFF"/>
                </a:solidFill>
                <a:latin typeface="Arial"/>
                <a:cs typeface="Arial"/>
              </a:rPr>
              <a:t>Th</a:t>
            </a:r>
            <a:r>
              <a:rPr lang="en-US" sz="1400" spc="-5" dirty="0">
                <a:solidFill>
                  <a:srgbClr val="FFFFFF"/>
                </a:solidFill>
                <a:latin typeface="Arial"/>
                <a:cs typeface="Arial"/>
              </a:rPr>
              <a:t>is</a:t>
            </a:r>
            <a:r>
              <a:rPr sz="1400" spc="-5" dirty="0">
                <a:solidFill>
                  <a:srgbClr val="FFFFFF"/>
                </a:solidFill>
                <a:latin typeface="Arial"/>
                <a:cs typeface="Arial"/>
              </a:rPr>
              <a:t> decrementing timeout ensures that everyone  </a:t>
            </a:r>
            <a:r>
              <a:rPr sz="1400" dirty="0">
                <a:solidFill>
                  <a:srgbClr val="FFFFFF"/>
                </a:solidFill>
                <a:latin typeface="Arial"/>
                <a:cs typeface="Arial"/>
              </a:rPr>
              <a:t>can receive </a:t>
            </a:r>
            <a:r>
              <a:rPr sz="1400" spc="-5" dirty="0">
                <a:solidFill>
                  <a:srgbClr val="FFFFFF"/>
                </a:solidFill>
                <a:latin typeface="Arial"/>
                <a:cs typeface="Arial"/>
              </a:rPr>
              <a:t>funds </a:t>
            </a:r>
            <a:r>
              <a:rPr sz="1400" dirty="0">
                <a:solidFill>
                  <a:srgbClr val="FFFFFF"/>
                </a:solidFill>
                <a:latin typeface="Arial"/>
                <a:cs typeface="Arial"/>
              </a:rPr>
              <a:t>contingent </a:t>
            </a:r>
            <a:r>
              <a:rPr sz="1400" spc="-5" dirty="0">
                <a:solidFill>
                  <a:srgbClr val="FFFFFF"/>
                </a:solidFill>
                <a:latin typeface="Arial"/>
                <a:cs typeface="Arial"/>
              </a:rPr>
              <a:t>upon it being</a:t>
            </a:r>
            <a:r>
              <a:rPr sz="1400" spc="-75" dirty="0">
                <a:solidFill>
                  <a:srgbClr val="FFFFFF"/>
                </a:solidFill>
                <a:latin typeface="Arial"/>
                <a:cs typeface="Arial"/>
              </a:rPr>
              <a:t> </a:t>
            </a:r>
            <a:r>
              <a:rPr sz="1400" dirty="0">
                <a:solidFill>
                  <a:srgbClr val="FFFFFF"/>
                </a:solidFill>
                <a:latin typeface="Arial"/>
                <a:cs typeface="Arial"/>
              </a:rPr>
              <a:t>sent</a:t>
            </a:r>
            <a:endParaRPr sz="1400" dirty="0">
              <a:latin typeface="Arial"/>
              <a:cs typeface="Arial"/>
            </a:endParaRPr>
          </a:p>
        </p:txBody>
      </p:sp>
      <p:sp>
        <p:nvSpPr>
          <p:cNvPr id="27" name="object 27"/>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8" name="object 28"/>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9" name="object 29"/>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
        <p:nvSpPr>
          <p:cNvPr id="22" name="object 22"/>
          <p:cNvSpPr txBox="1"/>
          <p:nvPr/>
        </p:nvSpPr>
        <p:spPr>
          <a:xfrm rot="2760000">
            <a:off x="6724846" y="2404206"/>
            <a:ext cx="890422"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Tree>
    <p:extLst>
      <p:ext uri="{BB962C8B-B14F-4D97-AF65-F5344CB8AC3E}">
        <p14:creationId xmlns:p14="http://schemas.microsoft.com/office/powerpoint/2010/main" val="3076810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1800860" cy="574040"/>
          </a:xfrm>
          <a:prstGeom prst="rect">
            <a:avLst/>
          </a:prstGeom>
        </p:spPr>
        <p:txBody>
          <a:bodyPr vert="horz" wrap="square" lIns="0" tIns="12700" rIns="0" bIns="0" rtlCol="0">
            <a:spAutoFit/>
          </a:bodyPr>
          <a:lstStyle/>
          <a:p>
            <a:pPr marL="12700">
              <a:lnSpc>
                <a:spcPct val="100000"/>
              </a:lnSpc>
              <a:spcBef>
                <a:spcPts val="100"/>
              </a:spcBef>
            </a:pPr>
            <a:r>
              <a:rPr spc="-5" dirty="0"/>
              <a:t>Timeout</a:t>
            </a:r>
          </a:p>
        </p:txBody>
      </p:sp>
      <p:sp>
        <p:nvSpPr>
          <p:cNvPr id="3" name="object 3"/>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5" name="object 5"/>
          <p:cNvSpPr/>
          <p:nvPr/>
        </p:nvSpPr>
        <p:spPr>
          <a:xfrm>
            <a:off x="7170025"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7170025"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7" name="object 7"/>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8" name="object 8"/>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9" name="object 9"/>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10" name="object 10"/>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FFFFFF"/>
            </a:solidFill>
          </a:ln>
        </p:spPr>
        <p:txBody>
          <a:bodyPr wrap="square" lIns="0" tIns="0" rIns="0" bIns="0" rtlCol="0"/>
          <a:lstStyle/>
          <a:p>
            <a:endParaRPr/>
          </a:p>
        </p:txBody>
      </p:sp>
      <p:sp>
        <p:nvSpPr>
          <p:cNvPr id="11" name="object 11"/>
          <p:cNvSpPr/>
          <p:nvPr/>
        </p:nvSpPr>
        <p:spPr>
          <a:xfrm>
            <a:off x="2418690" y="2211906"/>
            <a:ext cx="216932" cy="163179"/>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rot="18840000">
            <a:off x="785413" y="2490589"/>
            <a:ext cx="975819"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HTL</a:t>
            </a:r>
            <a:r>
              <a:rPr sz="1400" dirty="0">
                <a:solidFill>
                  <a:srgbClr val="FFFFFF"/>
                </a:solidFill>
                <a:latin typeface="Arial"/>
                <a:cs typeface="Arial"/>
              </a:rPr>
              <a:t>C</a:t>
            </a:r>
            <a:r>
              <a:rPr sz="1400" spc="-15" dirty="0">
                <a:solidFill>
                  <a:srgbClr val="FFFFFF"/>
                </a:solidFill>
                <a:latin typeface="Arial"/>
                <a:cs typeface="Arial"/>
              </a:rPr>
              <a:t> </a:t>
            </a:r>
            <a:r>
              <a:rPr sz="2100" spc="-7" baseline="1984" dirty="0">
                <a:solidFill>
                  <a:srgbClr val="FFFFFF"/>
                </a:solidFill>
                <a:latin typeface="Arial"/>
                <a:cs typeface="Arial"/>
              </a:rPr>
              <a:t>3-day</a:t>
            </a:r>
            <a:endParaRPr sz="2100" baseline="1984">
              <a:latin typeface="Arial"/>
              <a:cs typeface="Arial"/>
            </a:endParaRPr>
          </a:p>
        </p:txBody>
      </p:sp>
      <p:sp>
        <p:nvSpPr>
          <p:cNvPr id="13" name="object 13"/>
          <p:cNvSpPr txBox="1"/>
          <p:nvPr/>
        </p:nvSpPr>
        <p:spPr>
          <a:xfrm rot="18840000">
            <a:off x="950072" y="2667174"/>
            <a:ext cx="8891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14" name="object 14"/>
          <p:cNvSpPr txBox="1"/>
          <p:nvPr/>
        </p:nvSpPr>
        <p:spPr>
          <a:xfrm>
            <a:off x="4019200" y="1443263"/>
            <a:ext cx="983615"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HTLC</a:t>
            </a:r>
            <a:r>
              <a:rPr sz="1400" spc="-90" dirty="0">
                <a:solidFill>
                  <a:srgbClr val="FFFFFF"/>
                </a:solidFill>
                <a:latin typeface="Arial"/>
                <a:cs typeface="Arial"/>
              </a:rPr>
              <a:t> </a:t>
            </a:r>
            <a:r>
              <a:rPr sz="1400" spc="-5" dirty="0">
                <a:solidFill>
                  <a:srgbClr val="FFFFFF"/>
                </a:solidFill>
                <a:latin typeface="Arial"/>
                <a:cs typeface="Arial"/>
              </a:rPr>
              <a:t>2-day  nLockTime</a:t>
            </a:r>
            <a:endParaRPr sz="1400">
              <a:latin typeface="Arial"/>
              <a:cs typeface="Arial"/>
            </a:endParaRPr>
          </a:p>
        </p:txBody>
      </p:sp>
      <p:sp>
        <p:nvSpPr>
          <p:cNvPr id="15" name="object 15"/>
          <p:cNvSpPr/>
          <p:nvPr/>
        </p:nvSpPr>
        <p:spPr>
          <a:xfrm>
            <a:off x="3525099" y="1939452"/>
            <a:ext cx="1602740" cy="327660"/>
          </a:xfrm>
          <a:custGeom>
            <a:avLst/>
            <a:gdLst/>
            <a:ahLst/>
            <a:cxnLst/>
            <a:rect l="l" t="t" r="r" b="b"/>
            <a:pathLst>
              <a:path w="1602739" h="327660">
                <a:moveTo>
                  <a:pt x="0" y="327624"/>
                </a:moveTo>
                <a:lnTo>
                  <a:pt x="56942" y="305241"/>
                </a:lnTo>
                <a:lnTo>
                  <a:pt x="91906" y="290093"/>
                </a:lnTo>
                <a:lnTo>
                  <a:pt x="130677" y="272793"/>
                </a:lnTo>
                <a:lnTo>
                  <a:pt x="172866" y="253704"/>
                </a:lnTo>
                <a:lnTo>
                  <a:pt x="218081" y="233190"/>
                </a:lnTo>
                <a:lnTo>
                  <a:pt x="265931" y="211614"/>
                </a:lnTo>
                <a:lnTo>
                  <a:pt x="316027" y="189340"/>
                </a:lnTo>
                <a:lnTo>
                  <a:pt x="367977" y="166733"/>
                </a:lnTo>
                <a:lnTo>
                  <a:pt x="421390" y="144154"/>
                </a:lnTo>
                <a:lnTo>
                  <a:pt x="475876" y="121969"/>
                </a:lnTo>
                <a:lnTo>
                  <a:pt x="531045" y="100541"/>
                </a:lnTo>
                <a:lnTo>
                  <a:pt x="586505" y="80233"/>
                </a:lnTo>
                <a:lnTo>
                  <a:pt x="641866" y="61409"/>
                </a:lnTo>
                <a:lnTo>
                  <a:pt x="696738" y="44433"/>
                </a:lnTo>
                <a:lnTo>
                  <a:pt x="750729" y="29669"/>
                </a:lnTo>
                <a:lnTo>
                  <a:pt x="803448" y="17480"/>
                </a:lnTo>
                <a:lnTo>
                  <a:pt x="854506" y="8229"/>
                </a:lnTo>
                <a:lnTo>
                  <a:pt x="903512" y="2281"/>
                </a:lnTo>
                <a:lnTo>
                  <a:pt x="950074" y="0"/>
                </a:lnTo>
                <a:lnTo>
                  <a:pt x="996081" y="1611"/>
                </a:lnTo>
                <a:lnTo>
                  <a:pt x="1043487" y="6860"/>
                </a:lnTo>
                <a:lnTo>
                  <a:pt x="1092006" y="15389"/>
                </a:lnTo>
                <a:lnTo>
                  <a:pt x="1141349" y="26839"/>
                </a:lnTo>
                <a:lnTo>
                  <a:pt x="1191229" y="40851"/>
                </a:lnTo>
                <a:lnTo>
                  <a:pt x="1241359" y="57066"/>
                </a:lnTo>
                <a:lnTo>
                  <a:pt x="1291452" y="75126"/>
                </a:lnTo>
                <a:lnTo>
                  <a:pt x="1341220" y="94672"/>
                </a:lnTo>
                <a:lnTo>
                  <a:pt x="1390374" y="115344"/>
                </a:lnTo>
                <a:lnTo>
                  <a:pt x="1438629" y="136785"/>
                </a:lnTo>
                <a:lnTo>
                  <a:pt x="1497244" y="164120"/>
                </a:lnTo>
                <a:lnTo>
                  <a:pt x="1553442" y="191395"/>
                </a:lnTo>
                <a:lnTo>
                  <a:pt x="1580458" y="204790"/>
                </a:lnTo>
                <a:lnTo>
                  <a:pt x="1602282" y="215715"/>
                </a:lnTo>
              </a:path>
            </a:pathLst>
          </a:custGeom>
          <a:ln w="38099">
            <a:solidFill>
              <a:srgbClr val="FFFFFF"/>
            </a:solidFill>
          </a:ln>
        </p:spPr>
        <p:txBody>
          <a:bodyPr wrap="square" lIns="0" tIns="0" rIns="0" bIns="0" rtlCol="0"/>
          <a:lstStyle/>
          <a:p>
            <a:endParaRPr/>
          </a:p>
        </p:txBody>
      </p:sp>
      <p:sp>
        <p:nvSpPr>
          <p:cNvPr id="16" name="object 16"/>
          <p:cNvSpPr/>
          <p:nvPr/>
        </p:nvSpPr>
        <p:spPr>
          <a:xfrm>
            <a:off x="5081131" y="2079369"/>
            <a:ext cx="221216" cy="169582"/>
          </a:xfrm>
          <a:prstGeom prst="rect">
            <a:avLst/>
          </a:prstGeom>
          <a:blipFill>
            <a:blip r:embed="rId3" cstate="print"/>
            <a:stretch>
              <a:fillRect/>
            </a:stretch>
          </a:blipFill>
        </p:spPr>
        <p:txBody>
          <a:bodyPr wrap="square" lIns="0" tIns="0" rIns="0" bIns="0" rtlCol="0"/>
          <a:lstStyle/>
          <a:p>
            <a:endParaRPr/>
          </a:p>
        </p:txBody>
      </p:sp>
      <p:sp>
        <p:nvSpPr>
          <p:cNvPr id="17" name="object 17"/>
          <p:cNvSpPr txBox="1"/>
          <p:nvPr/>
        </p:nvSpPr>
        <p:spPr>
          <a:xfrm>
            <a:off x="2636074" y="2527685"/>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19" name="object 19"/>
          <p:cNvSpPr txBox="1"/>
          <p:nvPr/>
        </p:nvSpPr>
        <p:spPr>
          <a:xfrm>
            <a:off x="2404649" y="3699630"/>
            <a:ext cx="4210685" cy="433705"/>
          </a:xfrm>
          <a:prstGeom prst="rect">
            <a:avLst/>
          </a:prstGeom>
        </p:spPr>
        <p:txBody>
          <a:bodyPr vert="horz" wrap="square" lIns="0" tIns="5715" rIns="0" bIns="0" rtlCol="0">
            <a:spAutoFit/>
          </a:bodyPr>
          <a:lstStyle/>
          <a:p>
            <a:pPr marL="12700" marR="5080">
              <a:lnSpc>
                <a:spcPts val="1650"/>
              </a:lnSpc>
              <a:spcBef>
                <a:spcPts val="45"/>
              </a:spcBef>
            </a:pPr>
            <a:r>
              <a:rPr sz="1400" spc="-5" dirty="0">
                <a:solidFill>
                  <a:srgbClr val="FFFFFF"/>
                </a:solidFill>
                <a:latin typeface="Arial"/>
                <a:cs typeface="Arial"/>
              </a:rPr>
              <a:t>If </a:t>
            </a:r>
            <a:r>
              <a:rPr sz="1400" dirty="0">
                <a:solidFill>
                  <a:srgbClr val="FFFFFF"/>
                </a:solidFill>
                <a:latin typeface="Arial"/>
                <a:cs typeface="Arial"/>
              </a:rPr>
              <a:t>R </a:t>
            </a:r>
            <a:r>
              <a:rPr sz="1400" spc="-5" dirty="0">
                <a:solidFill>
                  <a:srgbClr val="FFFFFF"/>
                </a:solidFill>
                <a:latin typeface="Arial"/>
                <a:cs typeface="Arial"/>
              </a:rPr>
              <a:t>never gets disclosed, timeouts occur </a:t>
            </a:r>
            <a:r>
              <a:rPr sz="1400" dirty="0">
                <a:solidFill>
                  <a:srgbClr val="FFFFFF"/>
                </a:solidFill>
                <a:latin typeface="Arial"/>
                <a:cs typeface="Arial"/>
              </a:rPr>
              <a:t>sequentially  </a:t>
            </a:r>
            <a:r>
              <a:rPr sz="1400" spc="-5" dirty="0">
                <a:solidFill>
                  <a:srgbClr val="FFFFFF"/>
                </a:solidFill>
                <a:latin typeface="Arial"/>
                <a:cs typeface="Arial"/>
              </a:rPr>
              <a:t>from the</a:t>
            </a:r>
            <a:r>
              <a:rPr sz="1400" spc="-10" dirty="0">
                <a:solidFill>
                  <a:srgbClr val="FFFFFF"/>
                </a:solidFill>
                <a:latin typeface="Arial"/>
                <a:cs typeface="Arial"/>
              </a:rPr>
              <a:t> </a:t>
            </a:r>
            <a:r>
              <a:rPr sz="1400" spc="-5" dirty="0">
                <a:solidFill>
                  <a:srgbClr val="FFFFFF"/>
                </a:solidFill>
                <a:latin typeface="Arial"/>
                <a:cs typeface="Arial"/>
              </a:rPr>
              <a:t>destination.</a:t>
            </a:r>
            <a:endParaRPr sz="1400">
              <a:latin typeface="Arial"/>
              <a:cs typeface="Arial"/>
            </a:endParaRPr>
          </a:p>
        </p:txBody>
      </p:sp>
      <p:sp>
        <p:nvSpPr>
          <p:cNvPr id="20" name="object 20"/>
          <p:cNvSpPr txBox="1"/>
          <p:nvPr/>
        </p:nvSpPr>
        <p:spPr>
          <a:xfrm>
            <a:off x="1056643" y="3986555"/>
            <a:ext cx="410209"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Alice</a:t>
            </a:r>
            <a:endParaRPr sz="1400">
              <a:latin typeface="Arial"/>
              <a:cs typeface="Arial"/>
            </a:endParaRPr>
          </a:p>
        </p:txBody>
      </p:sp>
      <p:sp>
        <p:nvSpPr>
          <p:cNvPr id="21" name="object 21"/>
          <p:cNvSpPr txBox="1"/>
          <p:nvPr/>
        </p:nvSpPr>
        <p:spPr>
          <a:xfrm>
            <a:off x="7376356" y="3986555"/>
            <a:ext cx="440690"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Dave</a:t>
            </a:r>
            <a:endParaRPr sz="1400">
              <a:latin typeface="Arial"/>
              <a:cs typeface="Arial"/>
            </a:endParaRPr>
          </a:p>
        </p:txBody>
      </p:sp>
      <p:sp>
        <p:nvSpPr>
          <p:cNvPr id="22" name="object 22"/>
          <p:cNvSpPr txBox="1"/>
          <p:nvPr/>
        </p:nvSpPr>
        <p:spPr>
          <a:xfrm>
            <a:off x="2404649" y="4328280"/>
            <a:ext cx="3923029" cy="433705"/>
          </a:xfrm>
          <a:prstGeom prst="rect">
            <a:avLst/>
          </a:prstGeom>
        </p:spPr>
        <p:txBody>
          <a:bodyPr vert="horz" wrap="square" lIns="0" tIns="5715" rIns="0" bIns="0" rtlCol="0">
            <a:spAutoFit/>
          </a:bodyPr>
          <a:lstStyle/>
          <a:p>
            <a:pPr marL="12700" marR="5080">
              <a:lnSpc>
                <a:spcPts val="1650"/>
              </a:lnSpc>
              <a:spcBef>
                <a:spcPts val="45"/>
              </a:spcBef>
            </a:pPr>
            <a:r>
              <a:rPr sz="1400" spc="-5" dirty="0">
                <a:solidFill>
                  <a:srgbClr val="FFFFFF"/>
                </a:solidFill>
                <a:latin typeface="Arial"/>
                <a:cs typeface="Arial"/>
              </a:rPr>
              <a:t>This decrementing timeout ensures that everyone  </a:t>
            </a:r>
            <a:r>
              <a:rPr sz="1400" dirty="0">
                <a:solidFill>
                  <a:srgbClr val="FFFFFF"/>
                </a:solidFill>
                <a:latin typeface="Arial"/>
                <a:cs typeface="Arial"/>
              </a:rPr>
              <a:t>can receive </a:t>
            </a:r>
            <a:r>
              <a:rPr sz="1400" spc="-5" dirty="0">
                <a:solidFill>
                  <a:srgbClr val="FFFFFF"/>
                </a:solidFill>
                <a:latin typeface="Arial"/>
                <a:cs typeface="Arial"/>
              </a:rPr>
              <a:t>funds </a:t>
            </a:r>
            <a:r>
              <a:rPr sz="1400" dirty="0">
                <a:solidFill>
                  <a:srgbClr val="FFFFFF"/>
                </a:solidFill>
                <a:latin typeface="Arial"/>
                <a:cs typeface="Arial"/>
              </a:rPr>
              <a:t>contingent </a:t>
            </a:r>
            <a:r>
              <a:rPr sz="1400" spc="-5" dirty="0">
                <a:solidFill>
                  <a:srgbClr val="FFFFFF"/>
                </a:solidFill>
                <a:latin typeface="Arial"/>
                <a:cs typeface="Arial"/>
              </a:rPr>
              <a:t>upon it being</a:t>
            </a:r>
            <a:r>
              <a:rPr sz="1400" spc="-75" dirty="0">
                <a:solidFill>
                  <a:srgbClr val="FFFFFF"/>
                </a:solidFill>
                <a:latin typeface="Arial"/>
                <a:cs typeface="Arial"/>
              </a:rPr>
              <a:t> </a:t>
            </a:r>
            <a:r>
              <a:rPr sz="1400" dirty="0">
                <a:solidFill>
                  <a:srgbClr val="FFFFFF"/>
                </a:solidFill>
                <a:latin typeface="Arial"/>
                <a:cs typeface="Arial"/>
              </a:rPr>
              <a:t>sent</a:t>
            </a:r>
            <a:endParaRPr sz="1400">
              <a:latin typeface="Arial"/>
              <a:cs typeface="Arial"/>
            </a:endParaRPr>
          </a:p>
        </p:txBody>
      </p:sp>
      <p:sp>
        <p:nvSpPr>
          <p:cNvPr id="23" name="object 23"/>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4" name="object 24"/>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5" name="object 25"/>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
        <p:nvSpPr>
          <p:cNvPr id="18" name="object 18"/>
          <p:cNvSpPr txBox="1"/>
          <p:nvPr/>
        </p:nvSpPr>
        <p:spPr>
          <a:xfrm>
            <a:off x="5211699" y="2527672"/>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Tree>
    <p:extLst>
      <p:ext uri="{BB962C8B-B14F-4D97-AF65-F5344CB8AC3E}">
        <p14:creationId xmlns:p14="http://schemas.microsoft.com/office/powerpoint/2010/main" val="3500091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1800860" cy="574040"/>
          </a:xfrm>
          <a:prstGeom prst="rect">
            <a:avLst/>
          </a:prstGeom>
        </p:spPr>
        <p:txBody>
          <a:bodyPr vert="horz" wrap="square" lIns="0" tIns="12700" rIns="0" bIns="0" rtlCol="0">
            <a:spAutoFit/>
          </a:bodyPr>
          <a:lstStyle/>
          <a:p>
            <a:pPr marL="12700">
              <a:lnSpc>
                <a:spcPct val="100000"/>
              </a:lnSpc>
              <a:spcBef>
                <a:spcPts val="100"/>
              </a:spcBef>
            </a:pPr>
            <a:r>
              <a:rPr spc="-5" dirty="0"/>
              <a:t>Timeout</a:t>
            </a:r>
          </a:p>
        </p:txBody>
      </p:sp>
      <p:sp>
        <p:nvSpPr>
          <p:cNvPr id="3" name="object 3"/>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835474" y="3780949"/>
            <a:ext cx="853440" cy="626745"/>
          </a:xfrm>
          <a:custGeom>
            <a:avLst/>
            <a:gdLst/>
            <a:ahLst/>
            <a:cxnLst/>
            <a:rect l="l" t="t" r="r" b="b"/>
            <a:pathLst>
              <a:path w="853439"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5" name="object 5"/>
          <p:cNvSpPr/>
          <p:nvPr/>
        </p:nvSpPr>
        <p:spPr>
          <a:xfrm>
            <a:off x="7170025"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solidFill>
            <a:srgbClr val="FFFFFF"/>
          </a:solidFill>
        </p:spPr>
        <p:txBody>
          <a:bodyPr wrap="square" lIns="0" tIns="0" rIns="0" bIns="0" rtlCol="0"/>
          <a:lstStyle/>
          <a:p>
            <a:endParaRPr/>
          </a:p>
        </p:txBody>
      </p:sp>
      <p:sp>
        <p:nvSpPr>
          <p:cNvPr id="6" name="object 6"/>
          <p:cNvSpPr/>
          <p:nvPr/>
        </p:nvSpPr>
        <p:spPr>
          <a:xfrm>
            <a:off x="7170025" y="3780949"/>
            <a:ext cx="853440" cy="626745"/>
          </a:xfrm>
          <a:custGeom>
            <a:avLst/>
            <a:gdLst/>
            <a:ahLst/>
            <a:cxnLst/>
            <a:rect l="l" t="t" r="r" b="b"/>
            <a:pathLst>
              <a:path w="853440" h="626745">
                <a:moveTo>
                  <a:pt x="0" y="0"/>
                </a:moveTo>
                <a:lnTo>
                  <a:pt x="852899" y="0"/>
                </a:lnTo>
                <a:lnTo>
                  <a:pt x="852899" y="626699"/>
                </a:lnTo>
                <a:lnTo>
                  <a:pt x="0" y="626699"/>
                </a:lnTo>
                <a:lnTo>
                  <a:pt x="0" y="0"/>
                </a:lnTo>
                <a:close/>
              </a:path>
            </a:pathLst>
          </a:custGeom>
          <a:ln w="19049">
            <a:solidFill>
              <a:srgbClr val="4C4C4C"/>
            </a:solidFill>
          </a:ln>
        </p:spPr>
        <p:txBody>
          <a:bodyPr wrap="square" lIns="0" tIns="0" rIns="0" bIns="0" rtlCol="0"/>
          <a:lstStyle/>
          <a:p>
            <a:endParaRPr/>
          </a:p>
        </p:txBody>
      </p:sp>
      <p:sp>
        <p:nvSpPr>
          <p:cNvPr id="7" name="object 7"/>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8" name="object 8"/>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solidFill>
                      <a:srgbClr val="000000"/>
                    </a:solidFill>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9" name="object 9"/>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10" name="object 10"/>
          <p:cNvSpPr/>
          <p:nvPr/>
        </p:nvSpPr>
        <p:spPr>
          <a:xfrm>
            <a:off x="1261925" y="2293496"/>
            <a:ext cx="1183005" cy="1487805"/>
          </a:xfrm>
          <a:custGeom>
            <a:avLst/>
            <a:gdLst/>
            <a:ahLst/>
            <a:cxnLst/>
            <a:rect l="l" t="t" r="r" b="b"/>
            <a:pathLst>
              <a:path w="1183005" h="1487804">
                <a:moveTo>
                  <a:pt x="0" y="1487453"/>
                </a:moveTo>
                <a:lnTo>
                  <a:pt x="992" y="1438127"/>
                </a:lnTo>
                <a:lnTo>
                  <a:pt x="3940" y="1388848"/>
                </a:lnTo>
                <a:lnTo>
                  <a:pt x="8800" y="1339662"/>
                </a:lnTo>
                <a:lnTo>
                  <a:pt x="15528" y="1290616"/>
                </a:lnTo>
                <a:lnTo>
                  <a:pt x="24082" y="1241756"/>
                </a:lnTo>
                <a:lnTo>
                  <a:pt x="34418" y="1193130"/>
                </a:lnTo>
                <a:lnTo>
                  <a:pt x="46492" y="1144783"/>
                </a:lnTo>
                <a:lnTo>
                  <a:pt x="60261" y="1096763"/>
                </a:lnTo>
                <a:lnTo>
                  <a:pt x="75681" y="1049115"/>
                </a:lnTo>
                <a:lnTo>
                  <a:pt x="92709" y="1001888"/>
                </a:lnTo>
                <a:lnTo>
                  <a:pt x="111302" y="955127"/>
                </a:lnTo>
                <a:lnTo>
                  <a:pt x="131416" y="908878"/>
                </a:lnTo>
                <a:lnTo>
                  <a:pt x="153007" y="863189"/>
                </a:lnTo>
                <a:lnTo>
                  <a:pt x="176032" y="818107"/>
                </a:lnTo>
                <a:lnTo>
                  <a:pt x="200448" y="773677"/>
                </a:lnTo>
                <a:lnTo>
                  <a:pt x="226211" y="729946"/>
                </a:lnTo>
                <a:lnTo>
                  <a:pt x="253278" y="686962"/>
                </a:lnTo>
                <a:lnTo>
                  <a:pt x="281605" y="644770"/>
                </a:lnTo>
                <a:lnTo>
                  <a:pt x="311149" y="603418"/>
                </a:lnTo>
                <a:lnTo>
                  <a:pt x="341867" y="562952"/>
                </a:lnTo>
                <a:lnTo>
                  <a:pt x="373714" y="523418"/>
                </a:lnTo>
                <a:lnTo>
                  <a:pt x="406648" y="484863"/>
                </a:lnTo>
                <a:lnTo>
                  <a:pt x="440624" y="447334"/>
                </a:lnTo>
                <a:lnTo>
                  <a:pt x="477214" y="409247"/>
                </a:lnTo>
                <a:lnTo>
                  <a:pt x="514845" y="372386"/>
                </a:lnTo>
                <a:lnTo>
                  <a:pt x="553471" y="336803"/>
                </a:lnTo>
                <a:lnTo>
                  <a:pt x="593039" y="302552"/>
                </a:lnTo>
                <a:lnTo>
                  <a:pt x="633501" y="269686"/>
                </a:lnTo>
                <a:lnTo>
                  <a:pt x="674808" y="238259"/>
                </a:lnTo>
                <a:lnTo>
                  <a:pt x="716909" y="208324"/>
                </a:lnTo>
                <a:lnTo>
                  <a:pt x="759755" y="179934"/>
                </a:lnTo>
                <a:lnTo>
                  <a:pt x="803296" y="153143"/>
                </a:lnTo>
                <a:lnTo>
                  <a:pt x="847483" y="128003"/>
                </a:lnTo>
                <a:lnTo>
                  <a:pt x="892265" y="104568"/>
                </a:lnTo>
                <a:lnTo>
                  <a:pt x="942155" y="80823"/>
                </a:lnTo>
                <a:lnTo>
                  <a:pt x="992639" y="59276"/>
                </a:lnTo>
                <a:lnTo>
                  <a:pt x="1043653" y="39998"/>
                </a:lnTo>
                <a:lnTo>
                  <a:pt x="1095129" y="23061"/>
                </a:lnTo>
                <a:lnTo>
                  <a:pt x="1147001" y="8534"/>
                </a:lnTo>
                <a:lnTo>
                  <a:pt x="1179594" y="711"/>
                </a:lnTo>
                <a:lnTo>
                  <a:pt x="1182820" y="0"/>
                </a:lnTo>
              </a:path>
            </a:pathLst>
          </a:custGeom>
          <a:ln w="38099">
            <a:solidFill>
              <a:srgbClr val="FFFFFF"/>
            </a:solidFill>
          </a:ln>
        </p:spPr>
        <p:txBody>
          <a:bodyPr wrap="square" lIns="0" tIns="0" rIns="0" bIns="0" rtlCol="0"/>
          <a:lstStyle/>
          <a:p>
            <a:endParaRPr/>
          </a:p>
        </p:txBody>
      </p:sp>
      <p:sp>
        <p:nvSpPr>
          <p:cNvPr id="11" name="object 11"/>
          <p:cNvSpPr/>
          <p:nvPr/>
        </p:nvSpPr>
        <p:spPr>
          <a:xfrm>
            <a:off x="2418690" y="2211906"/>
            <a:ext cx="216932" cy="163179"/>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rot="18840000">
            <a:off x="785413" y="2490589"/>
            <a:ext cx="975819"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HTL</a:t>
            </a:r>
            <a:r>
              <a:rPr sz="1400" dirty="0">
                <a:solidFill>
                  <a:srgbClr val="FFFFFF"/>
                </a:solidFill>
                <a:latin typeface="Arial"/>
                <a:cs typeface="Arial"/>
              </a:rPr>
              <a:t>C</a:t>
            </a:r>
            <a:r>
              <a:rPr sz="1400" spc="-15" dirty="0">
                <a:solidFill>
                  <a:srgbClr val="FFFFFF"/>
                </a:solidFill>
                <a:latin typeface="Arial"/>
                <a:cs typeface="Arial"/>
              </a:rPr>
              <a:t> </a:t>
            </a:r>
            <a:r>
              <a:rPr sz="2100" spc="-7" baseline="1984" dirty="0">
                <a:solidFill>
                  <a:srgbClr val="FFFFFF"/>
                </a:solidFill>
                <a:latin typeface="Arial"/>
                <a:cs typeface="Arial"/>
              </a:rPr>
              <a:t>3-day</a:t>
            </a:r>
            <a:endParaRPr sz="2100" baseline="1984">
              <a:latin typeface="Arial"/>
              <a:cs typeface="Arial"/>
            </a:endParaRPr>
          </a:p>
        </p:txBody>
      </p:sp>
      <p:sp>
        <p:nvSpPr>
          <p:cNvPr id="16" name="object 16"/>
          <p:cNvSpPr txBox="1"/>
          <p:nvPr/>
        </p:nvSpPr>
        <p:spPr>
          <a:xfrm>
            <a:off x="2404649" y="3699630"/>
            <a:ext cx="4210685" cy="433705"/>
          </a:xfrm>
          <a:prstGeom prst="rect">
            <a:avLst/>
          </a:prstGeom>
        </p:spPr>
        <p:txBody>
          <a:bodyPr vert="horz" wrap="square" lIns="0" tIns="5715" rIns="0" bIns="0" rtlCol="0">
            <a:spAutoFit/>
          </a:bodyPr>
          <a:lstStyle/>
          <a:p>
            <a:pPr marL="12700" marR="5080">
              <a:lnSpc>
                <a:spcPts val="1650"/>
              </a:lnSpc>
              <a:spcBef>
                <a:spcPts val="45"/>
              </a:spcBef>
            </a:pPr>
            <a:r>
              <a:rPr sz="1400" spc="-5" dirty="0">
                <a:solidFill>
                  <a:srgbClr val="FFFFFF"/>
                </a:solidFill>
                <a:latin typeface="Arial"/>
                <a:cs typeface="Arial"/>
              </a:rPr>
              <a:t>If </a:t>
            </a:r>
            <a:r>
              <a:rPr sz="1400" dirty="0">
                <a:solidFill>
                  <a:srgbClr val="FFFFFF"/>
                </a:solidFill>
                <a:latin typeface="Arial"/>
                <a:cs typeface="Arial"/>
              </a:rPr>
              <a:t>R </a:t>
            </a:r>
            <a:r>
              <a:rPr sz="1400" spc="-5" dirty="0">
                <a:solidFill>
                  <a:srgbClr val="FFFFFF"/>
                </a:solidFill>
                <a:latin typeface="Arial"/>
                <a:cs typeface="Arial"/>
              </a:rPr>
              <a:t>never gets disclosed, timeouts occur </a:t>
            </a:r>
            <a:r>
              <a:rPr sz="1400" dirty="0">
                <a:solidFill>
                  <a:srgbClr val="FFFFFF"/>
                </a:solidFill>
                <a:latin typeface="Arial"/>
                <a:cs typeface="Arial"/>
              </a:rPr>
              <a:t>sequentially  </a:t>
            </a:r>
            <a:r>
              <a:rPr sz="1400" spc="-5" dirty="0">
                <a:solidFill>
                  <a:srgbClr val="FFFFFF"/>
                </a:solidFill>
                <a:latin typeface="Arial"/>
                <a:cs typeface="Arial"/>
              </a:rPr>
              <a:t>from the</a:t>
            </a:r>
            <a:r>
              <a:rPr sz="1400" spc="-10" dirty="0">
                <a:solidFill>
                  <a:srgbClr val="FFFFFF"/>
                </a:solidFill>
                <a:latin typeface="Arial"/>
                <a:cs typeface="Arial"/>
              </a:rPr>
              <a:t> </a:t>
            </a:r>
            <a:r>
              <a:rPr sz="1400" spc="-5" dirty="0">
                <a:solidFill>
                  <a:srgbClr val="FFFFFF"/>
                </a:solidFill>
                <a:latin typeface="Arial"/>
                <a:cs typeface="Arial"/>
              </a:rPr>
              <a:t>destination.</a:t>
            </a:r>
            <a:endParaRPr sz="1400">
              <a:latin typeface="Arial"/>
              <a:cs typeface="Arial"/>
            </a:endParaRPr>
          </a:p>
        </p:txBody>
      </p:sp>
      <p:sp>
        <p:nvSpPr>
          <p:cNvPr id="17" name="object 17"/>
          <p:cNvSpPr txBox="1"/>
          <p:nvPr/>
        </p:nvSpPr>
        <p:spPr>
          <a:xfrm>
            <a:off x="1056643" y="3986555"/>
            <a:ext cx="410209"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Alice</a:t>
            </a:r>
            <a:endParaRPr sz="1400">
              <a:latin typeface="Arial"/>
              <a:cs typeface="Arial"/>
            </a:endParaRPr>
          </a:p>
        </p:txBody>
      </p:sp>
      <p:sp>
        <p:nvSpPr>
          <p:cNvPr id="18" name="object 18"/>
          <p:cNvSpPr txBox="1"/>
          <p:nvPr/>
        </p:nvSpPr>
        <p:spPr>
          <a:xfrm>
            <a:off x="7376356" y="3986555"/>
            <a:ext cx="440690" cy="224154"/>
          </a:xfrm>
          <a:prstGeom prst="rect">
            <a:avLst/>
          </a:prstGeom>
        </p:spPr>
        <p:txBody>
          <a:bodyPr vert="horz" wrap="square" lIns="0" tIns="0" rIns="0" bIns="0" rtlCol="0">
            <a:spAutoFit/>
          </a:bodyPr>
          <a:lstStyle/>
          <a:p>
            <a:pPr marL="12700">
              <a:lnSpc>
                <a:spcPts val="1645"/>
              </a:lnSpc>
            </a:pPr>
            <a:r>
              <a:rPr sz="1400" spc="-5" dirty="0">
                <a:latin typeface="Arial"/>
                <a:cs typeface="Arial"/>
              </a:rPr>
              <a:t>Dave</a:t>
            </a:r>
            <a:endParaRPr sz="1400">
              <a:latin typeface="Arial"/>
              <a:cs typeface="Arial"/>
            </a:endParaRPr>
          </a:p>
        </p:txBody>
      </p:sp>
      <p:sp>
        <p:nvSpPr>
          <p:cNvPr id="19" name="object 19"/>
          <p:cNvSpPr txBox="1"/>
          <p:nvPr/>
        </p:nvSpPr>
        <p:spPr>
          <a:xfrm>
            <a:off x="2404649" y="4328280"/>
            <a:ext cx="3923029" cy="433705"/>
          </a:xfrm>
          <a:prstGeom prst="rect">
            <a:avLst/>
          </a:prstGeom>
        </p:spPr>
        <p:txBody>
          <a:bodyPr vert="horz" wrap="square" lIns="0" tIns="5715" rIns="0" bIns="0" rtlCol="0">
            <a:spAutoFit/>
          </a:bodyPr>
          <a:lstStyle/>
          <a:p>
            <a:pPr marL="12700" marR="5080">
              <a:lnSpc>
                <a:spcPts val="1650"/>
              </a:lnSpc>
              <a:spcBef>
                <a:spcPts val="45"/>
              </a:spcBef>
            </a:pPr>
            <a:r>
              <a:rPr sz="1400" spc="-5" dirty="0">
                <a:solidFill>
                  <a:srgbClr val="FFFFFF"/>
                </a:solidFill>
                <a:latin typeface="Arial"/>
                <a:cs typeface="Arial"/>
              </a:rPr>
              <a:t>This decrementing timeout ensures that everyone  </a:t>
            </a:r>
            <a:r>
              <a:rPr sz="1400" dirty="0">
                <a:solidFill>
                  <a:srgbClr val="FFFFFF"/>
                </a:solidFill>
                <a:latin typeface="Arial"/>
                <a:cs typeface="Arial"/>
              </a:rPr>
              <a:t>can receive </a:t>
            </a:r>
            <a:r>
              <a:rPr sz="1400" spc="-5" dirty="0">
                <a:solidFill>
                  <a:srgbClr val="FFFFFF"/>
                </a:solidFill>
                <a:latin typeface="Arial"/>
                <a:cs typeface="Arial"/>
              </a:rPr>
              <a:t>funds </a:t>
            </a:r>
            <a:r>
              <a:rPr sz="1400" dirty="0">
                <a:solidFill>
                  <a:srgbClr val="FFFFFF"/>
                </a:solidFill>
                <a:latin typeface="Arial"/>
                <a:cs typeface="Arial"/>
              </a:rPr>
              <a:t>contingent </a:t>
            </a:r>
            <a:r>
              <a:rPr sz="1400" spc="-5" dirty="0">
                <a:solidFill>
                  <a:srgbClr val="FFFFFF"/>
                </a:solidFill>
                <a:latin typeface="Arial"/>
                <a:cs typeface="Arial"/>
              </a:rPr>
              <a:t>upon it being</a:t>
            </a:r>
            <a:r>
              <a:rPr sz="1400" spc="-75" dirty="0">
                <a:solidFill>
                  <a:srgbClr val="FFFFFF"/>
                </a:solidFill>
                <a:latin typeface="Arial"/>
                <a:cs typeface="Arial"/>
              </a:rPr>
              <a:t> </a:t>
            </a:r>
            <a:r>
              <a:rPr sz="1400" dirty="0">
                <a:solidFill>
                  <a:srgbClr val="FFFFFF"/>
                </a:solidFill>
                <a:latin typeface="Arial"/>
                <a:cs typeface="Arial"/>
              </a:rPr>
              <a:t>sent</a:t>
            </a:r>
            <a:endParaRPr sz="1400">
              <a:latin typeface="Arial"/>
              <a:cs typeface="Arial"/>
            </a:endParaRPr>
          </a:p>
        </p:txBody>
      </p:sp>
      <p:sp>
        <p:nvSpPr>
          <p:cNvPr id="20" name="object 20"/>
          <p:cNvSpPr txBox="1"/>
          <p:nvPr/>
        </p:nvSpPr>
        <p:spPr>
          <a:xfrm>
            <a:off x="760449"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1" name="object 21"/>
          <p:cNvSpPr txBox="1"/>
          <p:nvPr/>
        </p:nvSpPr>
        <p:spPr>
          <a:xfrm>
            <a:off x="7166175" y="4501526"/>
            <a:ext cx="300990" cy="451484"/>
          </a:xfrm>
          <a:prstGeom prst="rect">
            <a:avLst/>
          </a:prstGeom>
        </p:spPr>
        <p:txBody>
          <a:bodyPr vert="horz" wrap="square" lIns="0" tIns="0" rIns="0" bIns="0" rtlCol="0">
            <a:spAutoFit/>
          </a:bodyPr>
          <a:lstStyle/>
          <a:p>
            <a:pPr marL="12700">
              <a:lnSpc>
                <a:spcPts val="3415"/>
              </a:lnSpc>
            </a:pPr>
            <a:r>
              <a:rPr sz="3000" dirty="0">
                <a:solidFill>
                  <a:srgbClr val="FFFF00"/>
                </a:solidFill>
                <a:latin typeface="Arial"/>
                <a:cs typeface="Arial"/>
              </a:rPr>
              <a:t>H</a:t>
            </a:r>
            <a:endParaRPr sz="3000">
              <a:latin typeface="Arial"/>
              <a:cs typeface="Arial"/>
            </a:endParaRPr>
          </a:p>
        </p:txBody>
      </p:sp>
      <p:sp>
        <p:nvSpPr>
          <p:cNvPr id="22" name="object 22"/>
          <p:cNvSpPr txBox="1"/>
          <p:nvPr/>
        </p:nvSpPr>
        <p:spPr>
          <a:xfrm>
            <a:off x="7918800" y="4501526"/>
            <a:ext cx="300990" cy="451484"/>
          </a:xfrm>
          <a:prstGeom prst="rect">
            <a:avLst/>
          </a:prstGeom>
        </p:spPr>
        <p:txBody>
          <a:bodyPr vert="horz" wrap="square" lIns="0" tIns="0" rIns="0" bIns="0" rtlCol="0">
            <a:spAutoFit/>
          </a:bodyPr>
          <a:lstStyle/>
          <a:p>
            <a:pPr marL="12700">
              <a:lnSpc>
                <a:spcPts val="3415"/>
              </a:lnSpc>
            </a:pPr>
            <a:r>
              <a:rPr sz="3000" dirty="0">
                <a:solidFill>
                  <a:srgbClr val="FF0000"/>
                </a:solidFill>
                <a:latin typeface="Arial"/>
                <a:cs typeface="Arial"/>
              </a:rPr>
              <a:t>R</a:t>
            </a:r>
            <a:endParaRPr sz="3000">
              <a:latin typeface="Arial"/>
              <a:cs typeface="Arial"/>
            </a:endParaRPr>
          </a:p>
        </p:txBody>
      </p:sp>
      <p:sp>
        <p:nvSpPr>
          <p:cNvPr id="13" name="object 13"/>
          <p:cNvSpPr txBox="1"/>
          <p:nvPr/>
        </p:nvSpPr>
        <p:spPr>
          <a:xfrm rot="18840000">
            <a:off x="950072" y="2667174"/>
            <a:ext cx="889177" cy="177800"/>
          </a:xfrm>
          <a:prstGeom prst="rect">
            <a:avLst/>
          </a:prstGeom>
        </p:spPr>
        <p:txBody>
          <a:bodyPr vert="horz" wrap="square" lIns="0" tIns="0" rIns="0" bIns="0" rtlCol="0">
            <a:spAutoFit/>
          </a:bodyPr>
          <a:lstStyle/>
          <a:p>
            <a:pPr>
              <a:lnSpc>
                <a:spcPts val="1400"/>
              </a:lnSpc>
            </a:pPr>
            <a:r>
              <a:rPr sz="1400" spc="-5" dirty="0">
                <a:solidFill>
                  <a:srgbClr val="FFFFFF"/>
                </a:solidFill>
                <a:latin typeface="Arial"/>
                <a:cs typeface="Arial"/>
              </a:rPr>
              <a:t>nLockTime</a:t>
            </a:r>
            <a:endParaRPr sz="1400">
              <a:latin typeface="Arial"/>
              <a:cs typeface="Arial"/>
            </a:endParaRPr>
          </a:p>
        </p:txBody>
      </p:sp>
      <p:sp>
        <p:nvSpPr>
          <p:cNvPr id="14" name="object 14"/>
          <p:cNvSpPr txBox="1"/>
          <p:nvPr/>
        </p:nvSpPr>
        <p:spPr>
          <a:xfrm>
            <a:off x="2636074" y="2527685"/>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15" name="object 15"/>
          <p:cNvSpPr txBox="1"/>
          <p:nvPr/>
        </p:nvSpPr>
        <p:spPr>
          <a:xfrm>
            <a:off x="5211699" y="2527672"/>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Tree>
    <p:extLst>
      <p:ext uri="{BB962C8B-B14F-4D97-AF65-F5344CB8AC3E}">
        <p14:creationId xmlns:p14="http://schemas.microsoft.com/office/powerpoint/2010/main" val="2980730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530225" y="394215"/>
            <a:ext cx="1800860" cy="574040"/>
          </a:xfrm>
          <a:prstGeom prst="rect">
            <a:avLst/>
          </a:prstGeom>
        </p:spPr>
        <p:txBody>
          <a:bodyPr vert="horz" wrap="square" lIns="0" tIns="12700" rIns="0" bIns="0" rtlCol="0">
            <a:spAutoFit/>
          </a:bodyPr>
          <a:lstStyle/>
          <a:p>
            <a:pPr marL="12700">
              <a:lnSpc>
                <a:spcPct val="100000"/>
              </a:lnSpc>
              <a:spcBef>
                <a:spcPts val="100"/>
              </a:spcBef>
            </a:pPr>
            <a:r>
              <a:rPr spc="-5" dirty="0"/>
              <a:t>Timeout</a:t>
            </a:r>
          </a:p>
        </p:txBody>
      </p:sp>
      <p:sp>
        <p:nvSpPr>
          <p:cNvPr id="3" name="object 3"/>
          <p:cNvSpPr txBox="1"/>
          <p:nvPr/>
        </p:nvSpPr>
        <p:spPr>
          <a:xfrm>
            <a:off x="835474"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33679">
              <a:lnSpc>
                <a:spcPct val="100000"/>
              </a:lnSpc>
            </a:pPr>
            <a:r>
              <a:rPr sz="1400" spc="-5" dirty="0">
                <a:latin typeface="Arial"/>
                <a:cs typeface="Arial"/>
              </a:rPr>
              <a:t>Alice</a:t>
            </a:r>
            <a:endParaRPr sz="1400">
              <a:latin typeface="Arial"/>
              <a:cs typeface="Arial"/>
            </a:endParaRPr>
          </a:p>
        </p:txBody>
      </p:sp>
      <p:sp>
        <p:nvSpPr>
          <p:cNvPr id="4" name="object 4"/>
          <p:cNvSpPr txBox="1"/>
          <p:nvPr/>
        </p:nvSpPr>
        <p:spPr>
          <a:xfrm>
            <a:off x="7170025" y="3780949"/>
            <a:ext cx="853440" cy="626745"/>
          </a:xfrm>
          <a:prstGeom prst="rect">
            <a:avLst/>
          </a:prstGeom>
          <a:solidFill>
            <a:srgbClr val="FFFFFF"/>
          </a:solidFill>
          <a:ln w="19049">
            <a:solidFill>
              <a:srgbClr val="4C4C4C"/>
            </a:solidFill>
          </a:ln>
        </p:spPr>
        <p:txBody>
          <a:bodyPr vert="horz" wrap="square" lIns="0" tIns="3810" rIns="0" bIns="0" rtlCol="0">
            <a:spAutoFit/>
          </a:bodyPr>
          <a:lstStyle/>
          <a:p>
            <a:pPr>
              <a:lnSpc>
                <a:spcPct val="100000"/>
              </a:lnSpc>
              <a:spcBef>
                <a:spcPts val="30"/>
              </a:spcBef>
            </a:pPr>
            <a:endParaRPr sz="1350">
              <a:latin typeface="Times New Roman"/>
              <a:cs typeface="Times New Roman"/>
            </a:endParaRPr>
          </a:p>
          <a:p>
            <a:pPr marL="218440">
              <a:lnSpc>
                <a:spcPct val="100000"/>
              </a:lnSpc>
            </a:pPr>
            <a:r>
              <a:rPr sz="1400" spc="-5" dirty="0">
                <a:latin typeface="Arial"/>
                <a:cs typeface="Arial"/>
              </a:rPr>
              <a:t>Dave</a:t>
            </a:r>
            <a:endParaRPr sz="1400">
              <a:latin typeface="Arial"/>
              <a:cs typeface="Arial"/>
            </a:endParaRPr>
          </a:p>
        </p:txBody>
      </p:sp>
      <p:sp>
        <p:nvSpPr>
          <p:cNvPr id="5" name="object 5"/>
          <p:cNvSpPr/>
          <p:nvPr/>
        </p:nvSpPr>
        <p:spPr>
          <a:xfrm>
            <a:off x="1261925" y="2268049"/>
            <a:ext cx="1410335" cy="1513205"/>
          </a:xfrm>
          <a:custGeom>
            <a:avLst/>
            <a:gdLst/>
            <a:ahLst/>
            <a:cxnLst/>
            <a:rect l="l" t="t" r="r" b="b"/>
            <a:pathLst>
              <a:path w="1410335" h="1513204">
                <a:moveTo>
                  <a:pt x="0" y="1512899"/>
                </a:moveTo>
                <a:lnTo>
                  <a:pt x="1409999" y="0"/>
                </a:lnTo>
              </a:path>
            </a:pathLst>
          </a:custGeom>
          <a:ln w="38099">
            <a:solidFill>
              <a:srgbClr val="0000FF"/>
            </a:solidFill>
          </a:ln>
        </p:spPr>
        <p:txBody>
          <a:bodyPr wrap="square" lIns="0" tIns="0" rIns="0" bIns="0" rtlCol="0"/>
          <a:lstStyle/>
          <a:p>
            <a:endParaRPr/>
          </a:p>
        </p:txBody>
      </p:sp>
      <p:graphicFrame>
        <p:nvGraphicFramePr>
          <p:cNvPr id="6" name="object 6"/>
          <p:cNvGraphicFramePr>
            <a:graphicFrameLocks noGrp="1"/>
          </p:cNvGraphicFramePr>
          <p:nvPr/>
        </p:nvGraphicFramePr>
        <p:xfrm>
          <a:off x="2662274" y="1945050"/>
          <a:ext cx="3521074" cy="626698"/>
        </p:xfrm>
        <a:graphic>
          <a:graphicData uri="http://schemas.openxmlformats.org/drawingml/2006/table">
            <a:tbl>
              <a:tblPr firstRow="1" bandRow="1">
                <a:tableStyleId>{2D5ABB26-0587-4C30-8999-92F81FD0307C}</a:tableStyleId>
              </a:tblPr>
              <a:tblGrid>
                <a:gridCol w="852805">
                  <a:extLst>
                    <a:ext uri="{9D8B030D-6E8A-4147-A177-3AD203B41FA5}">
                      <a16:colId xmlns:a16="http://schemas.microsoft.com/office/drawing/2014/main" val="20000"/>
                    </a:ext>
                  </a:extLst>
                </a:gridCol>
                <a:gridCol w="1815464">
                  <a:extLst>
                    <a:ext uri="{9D8B030D-6E8A-4147-A177-3AD203B41FA5}">
                      <a16:colId xmlns:a16="http://schemas.microsoft.com/office/drawing/2014/main" val="20001"/>
                    </a:ext>
                  </a:extLst>
                </a:gridCol>
                <a:gridCol w="852805">
                  <a:extLst>
                    <a:ext uri="{9D8B030D-6E8A-4147-A177-3AD203B41FA5}">
                      <a16:colId xmlns:a16="http://schemas.microsoft.com/office/drawing/2014/main" val="20002"/>
                    </a:ext>
                  </a:extLst>
                </a:gridCol>
              </a:tblGrid>
              <a:tr h="313349">
                <a:tc rowSpan="2">
                  <a:txBody>
                    <a:bodyPr/>
                    <a:lstStyle/>
                    <a:p>
                      <a:pPr>
                        <a:lnSpc>
                          <a:spcPct val="100000"/>
                        </a:lnSpc>
                        <a:spcBef>
                          <a:spcPts val="30"/>
                        </a:spcBef>
                      </a:pPr>
                      <a:endParaRPr sz="1350">
                        <a:latin typeface="Times New Roman"/>
                        <a:cs typeface="Times New Roman"/>
                      </a:endParaRPr>
                    </a:p>
                    <a:p>
                      <a:pPr marL="267970">
                        <a:lnSpc>
                          <a:spcPct val="100000"/>
                        </a:lnSpc>
                      </a:pPr>
                      <a:r>
                        <a:rPr sz="1400" spc="-5" dirty="0">
                          <a:latin typeface="Arial"/>
                          <a:cs typeface="Arial"/>
                        </a:rPr>
                        <a:t>Bob</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9050">
                      <a:solidFill>
                        <a:srgbClr val="4C4C4C"/>
                      </a:solidFill>
                      <a:prstDash val="solid"/>
                    </a:lnL>
                    <a:lnR w="19050">
                      <a:solidFill>
                        <a:srgbClr val="4C4C4C"/>
                      </a:solidFill>
                      <a:prstDash val="solid"/>
                    </a:lnR>
                    <a:lnB w="38100">
                      <a:solidFill>
                        <a:srgbClr val="0000FF"/>
                      </a:solidFill>
                      <a:prstDash val="solid"/>
                    </a:lnB>
                    <a:solidFill>
                      <a:srgbClr val="000000"/>
                    </a:solidFill>
                  </a:tcPr>
                </a:tc>
                <a:tc rowSpan="2">
                  <a:txBody>
                    <a:bodyPr/>
                    <a:lstStyle/>
                    <a:p>
                      <a:pPr>
                        <a:lnSpc>
                          <a:spcPct val="100000"/>
                        </a:lnSpc>
                        <a:spcBef>
                          <a:spcPts val="30"/>
                        </a:spcBef>
                      </a:pPr>
                      <a:endParaRPr sz="1350">
                        <a:latin typeface="Times New Roman"/>
                        <a:cs typeface="Times New Roman"/>
                      </a:endParaRPr>
                    </a:p>
                    <a:p>
                      <a:pPr marL="213995">
                        <a:lnSpc>
                          <a:spcPct val="100000"/>
                        </a:lnSpc>
                      </a:pPr>
                      <a:r>
                        <a:rPr sz="1400" spc="-5" dirty="0">
                          <a:latin typeface="Arial"/>
                          <a:cs typeface="Arial"/>
                        </a:rPr>
                        <a:t>Carol</a:t>
                      </a:r>
                      <a:endParaRPr sz="1400">
                        <a:latin typeface="Arial"/>
                        <a:cs typeface="Arial"/>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0"/>
                  </a:ext>
                </a:extLst>
              </a:tr>
              <a:tr h="313349">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tc>
                  <a:txBody>
                    <a:bodyPr/>
                    <a:lstStyle/>
                    <a:p>
                      <a:pPr>
                        <a:lnSpc>
                          <a:spcPct val="100000"/>
                        </a:lnSpc>
                      </a:pPr>
                      <a:endParaRPr sz="1500">
                        <a:latin typeface="Times New Roman"/>
                        <a:cs typeface="Times New Roman"/>
                      </a:endParaRPr>
                    </a:p>
                  </a:txBody>
                  <a:tcPr marL="0" marR="0" marT="0" marB="0">
                    <a:lnL w="19050">
                      <a:solidFill>
                        <a:srgbClr val="4C4C4C"/>
                      </a:solidFill>
                      <a:prstDash val="solid"/>
                    </a:lnL>
                    <a:lnR w="19050">
                      <a:solidFill>
                        <a:srgbClr val="4C4C4C"/>
                      </a:solidFill>
                      <a:prstDash val="solid"/>
                    </a:lnR>
                    <a:lnT w="38100">
                      <a:solidFill>
                        <a:srgbClr val="0000FF"/>
                      </a:solidFill>
                      <a:prstDash val="solid"/>
                    </a:lnT>
                    <a:solidFill>
                      <a:srgbClr val="000000"/>
                    </a:solidFill>
                  </a:tcPr>
                </a:tc>
                <a:tc vMerge="1">
                  <a:txBody>
                    <a:bodyPr/>
                    <a:lstStyle/>
                    <a:p>
                      <a:endParaRPr/>
                    </a:p>
                  </a:txBody>
                  <a:tcPr marL="0" marR="0" marT="3810" marB="0">
                    <a:lnL w="19050">
                      <a:solidFill>
                        <a:srgbClr val="4C4C4C"/>
                      </a:solidFill>
                      <a:prstDash val="solid"/>
                    </a:lnL>
                    <a:lnR w="19050">
                      <a:solidFill>
                        <a:srgbClr val="4C4C4C"/>
                      </a:solidFill>
                      <a:prstDash val="solid"/>
                    </a:lnR>
                    <a:lnT w="19050">
                      <a:solidFill>
                        <a:srgbClr val="4C4C4C"/>
                      </a:solidFill>
                      <a:prstDash val="solid"/>
                    </a:lnT>
                    <a:lnB w="19050">
                      <a:solidFill>
                        <a:srgbClr val="4C4C4C"/>
                      </a:solidFill>
                      <a:prstDash val="solid"/>
                    </a:lnB>
                    <a:solidFill>
                      <a:srgbClr val="FFFFFF"/>
                    </a:solidFill>
                  </a:tcPr>
                </a:tc>
                <a:extLst>
                  <a:ext uri="{0D108BD9-81ED-4DB2-BD59-A6C34878D82A}">
                    <a16:rowId xmlns:a16="http://schemas.microsoft.com/office/drawing/2014/main" val="10001"/>
                  </a:ext>
                </a:extLst>
              </a:tr>
            </a:tbl>
          </a:graphicData>
        </a:graphic>
      </p:graphicFrame>
      <p:sp>
        <p:nvSpPr>
          <p:cNvPr id="7" name="object 7"/>
          <p:cNvSpPr/>
          <p:nvPr/>
        </p:nvSpPr>
        <p:spPr>
          <a:xfrm>
            <a:off x="6193175" y="2267924"/>
            <a:ext cx="1403985" cy="1513205"/>
          </a:xfrm>
          <a:custGeom>
            <a:avLst/>
            <a:gdLst/>
            <a:ahLst/>
            <a:cxnLst/>
            <a:rect l="l" t="t" r="r" b="b"/>
            <a:pathLst>
              <a:path w="1403984" h="1513204">
                <a:moveTo>
                  <a:pt x="0" y="0"/>
                </a:moveTo>
                <a:lnTo>
                  <a:pt x="1403399" y="1512899"/>
                </a:lnTo>
              </a:path>
            </a:pathLst>
          </a:custGeom>
          <a:ln w="38099">
            <a:solidFill>
              <a:srgbClr val="0000FF"/>
            </a:solidFill>
          </a:ln>
        </p:spPr>
        <p:txBody>
          <a:bodyPr wrap="square" lIns="0" tIns="0" rIns="0" bIns="0" rtlCol="0"/>
          <a:lstStyle/>
          <a:p>
            <a:endParaRPr/>
          </a:p>
        </p:txBody>
      </p:sp>
      <p:sp>
        <p:nvSpPr>
          <p:cNvPr id="8" name="object 8"/>
          <p:cNvSpPr txBox="1"/>
          <p:nvPr/>
        </p:nvSpPr>
        <p:spPr>
          <a:xfrm>
            <a:off x="7166175" y="4465435"/>
            <a:ext cx="1053465" cy="482600"/>
          </a:xfrm>
          <a:prstGeom prst="rect">
            <a:avLst/>
          </a:prstGeom>
        </p:spPr>
        <p:txBody>
          <a:bodyPr vert="horz" wrap="square" lIns="0" tIns="12700" rIns="0" bIns="0" rtlCol="0">
            <a:spAutoFit/>
          </a:bodyPr>
          <a:lstStyle/>
          <a:p>
            <a:pPr marL="12700">
              <a:lnSpc>
                <a:spcPct val="100000"/>
              </a:lnSpc>
              <a:spcBef>
                <a:spcPts val="100"/>
              </a:spcBef>
              <a:tabLst>
                <a:tab pos="765175" algn="l"/>
              </a:tabLst>
            </a:pPr>
            <a:r>
              <a:rPr sz="3000" dirty="0">
                <a:solidFill>
                  <a:srgbClr val="FFFF00"/>
                </a:solidFill>
                <a:latin typeface="Arial"/>
                <a:cs typeface="Arial"/>
              </a:rPr>
              <a:t>H	</a:t>
            </a:r>
            <a:r>
              <a:rPr sz="3000" dirty="0">
                <a:solidFill>
                  <a:srgbClr val="FF0000"/>
                </a:solidFill>
                <a:latin typeface="Arial"/>
                <a:cs typeface="Arial"/>
              </a:rPr>
              <a:t>R</a:t>
            </a:r>
            <a:endParaRPr sz="3000">
              <a:latin typeface="Arial"/>
              <a:cs typeface="Arial"/>
            </a:endParaRPr>
          </a:p>
        </p:txBody>
      </p:sp>
      <p:sp>
        <p:nvSpPr>
          <p:cNvPr id="9" name="object 9"/>
          <p:cNvSpPr txBox="1"/>
          <p:nvPr/>
        </p:nvSpPr>
        <p:spPr>
          <a:xfrm>
            <a:off x="760449" y="4465435"/>
            <a:ext cx="300990" cy="482600"/>
          </a:xfrm>
          <a:prstGeom prst="rect">
            <a:avLst/>
          </a:prstGeom>
        </p:spPr>
        <p:txBody>
          <a:bodyPr vert="horz" wrap="square" lIns="0" tIns="12700" rIns="0" bIns="0" rtlCol="0">
            <a:spAutoFit/>
          </a:bodyPr>
          <a:lstStyle/>
          <a:p>
            <a:pPr marL="12700">
              <a:lnSpc>
                <a:spcPct val="100000"/>
              </a:lnSpc>
              <a:spcBef>
                <a:spcPts val="100"/>
              </a:spcBef>
            </a:pPr>
            <a:r>
              <a:rPr sz="3000" dirty="0">
                <a:solidFill>
                  <a:srgbClr val="FFFF00"/>
                </a:solidFill>
                <a:latin typeface="Arial"/>
                <a:cs typeface="Arial"/>
              </a:rPr>
              <a:t>H</a:t>
            </a:r>
            <a:endParaRPr sz="3000">
              <a:latin typeface="Arial"/>
              <a:cs typeface="Arial"/>
            </a:endParaRPr>
          </a:p>
        </p:txBody>
      </p:sp>
      <p:sp>
        <p:nvSpPr>
          <p:cNvPr id="10" name="object 10"/>
          <p:cNvSpPr txBox="1"/>
          <p:nvPr/>
        </p:nvSpPr>
        <p:spPr>
          <a:xfrm>
            <a:off x="2404649" y="4520987"/>
            <a:ext cx="3500754" cy="448309"/>
          </a:xfrm>
          <a:prstGeom prst="rect">
            <a:avLst/>
          </a:prstGeom>
        </p:spPr>
        <p:txBody>
          <a:bodyPr vert="horz" wrap="square" lIns="0" tIns="22860" rIns="0" bIns="0" rtlCol="0">
            <a:spAutoFit/>
          </a:bodyPr>
          <a:lstStyle/>
          <a:p>
            <a:pPr marL="12700" marR="5080">
              <a:lnSpc>
                <a:spcPts val="1650"/>
              </a:lnSpc>
              <a:spcBef>
                <a:spcPts val="180"/>
              </a:spcBef>
            </a:pPr>
            <a:r>
              <a:rPr sz="1400" spc="-5" dirty="0">
                <a:solidFill>
                  <a:srgbClr val="FFFFFF"/>
                </a:solidFill>
                <a:latin typeface="Arial"/>
                <a:cs typeface="Arial"/>
              </a:rPr>
              <a:t>If one party is uncooperative, that </a:t>
            </a:r>
            <a:r>
              <a:rPr sz="1400" dirty="0">
                <a:solidFill>
                  <a:srgbClr val="FFFFFF"/>
                </a:solidFill>
                <a:latin typeface="Arial"/>
                <a:cs typeface="Arial"/>
              </a:rPr>
              <a:t>channel </a:t>
            </a:r>
            <a:r>
              <a:rPr sz="1400" spc="-5" dirty="0">
                <a:solidFill>
                  <a:srgbClr val="FFFFFF"/>
                </a:solidFill>
                <a:latin typeface="Arial"/>
                <a:cs typeface="Arial"/>
              </a:rPr>
              <a:t>is  broadcast on the</a:t>
            </a:r>
            <a:r>
              <a:rPr sz="1400" spc="-15" dirty="0">
                <a:solidFill>
                  <a:srgbClr val="FFFFFF"/>
                </a:solidFill>
                <a:latin typeface="Arial"/>
                <a:cs typeface="Arial"/>
              </a:rPr>
              <a:t> </a:t>
            </a:r>
            <a:r>
              <a:rPr sz="1400" spc="-5" dirty="0">
                <a:solidFill>
                  <a:srgbClr val="FFFFFF"/>
                </a:solidFill>
                <a:latin typeface="Arial"/>
                <a:cs typeface="Arial"/>
              </a:rPr>
              <a:t>blockchain.</a:t>
            </a:r>
            <a:endParaRPr sz="1400">
              <a:latin typeface="Arial"/>
              <a:cs typeface="Arial"/>
            </a:endParaRPr>
          </a:p>
        </p:txBody>
      </p:sp>
      <p:sp>
        <p:nvSpPr>
          <p:cNvPr id="11" name="object 11"/>
          <p:cNvSpPr txBox="1"/>
          <p:nvPr/>
        </p:nvSpPr>
        <p:spPr>
          <a:xfrm>
            <a:off x="2404649" y="2527685"/>
            <a:ext cx="3923665" cy="1813560"/>
          </a:xfrm>
          <a:prstGeom prst="rect">
            <a:avLst/>
          </a:prstGeom>
        </p:spPr>
        <p:txBody>
          <a:bodyPr vert="horz" wrap="square" lIns="0" tIns="12700" rIns="0" bIns="0" rtlCol="0">
            <a:spAutoFit/>
          </a:bodyPr>
          <a:lstStyle/>
          <a:p>
            <a:pPr marL="243840">
              <a:lnSpc>
                <a:spcPct val="100000"/>
              </a:lnSpc>
              <a:spcBef>
                <a:spcPts val="100"/>
              </a:spcBef>
              <a:tabLst>
                <a:tab pos="2819400" algn="l"/>
              </a:tabLst>
            </a:pPr>
            <a:r>
              <a:rPr sz="3000" dirty="0">
                <a:solidFill>
                  <a:srgbClr val="FFFF00"/>
                </a:solidFill>
                <a:latin typeface="Arial"/>
                <a:cs typeface="Arial"/>
              </a:rPr>
              <a:t>H	H</a:t>
            </a:r>
            <a:endParaRPr sz="3000">
              <a:latin typeface="Arial"/>
              <a:cs typeface="Arial"/>
            </a:endParaRPr>
          </a:p>
          <a:p>
            <a:pPr>
              <a:lnSpc>
                <a:spcPct val="100000"/>
              </a:lnSpc>
              <a:spcBef>
                <a:spcPts val="55"/>
              </a:spcBef>
            </a:pPr>
            <a:endParaRPr sz="4800">
              <a:latin typeface="Times New Roman"/>
              <a:cs typeface="Times New Roman"/>
            </a:endParaRPr>
          </a:p>
          <a:p>
            <a:pPr marL="12700" marR="5080" algn="just">
              <a:lnSpc>
                <a:spcPts val="1650"/>
              </a:lnSpc>
            </a:pPr>
            <a:r>
              <a:rPr sz="1400" spc="-5" dirty="0">
                <a:solidFill>
                  <a:srgbClr val="FFFFFF"/>
                </a:solidFill>
                <a:latin typeface="Arial"/>
                <a:cs typeface="Arial"/>
              </a:rPr>
              <a:t>The HTLC has now timed out for all </a:t>
            </a:r>
            <a:r>
              <a:rPr sz="1400" dirty="0">
                <a:solidFill>
                  <a:srgbClr val="FFFFFF"/>
                </a:solidFill>
                <a:latin typeface="Arial"/>
                <a:cs typeface="Arial"/>
              </a:rPr>
              <a:t>channels </a:t>
            </a:r>
            <a:r>
              <a:rPr sz="1400" spc="-5" dirty="0">
                <a:solidFill>
                  <a:srgbClr val="FFFFFF"/>
                </a:solidFill>
                <a:latin typeface="Arial"/>
                <a:cs typeface="Arial"/>
              </a:rPr>
              <a:t>and  every party has updated their </a:t>
            </a:r>
            <a:r>
              <a:rPr sz="1400" dirty="0">
                <a:solidFill>
                  <a:srgbClr val="FFFFFF"/>
                </a:solidFill>
                <a:latin typeface="Arial"/>
                <a:cs typeface="Arial"/>
              </a:rPr>
              <a:t>channel </a:t>
            </a:r>
            <a:r>
              <a:rPr sz="1400" spc="-5" dirty="0">
                <a:solidFill>
                  <a:srgbClr val="FFFFFF"/>
                </a:solidFill>
                <a:latin typeface="Arial"/>
                <a:cs typeface="Arial"/>
              </a:rPr>
              <a:t>without the  HTLC.</a:t>
            </a:r>
            <a:endParaRPr sz="1400">
              <a:latin typeface="Arial"/>
              <a:cs typeface="Arial"/>
            </a:endParaRPr>
          </a:p>
        </p:txBody>
      </p:sp>
    </p:spTree>
    <p:extLst>
      <p:ext uri="{BB962C8B-B14F-4D97-AF65-F5344CB8AC3E}">
        <p14:creationId xmlns:p14="http://schemas.microsoft.com/office/powerpoint/2010/main" val="28904519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 name="Shape 83" descr="Shape 83"/>
          <p:cNvPicPr>
            <a:picLocks noChangeAspect="1"/>
          </p:cNvPicPr>
          <p:nvPr/>
        </p:nvPicPr>
        <p:blipFill>
          <a:blip r:embed="rId3">
            <a:extLst/>
          </a:blip>
          <a:stretch>
            <a:fillRect/>
          </a:stretch>
        </p:blipFill>
        <p:spPr>
          <a:xfrm>
            <a:off x="0" y="-12700"/>
            <a:ext cx="9144000" cy="5143500"/>
          </a:xfrm>
          <a:prstGeom prst="rect">
            <a:avLst/>
          </a:prstGeom>
          <a:ln w="12700">
            <a:miter lim="400000"/>
          </a:ln>
        </p:spPr>
      </p:pic>
      <p:sp>
        <p:nvSpPr>
          <p:cNvPr id="160" name="Shape 84"/>
          <p:cNvSpPr>
            <a:spLocks noGrp="1"/>
          </p:cNvSpPr>
          <p:nvPr>
            <p:ph type="ctrTitle"/>
          </p:nvPr>
        </p:nvSpPr>
        <p:spPr>
          <a:xfrm>
            <a:off x="311699" y="595974"/>
            <a:ext cx="8520602" cy="1957802"/>
          </a:xfrm>
          <a:prstGeom prst="rect">
            <a:avLst/>
          </a:prstGeom>
        </p:spPr>
        <p:txBody>
          <a:bodyPr/>
          <a:lstStyle>
            <a:lvl1pPr>
              <a:defRPr sz="4800"/>
            </a:lvl1pPr>
          </a:lstStyle>
          <a:p>
            <a:r>
              <a:rPr dirty="0" err="1">
                <a:solidFill>
                  <a:schemeClr val="bg1"/>
                </a:solidFill>
              </a:rPr>
              <a:t>Thunder</a:t>
            </a:r>
            <a:r>
              <a:rPr lang="en-US" dirty="0" err="1">
                <a:solidFill>
                  <a:schemeClr val="bg1"/>
                </a:solidFill>
              </a:rPr>
              <a:t>ella</a:t>
            </a:r>
            <a:endParaRPr dirty="0">
              <a:solidFill>
                <a:schemeClr val="bg1"/>
              </a:solidFill>
            </a:endParaRPr>
          </a:p>
        </p:txBody>
      </p:sp>
      <p:sp>
        <p:nvSpPr>
          <p:cNvPr id="161" name="Shape 85"/>
          <p:cNvSpPr>
            <a:spLocks noGrp="1"/>
          </p:cNvSpPr>
          <p:nvPr>
            <p:ph type="subTitle" sz="half" idx="1"/>
          </p:nvPr>
        </p:nvSpPr>
        <p:spPr>
          <a:xfrm>
            <a:off x="311699" y="2748906"/>
            <a:ext cx="8704702" cy="626062"/>
          </a:xfrm>
          <a:prstGeom prst="rect">
            <a:avLst/>
          </a:prstGeom>
        </p:spPr>
        <p:txBody>
          <a:bodyPr/>
          <a:lstStyle/>
          <a:p>
            <a:pPr defTabSz="539495">
              <a:defRPr sz="2124">
                <a:solidFill>
                  <a:srgbClr val="EFDF24"/>
                </a:solidFill>
              </a:defRPr>
            </a:pPr>
            <a:r>
              <a:rPr dirty="0"/>
              <a:t>Rafael Pass</a:t>
            </a:r>
            <a:r>
              <a:rPr lang="en-US" dirty="0"/>
              <a:t>, </a:t>
            </a:r>
            <a:r>
              <a:rPr dirty="0"/>
              <a:t>Elaine Shi (</a:t>
            </a:r>
            <a:r>
              <a:rPr lang="en-US" dirty="0"/>
              <a:t>Th</a:t>
            </a:r>
            <a:r>
              <a:rPr dirty="0"/>
              <a:t>under Research/Cornell)</a:t>
            </a:r>
          </a:p>
        </p:txBody>
      </p:sp>
      <p:sp>
        <p:nvSpPr>
          <p:cNvPr id="2" name="TextBox 1">
            <a:extLst>
              <a:ext uri="{FF2B5EF4-FFF2-40B4-BE49-F238E27FC236}">
                <a16:creationId xmlns:a16="http://schemas.microsoft.com/office/drawing/2014/main" id="{D3781671-DDC3-2B42-823E-D469C94DFF6A}"/>
              </a:ext>
            </a:extLst>
          </p:cNvPr>
          <p:cNvSpPr txBox="1"/>
          <p:nvPr/>
        </p:nvSpPr>
        <p:spPr>
          <a:xfrm>
            <a:off x="6924501" y="4547526"/>
            <a:ext cx="2219499" cy="307777"/>
          </a:xfrm>
          <a:prstGeom prst="rect">
            <a:avLst/>
          </a:prstGeom>
          <a:noFill/>
        </p:spPr>
        <p:txBody>
          <a:bodyPr wrap="square" rtlCol="0">
            <a:spAutoFit/>
          </a:bodyPr>
          <a:lstStyle/>
          <a:p>
            <a:r>
              <a:rPr lang="en-US" dirty="0"/>
              <a:t>Slides credit: Rafael Pass</a:t>
            </a:r>
          </a:p>
        </p:txBody>
      </p:sp>
    </p:spTree>
    <p:extLst>
      <p:ext uri="{BB962C8B-B14F-4D97-AF65-F5344CB8AC3E}">
        <p14:creationId xmlns:p14="http://schemas.microsoft.com/office/powerpoint/2010/main" val="1487535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5" name="Shape 128" descr="Shape 128"/>
          <p:cNvPicPr>
            <a:picLocks noChangeAspect="1"/>
          </p:cNvPicPr>
          <p:nvPr/>
        </p:nvPicPr>
        <p:blipFill>
          <a:blip r:embed="rId3">
            <a:extLst/>
          </a:blip>
          <a:stretch>
            <a:fillRect/>
          </a:stretch>
        </p:blipFill>
        <p:spPr>
          <a:xfrm>
            <a:off x="5795269" y="2181543"/>
            <a:ext cx="588301" cy="756000"/>
          </a:xfrm>
          <a:prstGeom prst="rect">
            <a:avLst/>
          </a:prstGeom>
          <a:ln w="12700">
            <a:miter lim="400000"/>
          </a:ln>
        </p:spPr>
      </p:pic>
      <p:pic>
        <p:nvPicPr>
          <p:cNvPr id="196" name="Shape 129" descr="Shape 129"/>
          <p:cNvPicPr>
            <a:picLocks noChangeAspect="1"/>
          </p:cNvPicPr>
          <p:nvPr/>
        </p:nvPicPr>
        <p:blipFill>
          <a:blip r:embed="rId4">
            <a:extLst/>
          </a:blip>
          <a:stretch>
            <a:fillRect/>
          </a:stretch>
        </p:blipFill>
        <p:spPr>
          <a:xfrm>
            <a:off x="6455150" y="1591848"/>
            <a:ext cx="1690201" cy="1986302"/>
          </a:xfrm>
          <a:prstGeom prst="rect">
            <a:avLst/>
          </a:prstGeom>
          <a:ln w="12700">
            <a:miter lim="400000"/>
          </a:ln>
        </p:spPr>
      </p:pic>
      <p:sp>
        <p:nvSpPr>
          <p:cNvPr id="197" name="Shape 130"/>
          <p:cNvSpPr/>
          <p:nvPr/>
        </p:nvSpPr>
        <p:spPr>
          <a:xfrm>
            <a:off x="152400" y="17750"/>
            <a:ext cx="6772500" cy="1375151"/>
          </a:xfrm>
          <a:prstGeom prst="rect">
            <a:avLst/>
          </a:prstGeom>
          <a:ln w="12700">
            <a:miter lim="400000"/>
          </a:ln>
          <a:extLst>
            <a:ext uri="{C572A759-6A51-4108-AA02-DFA0A04FC94B}">
              <ma14:wrappingTextBoxFlag xmlns:ma14="http://schemas.microsoft.com/office/mac/drawingml/2011/main" xmlns="" val="1"/>
            </a:ext>
          </a:extLst>
        </p:spPr>
        <p:txBody>
          <a:bodyPr lIns="58925" tIns="58925" rIns="58925" bIns="58925" anchor="ctr">
            <a:spAutoFit/>
          </a:bodyPr>
          <a:lstStyle/>
          <a:p>
            <a:pPr>
              <a:defRPr sz="3600" b="1">
                <a:solidFill>
                  <a:srgbClr val="4A86E8"/>
                </a:solidFill>
                <a:latin typeface="Oswald"/>
                <a:ea typeface="Oswald"/>
                <a:cs typeface="Oswald"/>
                <a:sym typeface="Oswald"/>
              </a:defRPr>
            </a:pPr>
            <a:r>
              <a:t>State-machine replication</a:t>
            </a:r>
            <a:endParaRPr>
              <a:solidFill>
                <a:srgbClr val="000000"/>
              </a:solidFill>
            </a:endParaRPr>
          </a:p>
          <a:p>
            <a:pPr>
              <a:defRPr sz="2400" b="1">
                <a:solidFill>
                  <a:srgbClr val="000000"/>
                </a:solidFill>
                <a:latin typeface="Calibri"/>
                <a:ea typeface="Calibri"/>
                <a:cs typeface="Calibri"/>
                <a:sym typeface="Calibri"/>
              </a:defRPr>
            </a:pPr>
            <a:r>
              <a:t>(</a:t>
            </a:r>
            <a:r>
              <a:rPr sz="1800"/>
              <a:t>a.k.a.</a:t>
            </a:r>
            <a:r>
              <a:t> linearly ordered log, consensus, blockchain)</a:t>
            </a:r>
          </a:p>
        </p:txBody>
      </p:sp>
      <p:pic>
        <p:nvPicPr>
          <p:cNvPr id="198" name="Shape 132" descr="Shape 132"/>
          <p:cNvPicPr>
            <a:picLocks noChangeAspect="1"/>
          </p:cNvPicPr>
          <p:nvPr/>
        </p:nvPicPr>
        <p:blipFill>
          <a:blip r:embed="rId5">
            <a:extLst/>
          </a:blip>
          <a:stretch>
            <a:fillRect/>
          </a:stretch>
        </p:blipFill>
        <p:spPr>
          <a:xfrm>
            <a:off x="5513725" y="2242604"/>
            <a:ext cx="444301" cy="432901"/>
          </a:xfrm>
          <a:prstGeom prst="rect">
            <a:avLst/>
          </a:prstGeom>
          <a:ln w="12700">
            <a:miter lim="400000"/>
          </a:ln>
        </p:spPr>
      </p:pic>
      <p:pic>
        <p:nvPicPr>
          <p:cNvPr id="199" name="Shape 133" descr="Shape 133"/>
          <p:cNvPicPr>
            <a:picLocks noChangeAspect="1"/>
          </p:cNvPicPr>
          <p:nvPr/>
        </p:nvPicPr>
        <p:blipFill>
          <a:blip r:embed="rId3">
            <a:extLst/>
          </a:blip>
          <a:stretch>
            <a:fillRect/>
          </a:stretch>
        </p:blipFill>
        <p:spPr>
          <a:xfrm>
            <a:off x="6538304" y="718814"/>
            <a:ext cx="588300" cy="756001"/>
          </a:xfrm>
          <a:prstGeom prst="rect">
            <a:avLst/>
          </a:prstGeom>
          <a:ln w="12700">
            <a:miter lim="400000"/>
          </a:ln>
        </p:spPr>
      </p:pic>
      <p:pic>
        <p:nvPicPr>
          <p:cNvPr id="200" name="Shape 134" descr="Shape 134"/>
          <p:cNvPicPr>
            <a:picLocks noChangeAspect="1"/>
          </p:cNvPicPr>
          <p:nvPr/>
        </p:nvPicPr>
        <p:blipFill>
          <a:blip r:embed="rId5">
            <a:extLst/>
          </a:blip>
          <a:stretch>
            <a:fillRect/>
          </a:stretch>
        </p:blipFill>
        <p:spPr>
          <a:xfrm>
            <a:off x="6256761" y="779875"/>
            <a:ext cx="444301" cy="432901"/>
          </a:xfrm>
          <a:prstGeom prst="rect">
            <a:avLst/>
          </a:prstGeom>
          <a:ln w="12700">
            <a:miter lim="400000"/>
          </a:ln>
        </p:spPr>
      </p:pic>
      <p:pic>
        <p:nvPicPr>
          <p:cNvPr id="201" name="Shape 135" descr="Shape 135"/>
          <p:cNvPicPr>
            <a:picLocks noChangeAspect="1"/>
          </p:cNvPicPr>
          <p:nvPr/>
        </p:nvPicPr>
        <p:blipFill>
          <a:blip r:embed="rId3">
            <a:extLst/>
          </a:blip>
          <a:stretch>
            <a:fillRect/>
          </a:stretch>
        </p:blipFill>
        <p:spPr>
          <a:xfrm>
            <a:off x="7617337" y="694774"/>
            <a:ext cx="588301" cy="756000"/>
          </a:xfrm>
          <a:prstGeom prst="rect">
            <a:avLst/>
          </a:prstGeom>
          <a:ln w="12700">
            <a:miter lim="400000"/>
          </a:ln>
        </p:spPr>
      </p:pic>
      <p:pic>
        <p:nvPicPr>
          <p:cNvPr id="202" name="Shape 136" descr="Shape 136"/>
          <p:cNvPicPr>
            <a:picLocks noChangeAspect="1"/>
          </p:cNvPicPr>
          <p:nvPr/>
        </p:nvPicPr>
        <p:blipFill>
          <a:blip r:embed="rId5">
            <a:extLst/>
          </a:blip>
          <a:stretch>
            <a:fillRect/>
          </a:stretch>
        </p:blipFill>
        <p:spPr>
          <a:xfrm>
            <a:off x="7335793" y="755835"/>
            <a:ext cx="444301" cy="432901"/>
          </a:xfrm>
          <a:prstGeom prst="rect">
            <a:avLst/>
          </a:prstGeom>
          <a:ln w="12700">
            <a:miter lim="400000"/>
          </a:ln>
        </p:spPr>
      </p:pic>
      <p:pic>
        <p:nvPicPr>
          <p:cNvPr id="203" name="Shape 137" descr="Shape 137"/>
          <p:cNvPicPr>
            <a:picLocks noChangeAspect="1"/>
          </p:cNvPicPr>
          <p:nvPr/>
        </p:nvPicPr>
        <p:blipFill>
          <a:blip r:embed="rId3">
            <a:extLst/>
          </a:blip>
          <a:stretch>
            <a:fillRect/>
          </a:stretch>
        </p:blipFill>
        <p:spPr>
          <a:xfrm>
            <a:off x="6603068" y="3668317"/>
            <a:ext cx="588301" cy="756001"/>
          </a:xfrm>
          <a:prstGeom prst="rect">
            <a:avLst/>
          </a:prstGeom>
          <a:ln w="12700">
            <a:miter lim="400000"/>
          </a:ln>
        </p:spPr>
      </p:pic>
      <p:pic>
        <p:nvPicPr>
          <p:cNvPr id="204" name="Shape 138" descr="Shape 138"/>
          <p:cNvPicPr>
            <a:picLocks noChangeAspect="1"/>
          </p:cNvPicPr>
          <p:nvPr/>
        </p:nvPicPr>
        <p:blipFill>
          <a:blip r:embed="rId5">
            <a:extLst/>
          </a:blip>
          <a:stretch>
            <a:fillRect/>
          </a:stretch>
        </p:blipFill>
        <p:spPr>
          <a:xfrm>
            <a:off x="6321523" y="3729380"/>
            <a:ext cx="444301" cy="432901"/>
          </a:xfrm>
          <a:prstGeom prst="rect">
            <a:avLst/>
          </a:prstGeom>
          <a:ln w="12700">
            <a:miter lim="400000"/>
          </a:ln>
        </p:spPr>
      </p:pic>
      <p:pic>
        <p:nvPicPr>
          <p:cNvPr id="205" name="Shape 139" descr="Shape 139"/>
          <p:cNvPicPr>
            <a:picLocks noChangeAspect="1"/>
          </p:cNvPicPr>
          <p:nvPr/>
        </p:nvPicPr>
        <p:blipFill>
          <a:blip r:embed="rId3">
            <a:extLst/>
          </a:blip>
          <a:stretch>
            <a:fillRect/>
          </a:stretch>
        </p:blipFill>
        <p:spPr>
          <a:xfrm>
            <a:off x="7682099" y="3690458"/>
            <a:ext cx="588301" cy="756001"/>
          </a:xfrm>
          <a:prstGeom prst="rect">
            <a:avLst/>
          </a:prstGeom>
          <a:ln w="12700">
            <a:miter lim="400000"/>
          </a:ln>
        </p:spPr>
      </p:pic>
      <p:pic>
        <p:nvPicPr>
          <p:cNvPr id="206" name="Shape 140" descr="Shape 140"/>
          <p:cNvPicPr>
            <a:picLocks noChangeAspect="1"/>
          </p:cNvPicPr>
          <p:nvPr/>
        </p:nvPicPr>
        <p:blipFill>
          <a:blip r:embed="rId5">
            <a:extLst/>
          </a:blip>
          <a:stretch>
            <a:fillRect/>
          </a:stretch>
        </p:blipFill>
        <p:spPr>
          <a:xfrm>
            <a:off x="7400555" y="3751519"/>
            <a:ext cx="444301" cy="432901"/>
          </a:xfrm>
          <a:prstGeom prst="rect">
            <a:avLst/>
          </a:prstGeom>
          <a:ln w="12700">
            <a:miter lim="400000"/>
          </a:ln>
        </p:spPr>
      </p:pic>
      <p:pic>
        <p:nvPicPr>
          <p:cNvPr id="207" name="Shape 141" descr="Shape 141"/>
          <p:cNvPicPr>
            <a:picLocks noChangeAspect="1"/>
          </p:cNvPicPr>
          <p:nvPr/>
        </p:nvPicPr>
        <p:blipFill>
          <a:blip r:embed="rId3">
            <a:extLst/>
          </a:blip>
          <a:stretch>
            <a:fillRect/>
          </a:stretch>
        </p:blipFill>
        <p:spPr>
          <a:xfrm>
            <a:off x="8487209" y="2181555"/>
            <a:ext cx="588301" cy="756000"/>
          </a:xfrm>
          <a:prstGeom prst="rect">
            <a:avLst/>
          </a:prstGeom>
          <a:ln w="12700">
            <a:miter lim="400000"/>
          </a:ln>
        </p:spPr>
      </p:pic>
      <p:pic>
        <p:nvPicPr>
          <p:cNvPr id="208" name="Shape 142" descr="Shape 142"/>
          <p:cNvPicPr>
            <a:picLocks noChangeAspect="1"/>
          </p:cNvPicPr>
          <p:nvPr/>
        </p:nvPicPr>
        <p:blipFill>
          <a:blip r:embed="rId5">
            <a:extLst/>
          </a:blip>
          <a:stretch>
            <a:fillRect/>
          </a:stretch>
        </p:blipFill>
        <p:spPr>
          <a:xfrm>
            <a:off x="8205667" y="2242616"/>
            <a:ext cx="444301" cy="432901"/>
          </a:xfrm>
          <a:prstGeom prst="rect">
            <a:avLst/>
          </a:prstGeom>
          <a:ln w="12700">
            <a:miter lim="400000"/>
          </a:ln>
        </p:spPr>
      </p:pic>
    </p:spTree>
    <p:extLst>
      <p:ext uri="{BB962C8B-B14F-4D97-AF65-F5344CB8AC3E}">
        <p14:creationId xmlns:p14="http://schemas.microsoft.com/office/powerpoint/2010/main" val="2573216259"/>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a:spLocks noGrp="1"/>
          </p:cNvSpPr>
          <p:nvPr>
            <p:ph type="title"/>
          </p:nvPr>
        </p:nvSpPr>
        <p:spPr>
          <a:xfrm>
            <a:off x="223284" y="205978"/>
            <a:ext cx="877186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Example 1: </a:t>
            </a:r>
            <a:r>
              <a:rPr lang="en-US" dirty="0"/>
              <a:t>Fair</a:t>
            </a:r>
            <a:r>
              <a:rPr lang="en" dirty="0"/>
              <a:t> transactions</a:t>
            </a:r>
            <a:r>
              <a:rPr lang="en-US" dirty="0"/>
              <a:t> via Escrow</a:t>
            </a:r>
            <a:endParaRPr i="1" dirty="0"/>
          </a:p>
        </p:txBody>
      </p:sp>
      <p:sp>
        <p:nvSpPr>
          <p:cNvPr id="301" name="Shape 301"/>
          <p:cNvSpPr/>
          <p:nvPr/>
        </p:nvSpPr>
        <p:spPr>
          <a:xfrm>
            <a:off x="145663" y="2774250"/>
            <a:ext cx="1426200" cy="1306500"/>
          </a:xfrm>
          <a:prstGeom prst="smileyFace">
            <a:avLst>
              <a:gd name="adj" fmla="val 4653"/>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2" name="Shape 302"/>
          <p:cNvSpPr/>
          <p:nvPr/>
        </p:nvSpPr>
        <p:spPr>
          <a:xfrm>
            <a:off x="7112288" y="2774250"/>
            <a:ext cx="1426200" cy="1306500"/>
          </a:xfrm>
          <a:prstGeom prst="smileyFace">
            <a:avLst>
              <a:gd name="adj" fmla="val 4653"/>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1894925" y="4069650"/>
            <a:ext cx="5003100" cy="666000"/>
          </a:xfrm>
          <a:prstGeom prst="rect">
            <a:avLst/>
          </a:prstGeom>
          <a:solidFill>
            <a:srgbClr val="FCE5CD"/>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 sz="1800">
                <a:solidFill>
                  <a:schemeClr val="dk1"/>
                </a:solidFill>
                <a:latin typeface="Trebuchet MS"/>
                <a:ea typeface="Trebuchet MS"/>
                <a:cs typeface="Trebuchet MS"/>
                <a:sym typeface="Trebuchet MS"/>
              </a:rPr>
              <a:t>Pay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to 2-of-3 of Alice, Bob, Judy (MULTISIG)</a:t>
            </a:r>
            <a:endParaRPr sz="1800" baseline="-25000">
              <a:solidFill>
                <a:schemeClr val="dk1"/>
              </a:solidFill>
              <a:latin typeface="Trebuchet MS"/>
              <a:ea typeface="Trebuchet MS"/>
              <a:cs typeface="Trebuchet MS"/>
              <a:sym typeface="Trebuchet MS"/>
            </a:endParaRPr>
          </a:p>
          <a:p>
            <a:pPr marL="0" lvl="0" indent="0" algn="r" rtl="0">
              <a:lnSpc>
                <a:spcPct val="115000"/>
              </a:lnSpc>
              <a:spcBef>
                <a:spcPts val="0"/>
              </a:spcBef>
              <a:spcAft>
                <a:spcPts val="0"/>
              </a:spcAft>
              <a:buNone/>
            </a:pPr>
            <a:r>
              <a:rPr lang="en" sz="1000">
                <a:solidFill>
                  <a:schemeClr val="dk1"/>
                </a:solidFill>
                <a:latin typeface="Trebuchet MS"/>
                <a:ea typeface="Trebuchet MS"/>
                <a:cs typeface="Trebuchet MS"/>
                <a:sym typeface="Trebuchet MS"/>
              </a:rPr>
              <a:t>SIGNED(ALICE)</a:t>
            </a:r>
            <a:endParaRPr sz="1000">
              <a:solidFill>
                <a:schemeClr val="dk1"/>
              </a:solidFill>
              <a:latin typeface="Trebuchet MS"/>
              <a:ea typeface="Trebuchet MS"/>
              <a:cs typeface="Trebuchet MS"/>
              <a:sym typeface="Trebuchet MS"/>
            </a:endParaRPr>
          </a:p>
        </p:txBody>
      </p:sp>
      <p:sp>
        <p:nvSpPr>
          <p:cNvPr id="305" name="Shape 305"/>
          <p:cNvSpPr txBox="1"/>
          <p:nvPr/>
        </p:nvSpPr>
        <p:spPr>
          <a:xfrm>
            <a:off x="7511438" y="4080750"/>
            <a:ext cx="6279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Bob</a:t>
            </a:r>
            <a:endParaRPr/>
          </a:p>
        </p:txBody>
      </p:sp>
      <p:sp>
        <p:nvSpPr>
          <p:cNvPr id="306" name="Shape 306"/>
          <p:cNvSpPr txBox="1"/>
          <p:nvPr/>
        </p:nvSpPr>
        <p:spPr>
          <a:xfrm>
            <a:off x="544813" y="4080750"/>
            <a:ext cx="6279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Alice</a:t>
            </a:r>
            <a:endParaRPr/>
          </a:p>
        </p:txBody>
      </p:sp>
      <p:sp>
        <p:nvSpPr>
          <p:cNvPr id="307" name="Shape 307"/>
          <p:cNvSpPr/>
          <p:nvPr/>
        </p:nvSpPr>
        <p:spPr>
          <a:xfrm>
            <a:off x="725222" y="927900"/>
            <a:ext cx="1019100" cy="933600"/>
          </a:xfrm>
          <a:prstGeom prst="smileyFace">
            <a:avLst>
              <a:gd name="adj" fmla="val 4653"/>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3692138" y="2647738"/>
            <a:ext cx="1299900" cy="857400"/>
          </a:xfrm>
          <a:prstGeom prst="cube">
            <a:avLst>
              <a:gd name="adj" fmla="val 25000"/>
            </a:avLst>
          </a:prstGeom>
          <a:solidFill>
            <a:srgbClr val="B45F06"/>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r>
              <a:rPr lang="en"/>
              <a:t>To: Alice</a:t>
            </a:r>
            <a:endParaRPr/>
          </a:p>
          <a:p>
            <a:pPr marL="0" lvl="0" indent="0">
              <a:spcBef>
                <a:spcPts val="0"/>
              </a:spcBef>
              <a:spcAft>
                <a:spcPts val="0"/>
              </a:spcAft>
              <a:buNone/>
            </a:pPr>
            <a:r>
              <a:rPr lang="en"/>
              <a:t>From: Bob</a:t>
            </a:r>
            <a:endParaRPr/>
          </a:p>
        </p:txBody>
      </p:sp>
      <p:cxnSp>
        <p:nvCxnSpPr>
          <p:cNvPr id="309" name="Shape 309"/>
          <p:cNvCxnSpPr/>
          <p:nvPr/>
        </p:nvCxnSpPr>
        <p:spPr>
          <a:xfrm rot="10800000">
            <a:off x="1598050" y="3683875"/>
            <a:ext cx="5459700" cy="0"/>
          </a:xfrm>
          <a:prstGeom prst="straightConnector1">
            <a:avLst/>
          </a:prstGeom>
          <a:noFill/>
          <a:ln w="19050" cap="flat" cmpd="sng">
            <a:solidFill>
              <a:schemeClr val="dk2"/>
            </a:solidFill>
            <a:prstDash val="solid"/>
            <a:round/>
            <a:headEnd type="none" w="lg" len="lg"/>
            <a:tailEnd type="triangle" w="lg" len="lg"/>
          </a:ln>
        </p:spPr>
      </p:cxnSp>
      <p:sp>
        <p:nvSpPr>
          <p:cNvPr id="310" name="Shape 310"/>
          <p:cNvSpPr/>
          <p:nvPr/>
        </p:nvSpPr>
        <p:spPr>
          <a:xfrm>
            <a:off x="1916250" y="1666675"/>
            <a:ext cx="5003100" cy="666000"/>
          </a:xfrm>
          <a:prstGeom prst="rect">
            <a:avLst/>
          </a:prstGeom>
          <a:solidFill>
            <a:srgbClr val="FCE5CD"/>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 sz="1800">
                <a:solidFill>
                  <a:schemeClr val="dk1"/>
                </a:solidFill>
                <a:latin typeface="Trebuchet MS"/>
                <a:ea typeface="Trebuchet MS"/>
                <a:cs typeface="Trebuchet MS"/>
                <a:sym typeface="Trebuchet MS"/>
              </a:rPr>
              <a:t>Pay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to Bob</a:t>
            </a:r>
            <a:endParaRPr sz="1800" baseline="-25000">
              <a:solidFill>
                <a:schemeClr val="dk1"/>
              </a:solidFill>
              <a:latin typeface="Trebuchet MS"/>
              <a:ea typeface="Trebuchet MS"/>
              <a:cs typeface="Trebuchet MS"/>
              <a:sym typeface="Trebuchet MS"/>
            </a:endParaRPr>
          </a:p>
          <a:p>
            <a:pPr marL="0" lvl="0" indent="0" algn="r" rtl="0">
              <a:lnSpc>
                <a:spcPct val="115000"/>
              </a:lnSpc>
              <a:spcBef>
                <a:spcPts val="0"/>
              </a:spcBef>
              <a:spcAft>
                <a:spcPts val="0"/>
              </a:spcAft>
              <a:buNone/>
            </a:pPr>
            <a:r>
              <a:rPr lang="en" sz="1000">
                <a:solidFill>
                  <a:schemeClr val="dk1"/>
                </a:solidFill>
                <a:latin typeface="Trebuchet MS"/>
                <a:ea typeface="Trebuchet MS"/>
                <a:cs typeface="Trebuchet MS"/>
                <a:sym typeface="Trebuchet MS"/>
              </a:rPr>
              <a:t>SIGNED(ALICE, BOB)</a:t>
            </a:r>
            <a:endParaRPr sz="1000">
              <a:solidFill>
                <a:schemeClr val="dk1"/>
              </a:solidFill>
              <a:latin typeface="Trebuchet MS"/>
              <a:ea typeface="Trebuchet MS"/>
              <a:cs typeface="Trebuchet MS"/>
              <a:sym typeface="Trebuchet MS"/>
            </a:endParaRPr>
          </a:p>
        </p:txBody>
      </p:sp>
      <p:cxnSp>
        <p:nvCxnSpPr>
          <p:cNvPr id="311" name="Shape 311"/>
          <p:cNvCxnSpPr/>
          <p:nvPr/>
        </p:nvCxnSpPr>
        <p:spPr>
          <a:xfrm>
            <a:off x="2228300" y="2157275"/>
            <a:ext cx="213000" cy="2006400"/>
          </a:xfrm>
          <a:prstGeom prst="straightConnector1">
            <a:avLst/>
          </a:prstGeom>
          <a:noFill/>
          <a:ln w="19050" cap="flat" cmpd="sng">
            <a:solidFill>
              <a:srgbClr val="FF0000"/>
            </a:solidFill>
            <a:prstDash val="solid"/>
            <a:round/>
            <a:headEnd type="none" w="lg" len="lg"/>
            <a:tailEnd type="triangle" w="lg" len="lg"/>
          </a:ln>
        </p:spPr>
      </p:cxnSp>
      <p:sp>
        <p:nvSpPr>
          <p:cNvPr id="312" name="Shape 312"/>
          <p:cNvSpPr txBox="1"/>
          <p:nvPr/>
        </p:nvSpPr>
        <p:spPr>
          <a:xfrm>
            <a:off x="2766350" y="1063400"/>
            <a:ext cx="3151500" cy="577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3000"/>
              <a:t>(normal case)</a:t>
            </a:r>
            <a:endParaRPr sz="3000"/>
          </a:p>
        </p:txBody>
      </p:sp>
      <p:sp>
        <p:nvSpPr>
          <p:cNvPr id="313" name="Shape 313"/>
          <p:cNvSpPr/>
          <p:nvPr/>
        </p:nvSpPr>
        <p:spPr>
          <a:xfrm>
            <a:off x="4858875" y="2952013"/>
            <a:ext cx="133164" cy="248886"/>
          </a:xfrm>
          <a:prstGeom prst="irregularSeal2">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rot="4877682">
            <a:off x="4221398" y="2553954"/>
            <a:ext cx="213000" cy="398024"/>
          </a:xfrm>
          <a:prstGeom prst="irregularSeal2">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1906225" y="1693938"/>
            <a:ext cx="5003100" cy="666000"/>
          </a:xfrm>
          <a:prstGeom prst="rect">
            <a:avLst/>
          </a:prstGeom>
          <a:solidFill>
            <a:srgbClr val="FCE5CD"/>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50000"/>
              </a:lnSpc>
              <a:spcBef>
                <a:spcPts val="0"/>
              </a:spcBef>
              <a:spcAft>
                <a:spcPts val="0"/>
              </a:spcAft>
              <a:buNone/>
            </a:pPr>
            <a:r>
              <a:rPr lang="en" sz="1800">
                <a:solidFill>
                  <a:schemeClr val="dk1"/>
                </a:solidFill>
                <a:latin typeface="Trebuchet MS"/>
                <a:ea typeface="Trebuchet MS"/>
                <a:cs typeface="Trebuchet MS"/>
                <a:sym typeface="Trebuchet MS"/>
              </a:rPr>
              <a:t>Pay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to Alice</a:t>
            </a:r>
            <a:endParaRPr sz="1800" baseline="-25000">
              <a:solidFill>
                <a:schemeClr val="dk1"/>
              </a:solidFill>
              <a:latin typeface="Trebuchet MS"/>
              <a:ea typeface="Trebuchet MS"/>
              <a:cs typeface="Trebuchet MS"/>
              <a:sym typeface="Trebuchet MS"/>
            </a:endParaRPr>
          </a:p>
          <a:p>
            <a:pPr marL="0" lvl="0" indent="0" algn="r" rtl="0">
              <a:lnSpc>
                <a:spcPct val="115000"/>
              </a:lnSpc>
              <a:spcBef>
                <a:spcPts val="0"/>
              </a:spcBef>
              <a:spcAft>
                <a:spcPts val="0"/>
              </a:spcAft>
              <a:buNone/>
            </a:pPr>
            <a:r>
              <a:rPr lang="en" sz="1000">
                <a:solidFill>
                  <a:schemeClr val="dk1"/>
                </a:solidFill>
                <a:latin typeface="Trebuchet MS"/>
                <a:ea typeface="Trebuchet MS"/>
                <a:cs typeface="Trebuchet MS"/>
                <a:sym typeface="Trebuchet MS"/>
              </a:rPr>
              <a:t>SIGNED(ALICE, JUDY)</a:t>
            </a:r>
            <a:endParaRPr sz="1000">
              <a:solidFill>
                <a:schemeClr val="dk1"/>
              </a:solidFill>
              <a:latin typeface="Trebuchet MS"/>
              <a:ea typeface="Trebuchet MS"/>
              <a:cs typeface="Trebuchet MS"/>
              <a:sym typeface="Trebuchet MS"/>
            </a:endParaRPr>
          </a:p>
        </p:txBody>
      </p:sp>
      <p:sp>
        <p:nvSpPr>
          <p:cNvPr id="316" name="Shape 316"/>
          <p:cNvSpPr txBox="1"/>
          <p:nvPr/>
        </p:nvSpPr>
        <p:spPr>
          <a:xfrm>
            <a:off x="2853350" y="1007075"/>
            <a:ext cx="3151500" cy="577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3000"/>
              <a:t>(disputed case)</a:t>
            </a:r>
            <a:endParaRPr sz="3000"/>
          </a:p>
        </p:txBody>
      </p:sp>
      <p:sp>
        <p:nvSpPr>
          <p:cNvPr id="317" name="Shape 317"/>
          <p:cNvSpPr txBox="1"/>
          <p:nvPr/>
        </p:nvSpPr>
        <p:spPr>
          <a:xfrm>
            <a:off x="863513" y="1838575"/>
            <a:ext cx="6279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Judy</a:t>
            </a:r>
            <a:endParaRPr/>
          </a:p>
        </p:txBody>
      </p:sp>
      <p:pic>
        <p:nvPicPr>
          <p:cNvPr id="318" name="Shape 318"/>
          <p:cNvPicPr preferRelativeResize="0"/>
          <p:nvPr/>
        </p:nvPicPr>
        <p:blipFill>
          <a:blip r:embed="rId3">
            <a:alphaModFix/>
          </a:blip>
          <a:stretch>
            <a:fillRect/>
          </a:stretch>
        </p:blipFill>
        <p:spPr>
          <a:xfrm>
            <a:off x="928500" y="656425"/>
            <a:ext cx="1299800" cy="1839325"/>
          </a:xfrm>
          <a:prstGeom prst="rect">
            <a:avLst/>
          </a:prstGeom>
          <a:noFill/>
          <a:ln>
            <a:noFill/>
          </a:ln>
        </p:spPr>
      </p:pic>
    </p:spTree>
    <p:extLst>
      <p:ext uri="{BB962C8B-B14F-4D97-AF65-F5344CB8AC3E}">
        <p14:creationId xmlns:p14="http://schemas.microsoft.com/office/powerpoint/2010/main" val="346448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4"/>
                                        </p:tgtEl>
                                        <p:attrNameLst>
                                          <p:attrName>style.visibility</p:attrName>
                                        </p:attrNameLst>
                                      </p:cBhvr>
                                      <p:to>
                                        <p:strVal val="visible"/>
                                      </p:to>
                                    </p:set>
                                    <p:animEffect transition="in" filter="fade">
                                      <p:cBhvr>
                                        <p:cTn id="7" dur="1000"/>
                                        <p:tgtEl>
                                          <p:spTgt spid="30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9"/>
                                        </p:tgtEl>
                                        <p:attrNameLst>
                                          <p:attrName>style.visibility</p:attrName>
                                        </p:attrNameLst>
                                      </p:cBhvr>
                                      <p:to>
                                        <p:strVal val="visible"/>
                                      </p:to>
                                    </p:set>
                                    <p:animEffect transition="in" filter="fade">
                                      <p:cBhvr>
                                        <p:cTn id="12" dur="1000"/>
                                        <p:tgtEl>
                                          <p:spTgt spid="309"/>
                                        </p:tgtEl>
                                      </p:cBhvr>
                                    </p:animEffect>
                                  </p:childTnLst>
                                </p:cTn>
                              </p:par>
                              <p:par>
                                <p:cTn id="13" presetID="10" presetClass="entr" presetSubtype="0" fill="hold" nodeType="withEffect">
                                  <p:stCondLst>
                                    <p:cond delay="0"/>
                                  </p:stCondLst>
                                  <p:childTnLst>
                                    <p:set>
                                      <p:cBhvr>
                                        <p:cTn id="14" dur="1" fill="hold">
                                          <p:stCondLst>
                                            <p:cond delay="0"/>
                                          </p:stCondLst>
                                        </p:cTn>
                                        <p:tgtEl>
                                          <p:spTgt spid="308"/>
                                        </p:tgtEl>
                                        <p:attrNameLst>
                                          <p:attrName>style.visibility</p:attrName>
                                        </p:attrNameLst>
                                      </p:cBhvr>
                                      <p:to>
                                        <p:strVal val="visible"/>
                                      </p:to>
                                    </p:set>
                                    <p:animEffect transition="in" filter="fade">
                                      <p:cBhvr>
                                        <p:cTn id="15" dur="1000"/>
                                        <p:tgtEl>
                                          <p:spTgt spid="3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0"/>
                                        </p:tgtEl>
                                        <p:attrNameLst>
                                          <p:attrName>style.visibility</p:attrName>
                                        </p:attrNameLst>
                                      </p:cBhvr>
                                      <p:to>
                                        <p:strVal val="visible"/>
                                      </p:to>
                                    </p:set>
                                    <p:animEffect transition="in" filter="fade">
                                      <p:cBhvr>
                                        <p:cTn id="20" dur="1000"/>
                                        <p:tgtEl>
                                          <p:spTgt spid="310"/>
                                        </p:tgtEl>
                                      </p:cBhvr>
                                    </p:animEffect>
                                  </p:childTnLst>
                                </p:cTn>
                              </p:par>
                              <p:par>
                                <p:cTn id="21" presetID="10" presetClass="entr" presetSubtype="0" fill="hold" nodeType="withEffect">
                                  <p:stCondLst>
                                    <p:cond delay="0"/>
                                  </p:stCondLst>
                                  <p:childTnLst>
                                    <p:set>
                                      <p:cBhvr>
                                        <p:cTn id="22" dur="1" fill="hold">
                                          <p:stCondLst>
                                            <p:cond delay="0"/>
                                          </p:stCondLst>
                                        </p:cTn>
                                        <p:tgtEl>
                                          <p:spTgt spid="311"/>
                                        </p:tgtEl>
                                        <p:attrNameLst>
                                          <p:attrName>style.visibility</p:attrName>
                                        </p:attrNameLst>
                                      </p:cBhvr>
                                      <p:to>
                                        <p:strVal val="visible"/>
                                      </p:to>
                                    </p:set>
                                    <p:animEffect transition="in" filter="fade">
                                      <p:cBhvr>
                                        <p:cTn id="23" dur="1000"/>
                                        <p:tgtEl>
                                          <p:spTgt spid="311"/>
                                        </p:tgtEl>
                                      </p:cBhvr>
                                    </p:animEffect>
                                  </p:childTnLst>
                                </p:cTn>
                              </p:par>
                              <p:par>
                                <p:cTn id="24" presetID="10" presetClass="entr" presetSubtype="0" fill="hold" nodeType="withEffect">
                                  <p:stCondLst>
                                    <p:cond delay="0"/>
                                  </p:stCondLst>
                                  <p:childTnLst>
                                    <p:set>
                                      <p:cBhvr>
                                        <p:cTn id="25" dur="1" fill="hold">
                                          <p:stCondLst>
                                            <p:cond delay="0"/>
                                          </p:stCondLst>
                                        </p:cTn>
                                        <p:tgtEl>
                                          <p:spTgt spid="312"/>
                                        </p:tgtEl>
                                        <p:attrNameLst>
                                          <p:attrName>style.visibility</p:attrName>
                                        </p:attrNameLst>
                                      </p:cBhvr>
                                      <p:to>
                                        <p:strVal val="visible"/>
                                      </p:to>
                                    </p:set>
                                    <p:animEffect transition="in" filter="fade">
                                      <p:cBhvr>
                                        <p:cTn id="26" dur="1000"/>
                                        <p:tgtEl>
                                          <p:spTgt spid="3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310"/>
                                        </p:tgtEl>
                                      </p:cBhvr>
                                    </p:animEffect>
                                    <p:set>
                                      <p:cBhvr>
                                        <p:cTn id="31" dur="1" fill="hold">
                                          <p:stCondLst>
                                            <p:cond delay="1000"/>
                                          </p:stCondLst>
                                        </p:cTn>
                                        <p:tgtEl>
                                          <p:spTgt spid="310"/>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1000"/>
                                        <p:tgtEl>
                                          <p:spTgt spid="311"/>
                                        </p:tgtEl>
                                      </p:cBhvr>
                                    </p:animEffect>
                                    <p:set>
                                      <p:cBhvr>
                                        <p:cTn id="34" dur="1" fill="hold">
                                          <p:stCondLst>
                                            <p:cond delay="1000"/>
                                          </p:stCondLst>
                                        </p:cTn>
                                        <p:tgtEl>
                                          <p:spTgt spid="311"/>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1000"/>
                                        <p:tgtEl>
                                          <p:spTgt spid="312"/>
                                        </p:tgtEl>
                                      </p:cBhvr>
                                    </p:animEffect>
                                    <p:set>
                                      <p:cBhvr>
                                        <p:cTn id="37" dur="1" fill="hold">
                                          <p:stCondLst>
                                            <p:cond delay="1000"/>
                                          </p:stCondLst>
                                        </p:cTn>
                                        <p:tgtEl>
                                          <p:spTgt spid="312"/>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14"/>
                                        </p:tgtEl>
                                        <p:attrNameLst>
                                          <p:attrName>style.visibility</p:attrName>
                                        </p:attrNameLst>
                                      </p:cBhvr>
                                      <p:to>
                                        <p:strVal val="visible"/>
                                      </p:to>
                                    </p:set>
                                    <p:animEffect transition="in" filter="fade">
                                      <p:cBhvr>
                                        <p:cTn id="42" dur="1000"/>
                                        <p:tgtEl>
                                          <p:spTgt spid="314"/>
                                        </p:tgtEl>
                                      </p:cBhvr>
                                    </p:animEffect>
                                  </p:childTnLst>
                                </p:cTn>
                              </p:par>
                              <p:par>
                                <p:cTn id="43" presetID="10" presetClass="entr" presetSubtype="0" fill="hold" nodeType="withEffect">
                                  <p:stCondLst>
                                    <p:cond delay="0"/>
                                  </p:stCondLst>
                                  <p:childTnLst>
                                    <p:set>
                                      <p:cBhvr>
                                        <p:cTn id="44" dur="1" fill="hold">
                                          <p:stCondLst>
                                            <p:cond delay="0"/>
                                          </p:stCondLst>
                                        </p:cTn>
                                        <p:tgtEl>
                                          <p:spTgt spid="313"/>
                                        </p:tgtEl>
                                        <p:attrNameLst>
                                          <p:attrName>style.visibility</p:attrName>
                                        </p:attrNameLst>
                                      </p:cBhvr>
                                      <p:to>
                                        <p:strVal val="visible"/>
                                      </p:to>
                                    </p:set>
                                    <p:animEffect transition="in" filter="fade">
                                      <p:cBhvr>
                                        <p:cTn id="45" dur="1000"/>
                                        <p:tgtEl>
                                          <p:spTgt spid="3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7"/>
                                        </p:tgtEl>
                                        <p:attrNameLst>
                                          <p:attrName>style.visibility</p:attrName>
                                        </p:attrNameLst>
                                      </p:cBhvr>
                                      <p:to>
                                        <p:strVal val="visible"/>
                                      </p:to>
                                    </p:set>
                                    <p:animEffect transition="in" filter="fade">
                                      <p:cBhvr>
                                        <p:cTn id="50" dur="1000"/>
                                        <p:tgtEl>
                                          <p:spTgt spid="307"/>
                                        </p:tgtEl>
                                      </p:cBhvr>
                                    </p:animEffect>
                                  </p:childTnLst>
                                </p:cTn>
                              </p:par>
                              <p:par>
                                <p:cTn id="51" presetID="10" presetClass="entr" presetSubtype="0" fill="hold" nodeType="withEffect">
                                  <p:stCondLst>
                                    <p:cond delay="0"/>
                                  </p:stCondLst>
                                  <p:childTnLst>
                                    <p:set>
                                      <p:cBhvr>
                                        <p:cTn id="52" dur="1" fill="hold">
                                          <p:stCondLst>
                                            <p:cond delay="0"/>
                                          </p:stCondLst>
                                        </p:cTn>
                                        <p:tgtEl>
                                          <p:spTgt spid="318"/>
                                        </p:tgtEl>
                                        <p:attrNameLst>
                                          <p:attrName>style.visibility</p:attrName>
                                        </p:attrNameLst>
                                      </p:cBhvr>
                                      <p:to>
                                        <p:strVal val="visible"/>
                                      </p:to>
                                    </p:set>
                                    <p:animEffect transition="in" filter="fade">
                                      <p:cBhvr>
                                        <p:cTn id="53" dur="1000"/>
                                        <p:tgtEl>
                                          <p:spTgt spid="318"/>
                                        </p:tgtEl>
                                      </p:cBhvr>
                                    </p:animEffect>
                                  </p:childTnLst>
                                </p:cTn>
                              </p:par>
                              <p:par>
                                <p:cTn id="54" presetID="10" presetClass="entr" presetSubtype="0" fill="hold" nodeType="withEffect">
                                  <p:stCondLst>
                                    <p:cond delay="0"/>
                                  </p:stCondLst>
                                  <p:childTnLst>
                                    <p:set>
                                      <p:cBhvr>
                                        <p:cTn id="55" dur="1" fill="hold">
                                          <p:stCondLst>
                                            <p:cond delay="0"/>
                                          </p:stCondLst>
                                        </p:cTn>
                                        <p:tgtEl>
                                          <p:spTgt spid="315"/>
                                        </p:tgtEl>
                                        <p:attrNameLst>
                                          <p:attrName>style.visibility</p:attrName>
                                        </p:attrNameLst>
                                      </p:cBhvr>
                                      <p:to>
                                        <p:strVal val="visible"/>
                                      </p:to>
                                    </p:set>
                                    <p:animEffect transition="in" filter="fade">
                                      <p:cBhvr>
                                        <p:cTn id="56" dur="1000"/>
                                        <p:tgtEl>
                                          <p:spTgt spid="315"/>
                                        </p:tgtEl>
                                      </p:cBhvr>
                                    </p:animEffect>
                                  </p:childTnLst>
                                </p:cTn>
                              </p:par>
                              <p:par>
                                <p:cTn id="57" presetID="10" presetClass="entr" presetSubtype="0" fill="hold" nodeType="withEffect">
                                  <p:stCondLst>
                                    <p:cond delay="0"/>
                                  </p:stCondLst>
                                  <p:childTnLst>
                                    <p:set>
                                      <p:cBhvr>
                                        <p:cTn id="58" dur="1" fill="hold">
                                          <p:stCondLst>
                                            <p:cond delay="0"/>
                                          </p:stCondLst>
                                        </p:cTn>
                                        <p:tgtEl>
                                          <p:spTgt spid="317"/>
                                        </p:tgtEl>
                                        <p:attrNameLst>
                                          <p:attrName>style.visibility</p:attrName>
                                        </p:attrNameLst>
                                      </p:cBhvr>
                                      <p:to>
                                        <p:strVal val="visible"/>
                                      </p:to>
                                    </p:set>
                                    <p:animEffect transition="in" filter="fade">
                                      <p:cBhvr>
                                        <p:cTn id="59" dur="1000"/>
                                        <p:tgtEl>
                                          <p:spTgt spid="317"/>
                                        </p:tgtEl>
                                      </p:cBhvr>
                                    </p:animEffect>
                                  </p:childTnLst>
                                </p:cTn>
                              </p:par>
                              <p:par>
                                <p:cTn id="60" presetID="10" presetClass="entr" presetSubtype="0" fill="hold" nodeType="withEffect">
                                  <p:stCondLst>
                                    <p:cond delay="0"/>
                                  </p:stCondLst>
                                  <p:childTnLst>
                                    <p:set>
                                      <p:cBhvr>
                                        <p:cTn id="61" dur="1" fill="hold">
                                          <p:stCondLst>
                                            <p:cond delay="0"/>
                                          </p:stCondLst>
                                        </p:cTn>
                                        <p:tgtEl>
                                          <p:spTgt spid="316"/>
                                        </p:tgtEl>
                                        <p:attrNameLst>
                                          <p:attrName>style.visibility</p:attrName>
                                        </p:attrNameLst>
                                      </p:cBhvr>
                                      <p:to>
                                        <p:strVal val="visible"/>
                                      </p:to>
                                    </p:set>
                                    <p:animEffect transition="in" filter="fade">
                                      <p:cBhvr>
                                        <p:cTn id="62"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2" name="Shape 147" descr="Shape 147"/>
          <p:cNvPicPr>
            <a:picLocks noChangeAspect="1"/>
          </p:cNvPicPr>
          <p:nvPr/>
        </p:nvPicPr>
        <p:blipFill>
          <a:blip r:embed="rId3">
            <a:extLst/>
          </a:blip>
          <a:stretch>
            <a:fillRect/>
          </a:stretch>
        </p:blipFill>
        <p:spPr>
          <a:xfrm>
            <a:off x="5795269" y="2181543"/>
            <a:ext cx="588301" cy="756000"/>
          </a:xfrm>
          <a:prstGeom prst="rect">
            <a:avLst/>
          </a:prstGeom>
          <a:ln w="12700">
            <a:miter lim="400000"/>
          </a:ln>
        </p:spPr>
      </p:pic>
      <p:pic>
        <p:nvPicPr>
          <p:cNvPr id="213" name="Shape 148" descr="Shape 148"/>
          <p:cNvPicPr>
            <a:picLocks noChangeAspect="1"/>
          </p:cNvPicPr>
          <p:nvPr/>
        </p:nvPicPr>
        <p:blipFill>
          <a:blip r:embed="rId4">
            <a:extLst/>
          </a:blip>
          <a:stretch>
            <a:fillRect/>
          </a:stretch>
        </p:blipFill>
        <p:spPr>
          <a:xfrm>
            <a:off x="6455150" y="1591848"/>
            <a:ext cx="1690201" cy="1986302"/>
          </a:xfrm>
          <a:prstGeom prst="rect">
            <a:avLst/>
          </a:prstGeom>
          <a:ln w="12700">
            <a:miter lim="400000"/>
          </a:ln>
        </p:spPr>
      </p:pic>
      <p:sp>
        <p:nvSpPr>
          <p:cNvPr id="214" name="Shape 149"/>
          <p:cNvSpPr/>
          <p:nvPr/>
        </p:nvSpPr>
        <p:spPr>
          <a:xfrm>
            <a:off x="152400" y="11399"/>
            <a:ext cx="6772500" cy="1387851"/>
          </a:xfrm>
          <a:prstGeom prst="rect">
            <a:avLst/>
          </a:prstGeom>
          <a:ln w="12700">
            <a:miter lim="400000"/>
          </a:ln>
          <a:extLst>
            <a:ext uri="{C572A759-6A51-4108-AA02-DFA0A04FC94B}">
              <ma14:wrappingTextBoxFlag xmlns:ma14="http://schemas.microsoft.com/office/mac/drawingml/2011/main" xmlns="" val="1"/>
            </a:ext>
          </a:extLst>
        </p:spPr>
        <p:txBody>
          <a:bodyPr lIns="58925" tIns="58925" rIns="58925" bIns="58925" anchor="ctr">
            <a:spAutoFit/>
          </a:bodyPr>
          <a:lstStyle/>
          <a:p>
            <a:pPr>
              <a:defRPr sz="3600" b="1">
                <a:solidFill>
                  <a:srgbClr val="666666"/>
                </a:solidFill>
                <a:latin typeface="Oswald"/>
                <a:ea typeface="Oswald"/>
                <a:cs typeface="Oswald"/>
                <a:sym typeface="Oswald"/>
              </a:defRPr>
            </a:pPr>
            <a:r>
              <a:t>State-machine replication</a:t>
            </a:r>
            <a:endParaRPr>
              <a:solidFill>
                <a:srgbClr val="000000"/>
              </a:solidFill>
            </a:endParaRPr>
          </a:p>
          <a:p>
            <a:pPr>
              <a:defRPr sz="2400" b="1">
                <a:solidFill>
                  <a:srgbClr val="999999"/>
                </a:solidFill>
                <a:latin typeface="Calibri"/>
                <a:ea typeface="Calibri"/>
                <a:cs typeface="Calibri"/>
                <a:sym typeface="Calibri"/>
              </a:defRPr>
            </a:pPr>
            <a:r>
              <a:t>(</a:t>
            </a:r>
            <a:r>
              <a:rPr sz="1800"/>
              <a:t>a.k.a.</a:t>
            </a:r>
            <a:r>
              <a:t> linearly ordered log, consensus, blockchain</a:t>
            </a:r>
            <a:r>
              <a:rPr sz="2500"/>
              <a:t>)</a:t>
            </a:r>
          </a:p>
        </p:txBody>
      </p:sp>
      <p:pic>
        <p:nvPicPr>
          <p:cNvPr id="215" name="Shape 150" descr="Shape 150"/>
          <p:cNvPicPr>
            <a:picLocks noChangeAspect="1"/>
          </p:cNvPicPr>
          <p:nvPr/>
        </p:nvPicPr>
        <p:blipFill>
          <a:blip r:embed="rId5">
            <a:extLst/>
          </a:blip>
          <a:stretch>
            <a:fillRect/>
          </a:stretch>
        </p:blipFill>
        <p:spPr>
          <a:xfrm>
            <a:off x="5513725" y="2242604"/>
            <a:ext cx="444301" cy="432901"/>
          </a:xfrm>
          <a:prstGeom prst="rect">
            <a:avLst/>
          </a:prstGeom>
          <a:ln w="12700">
            <a:miter lim="400000"/>
          </a:ln>
        </p:spPr>
      </p:pic>
      <p:pic>
        <p:nvPicPr>
          <p:cNvPr id="216" name="Shape 151" descr="Shape 151"/>
          <p:cNvPicPr>
            <a:picLocks noChangeAspect="1"/>
          </p:cNvPicPr>
          <p:nvPr/>
        </p:nvPicPr>
        <p:blipFill>
          <a:blip r:embed="rId3">
            <a:extLst/>
          </a:blip>
          <a:stretch>
            <a:fillRect/>
          </a:stretch>
        </p:blipFill>
        <p:spPr>
          <a:xfrm>
            <a:off x="6538304" y="718814"/>
            <a:ext cx="588300" cy="756001"/>
          </a:xfrm>
          <a:prstGeom prst="rect">
            <a:avLst/>
          </a:prstGeom>
          <a:ln w="12700">
            <a:miter lim="400000"/>
          </a:ln>
        </p:spPr>
      </p:pic>
      <p:pic>
        <p:nvPicPr>
          <p:cNvPr id="217" name="Shape 152" descr="Shape 152"/>
          <p:cNvPicPr>
            <a:picLocks noChangeAspect="1"/>
          </p:cNvPicPr>
          <p:nvPr/>
        </p:nvPicPr>
        <p:blipFill>
          <a:blip r:embed="rId5">
            <a:extLst/>
          </a:blip>
          <a:stretch>
            <a:fillRect/>
          </a:stretch>
        </p:blipFill>
        <p:spPr>
          <a:xfrm>
            <a:off x="6256761" y="779875"/>
            <a:ext cx="444301" cy="432901"/>
          </a:xfrm>
          <a:prstGeom prst="rect">
            <a:avLst/>
          </a:prstGeom>
          <a:ln w="12700">
            <a:miter lim="400000"/>
          </a:ln>
        </p:spPr>
      </p:pic>
      <p:pic>
        <p:nvPicPr>
          <p:cNvPr id="218" name="Shape 153" descr="Shape 153"/>
          <p:cNvPicPr>
            <a:picLocks noChangeAspect="1"/>
          </p:cNvPicPr>
          <p:nvPr/>
        </p:nvPicPr>
        <p:blipFill>
          <a:blip r:embed="rId3">
            <a:extLst/>
          </a:blip>
          <a:stretch>
            <a:fillRect/>
          </a:stretch>
        </p:blipFill>
        <p:spPr>
          <a:xfrm>
            <a:off x="7617337" y="694774"/>
            <a:ext cx="588301" cy="756000"/>
          </a:xfrm>
          <a:prstGeom prst="rect">
            <a:avLst/>
          </a:prstGeom>
          <a:ln w="12700">
            <a:miter lim="400000"/>
          </a:ln>
        </p:spPr>
      </p:pic>
      <p:pic>
        <p:nvPicPr>
          <p:cNvPr id="219" name="Shape 154" descr="Shape 154"/>
          <p:cNvPicPr>
            <a:picLocks noChangeAspect="1"/>
          </p:cNvPicPr>
          <p:nvPr/>
        </p:nvPicPr>
        <p:blipFill>
          <a:blip r:embed="rId5">
            <a:extLst/>
          </a:blip>
          <a:stretch>
            <a:fillRect/>
          </a:stretch>
        </p:blipFill>
        <p:spPr>
          <a:xfrm>
            <a:off x="7335793" y="755835"/>
            <a:ext cx="444301" cy="432901"/>
          </a:xfrm>
          <a:prstGeom prst="rect">
            <a:avLst/>
          </a:prstGeom>
          <a:ln w="12700">
            <a:miter lim="400000"/>
          </a:ln>
        </p:spPr>
      </p:pic>
      <p:pic>
        <p:nvPicPr>
          <p:cNvPr id="220" name="Shape 155" descr="Shape 155"/>
          <p:cNvPicPr>
            <a:picLocks noChangeAspect="1"/>
          </p:cNvPicPr>
          <p:nvPr/>
        </p:nvPicPr>
        <p:blipFill>
          <a:blip r:embed="rId3">
            <a:extLst/>
          </a:blip>
          <a:stretch>
            <a:fillRect/>
          </a:stretch>
        </p:blipFill>
        <p:spPr>
          <a:xfrm>
            <a:off x="6603068" y="3668317"/>
            <a:ext cx="588301" cy="756001"/>
          </a:xfrm>
          <a:prstGeom prst="rect">
            <a:avLst/>
          </a:prstGeom>
          <a:ln w="12700">
            <a:miter lim="400000"/>
          </a:ln>
        </p:spPr>
      </p:pic>
      <p:pic>
        <p:nvPicPr>
          <p:cNvPr id="221" name="Shape 156" descr="Shape 156"/>
          <p:cNvPicPr>
            <a:picLocks noChangeAspect="1"/>
          </p:cNvPicPr>
          <p:nvPr/>
        </p:nvPicPr>
        <p:blipFill>
          <a:blip r:embed="rId5">
            <a:extLst/>
          </a:blip>
          <a:stretch>
            <a:fillRect/>
          </a:stretch>
        </p:blipFill>
        <p:spPr>
          <a:xfrm>
            <a:off x="6321523" y="3729380"/>
            <a:ext cx="444301" cy="432901"/>
          </a:xfrm>
          <a:prstGeom prst="rect">
            <a:avLst/>
          </a:prstGeom>
          <a:ln w="12700">
            <a:miter lim="400000"/>
          </a:ln>
        </p:spPr>
      </p:pic>
      <p:pic>
        <p:nvPicPr>
          <p:cNvPr id="222" name="Shape 157" descr="Shape 157"/>
          <p:cNvPicPr>
            <a:picLocks noChangeAspect="1"/>
          </p:cNvPicPr>
          <p:nvPr/>
        </p:nvPicPr>
        <p:blipFill>
          <a:blip r:embed="rId3">
            <a:extLst/>
          </a:blip>
          <a:stretch>
            <a:fillRect/>
          </a:stretch>
        </p:blipFill>
        <p:spPr>
          <a:xfrm>
            <a:off x="7682099" y="3690458"/>
            <a:ext cx="588301" cy="756001"/>
          </a:xfrm>
          <a:prstGeom prst="rect">
            <a:avLst/>
          </a:prstGeom>
          <a:ln w="12700">
            <a:miter lim="400000"/>
          </a:ln>
        </p:spPr>
      </p:pic>
      <p:pic>
        <p:nvPicPr>
          <p:cNvPr id="223" name="Shape 158" descr="Shape 158"/>
          <p:cNvPicPr>
            <a:picLocks noChangeAspect="1"/>
          </p:cNvPicPr>
          <p:nvPr/>
        </p:nvPicPr>
        <p:blipFill>
          <a:blip r:embed="rId5">
            <a:extLst/>
          </a:blip>
          <a:stretch>
            <a:fillRect/>
          </a:stretch>
        </p:blipFill>
        <p:spPr>
          <a:xfrm>
            <a:off x="7400555" y="3751519"/>
            <a:ext cx="444301" cy="432901"/>
          </a:xfrm>
          <a:prstGeom prst="rect">
            <a:avLst/>
          </a:prstGeom>
          <a:ln w="12700">
            <a:miter lim="400000"/>
          </a:ln>
        </p:spPr>
      </p:pic>
      <p:pic>
        <p:nvPicPr>
          <p:cNvPr id="224" name="Shape 159" descr="Shape 159"/>
          <p:cNvPicPr>
            <a:picLocks noChangeAspect="1"/>
          </p:cNvPicPr>
          <p:nvPr/>
        </p:nvPicPr>
        <p:blipFill>
          <a:blip r:embed="rId3">
            <a:extLst/>
          </a:blip>
          <a:stretch>
            <a:fillRect/>
          </a:stretch>
        </p:blipFill>
        <p:spPr>
          <a:xfrm>
            <a:off x="8487209" y="2181555"/>
            <a:ext cx="588301" cy="756000"/>
          </a:xfrm>
          <a:prstGeom prst="rect">
            <a:avLst/>
          </a:prstGeom>
          <a:ln w="12700">
            <a:miter lim="400000"/>
          </a:ln>
        </p:spPr>
      </p:pic>
      <p:pic>
        <p:nvPicPr>
          <p:cNvPr id="225" name="Shape 160" descr="Shape 160"/>
          <p:cNvPicPr>
            <a:picLocks noChangeAspect="1"/>
          </p:cNvPicPr>
          <p:nvPr/>
        </p:nvPicPr>
        <p:blipFill>
          <a:blip r:embed="rId5">
            <a:extLst/>
          </a:blip>
          <a:stretch>
            <a:fillRect/>
          </a:stretch>
        </p:blipFill>
        <p:spPr>
          <a:xfrm>
            <a:off x="8205667" y="2242616"/>
            <a:ext cx="444301" cy="432901"/>
          </a:xfrm>
          <a:prstGeom prst="rect">
            <a:avLst/>
          </a:prstGeom>
          <a:ln w="12700">
            <a:miter lim="400000"/>
          </a:ln>
        </p:spPr>
      </p:pic>
      <p:grpSp>
        <p:nvGrpSpPr>
          <p:cNvPr id="228" name="Shape 161"/>
          <p:cNvGrpSpPr/>
          <p:nvPr/>
        </p:nvGrpSpPr>
        <p:grpSpPr>
          <a:xfrm>
            <a:off x="370425" y="1117890"/>
            <a:ext cx="4552802" cy="2062071"/>
            <a:chOff x="0" y="325820"/>
            <a:chExt cx="4552801" cy="2062070"/>
          </a:xfrm>
        </p:grpSpPr>
        <p:sp>
          <p:nvSpPr>
            <p:cNvPr id="226" name="Shape"/>
            <p:cNvSpPr/>
            <p:nvPr/>
          </p:nvSpPr>
          <p:spPr>
            <a:xfrm>
              <a:off x="0" y="682754"/>
              <a:ext cx="4552801" cy="13482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77" y="0"/>
                    <a:pt x="1066" y="0"/>
                  </a:cubicBezTo>
                  <a:lnTo>
                    <a:pt x="20534" y="0"/>
                  </a:lnTo>
                  <a:cubicBezTo>
                    <a:pt x="21123" y="0"/>
                    <a:pt x="21600" y="1612"/>
                    <a:pt x="21600" y="3600"/>
                  </a:cubicBezTo>
                  <a:lnTo>
                    <a:pt x="21600" y="18000"/>
                  </a:lnTo>
                  <a:cubicBezTo>
                    <a:pt x="21600" y="19988"/>
                    <a:pt x="21123" y="21600"/>
                    <a:pt x="20534" y="21600"/>
                  </a:cubicBezTo>
                  <a:lnTo>
                    <a:pt x="1066" y="21600"/>
                  </a:lnTo>
                  <a:cubicBezTo>
                    <a:pt x="477" y="21600"/>
                    <a:pt x="0" y="19988"/>
                    <a:pt x="0" y="18000"/>
                  </a:cubicBezTo>
                  <a:close/>
                </a:path>
              </a:pathLst>
            </a:custGeom>
            <a:solidFill>
              <a:srgbClr val="00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227" name="Consistency:…"/>
            <p:cNvSpPr/>
            <p:nvPr/>
          </p:nvSpPr>
          <p:spPr>
            <a:xfrm>
              <a:off x="112349" y="325820"/>
              <a:ext cx="4440452" cy="2062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lgn="ctr">
                <a:defRPr sz="3600">
                  <a:solidFill>
                    <a:srgbClr val="000000"/>
                  </a:solidFill>
                </a:defRPr>
              </a:pPr>
              <a:endParaRPr dirty="0"/>
            </a:p>
            <a:p>
              <a:pPr algn="ctr">
                <a:defRPr sz="3600" b="1">
                  <a:solidFill>
                    <a:srgbClr val="0000FF"/>
                  </a:solidFill>
                </a:defRPr>
              </a:pPr>
              <a:r>
                <a:rPr dirty="0"/>
                <a:t>Consistency: </a:t>
              </a:r>
              <a:endParaRPr dirty="0">
                <a:solidFill>
                  <a:srgbClr val="000000"/>
                </a:solidFill>
              </a:endParaRPr>
            </a:p>
            <a:p>
              <a:pPr algn="ctr">
                <a:defRPr sz="2800">
                  <a:solidFill>
                    <a:srgbClr val="000000"/>
                  </a:solidFill>
                </a:defRPr>
              </a:pPr>
              <a:r>
                <a:rPr dirty="0"/>
                <a:t>honest nodes agree on log </a:t>
              </a:r>
            </a:p>
            <a:p>
              <a:pPr algn="ctr">
                <a:defRPr sz="2200">
                  <a:solidFill>
                    <a:srgbClr val="000000"/>
                  </a:solidFill>
                </a:defRPr>
              </a:pPr>
              <a:endParaRPr dirty="0"/>
            </a:p>
          </p:txBody>
        </p:sp>
      </p:grpSp>
      <p:grpSp>
        <p:nvGrpSpPr>
          <p:cNvPr id="231" name="Shape 162"/>
          <p:cNvGrpSpPr/>
          <p:nvPr/>
        </p:nvGrpSpPr>
        <p:grpSpPr>
          <a:xfrm>
            <a:off x="370425" y="2946890"/>
            <a:ext cx="4552802" cy="2062071"/>
            <a:chOff x="0" y="325820"/>
            <a:chExt cx="4552801" cy="2062070"/>
          </a:xfrm>
        </p:grpSpPr>
        <p:sp>
          <p:nvSpPr>
            <p:cNvPr id="229" name="Shape"/>
            <p:cNvSpPr/>
            <p:nvPr/>
          </p:nvSpPr>
          <p:spPr>
            <a:xfrm>
              <a:off x="0" y="644654"/>
              <a:ext cx="4552801" cy="1424401"/>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504" y="0"/>
                    <a:pt x="1126" y="0"/>
                  </a:cubicBezTo>
                  <a:lnTo>
                    <a:pt x="20474" y="0"/>
                  </a:lnTo>
                  <a:cubicBezTo>
                    <a:pt x="21096" y="0"/>
                    <a:pt x="21600" y="1612"/>
                    <a:pt x="21600" y="3600"/>
                  </a:cubicBezTo>
                  <a:lnTo>
                    <a:pt x="21600" y="18000"/>
                  </a:lnTo>
                  <a:cubicBezTo>
                    <a:pt x="21600" y="19988"/>
                    <a:pt x="21096" y="21600"/>
                    <a:pt x="20474" y="21600"/>
                  </a:cubicBezTo>
                  <a:lnTo>
                    <a:pt x="1126" y="21600"/>
                  </a:lnTo>
                  <a:cubicBezTo>
                    <a:pt x="504" y="21600"/>
                    <a:pt x="0" y="19988"/>
                    <a:pt x="0" y="18000"/>
                  </a:cubicBezTo>
                  <a:close/>
                </a:path>
              </a:pathLst>
            </a:custGeom>
            <a:solidFill>
              <a:srgbClr val="00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230" name="Liveness:…"/>
            <p:cNvSpPr/>
            <p:nvPr/>
          </p:nvSpPr>
          <p:spPr>
            <a:xfrm>
              <a:off x="118699" y="325820"/>
              <a:ext cx="4434102" cy="20620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lgn="ctr">
                <a:defRPr sz="3600">
                  <a:solidFill>
                    <a:srgbClr val="000000"/>
                  </a:solidFill>
                </a:defRPr>
              </a:pPr>
              <a:endParaRPr dirty="0"/>
            </a:p>
            <a:p>
              <a:pPr algn="ctr">
                <a:defRPr sz="3600" b="1">
                  <a:solidFill>
                    <a:srgbClr val="0000FF"/>
                  </a:solidFill>
                </a:defRPr>
              </a:pPr>
              <a:r>
                <a:rPr dirty="0"/>
                <a:t>Liveness: </a:t>
              </a:r>
              <a:endParaRPr dirty="0">
                <a:solidFill>
                  <a:srgbClr val="000000"/>
                </a:solidFill>
              </a:endParaRPr>
            </a:p>
            <a:p>
              <a:pPr algn="ctr">
                <a:defRPr sz="2800">
                  <a:solidFill>
                    <a:srgbClr val="000000"/>
                  </a:solidFill>
                </a:defRPr>
              </a:pPr>
              <a:r>
                <a:rPr dirty="0"/>
                <a:t>TXs are incorporated soon</a:t>
              </a:r>
            </a:p>
            <a:p>
              <a:pPr algn="ctr">
                <a:defRPr sz="2200">
                  <a:solidFill>
                    <a:srgbClr val="000000"/>
                  </a:solidFill>
                </a:defRPr>
              </a:pPr>
              <a:endParaRPr dirty="0"/>
            </a:p>
          </p:txBody>
        </p:sp>
      </p:grpSp>
    </p:spTree>
    <p:extLst>
      <p:ext uri="{BB962C8B-B14F-4D97-AF65-F5344CB8AC3E}">
        <p14:creationId xmlns:p14="http://schemas.microsoft.com/office/powerpoint/2010/main" val="803760429"/>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Shape 256" descr="Shape 256"/>
          <p:cNvPicPr>
            <a:picLocks noChangeAspect="1"/>
          </p:cNvPicPr>
          <p:nvPr/>
        </p:nvPicPr>
        <p:blipFill>
          <a:blip r:embed="rId3">
            <a:extLst/>
          </a:blip>
          <a:srcRect r="95639"/>
          <a:stretch>
            <a:fillRect/>
          </a:stretch>
        </p:blipFill>
        <p:spPr>
          <a:xfrm>
            <a:off x="8407373" y="-503275"/>
            <a:ext cx="1223948" cy="6302450"/>
          </a:xfrm>
          <a:prstGeom prst="rect">
            <a:avLst/>
          </a:prstGeom>
          <a:ln w="12700">
            <a:miter lim="400000"/>
          </a:ln>
        </p:spPr>
      </p:pic>
      <p:pic>
        <p:nvPicPr>
          <p:cNvPr id="236" name="Shape 257" descr="Shape 257"/>
          <p:cNvPicPr>
            <a:picLocks noChangeAspect="1"/>
          </p:cNvPicPr>
          <p:nvPr/>
        </p:nvPicPr>
        <p:blipFill>
          <a:blip r:embed="rId3">
            <a:extLst/>
          </a:blip>
          <a:srcRect r="95639"/>
          <a:stretch>
            <a:fillRect/>
          </a:stretch>
        </p:blipFill>
        <p:spPr>
          <a:xfrm>
            <a:off x="-65925" y="-579475"/>
            <a:ext cx="707052" cy="6302450"/>
          </a:xfrm>
          <a:prstGeom prst="rect">
            <a:avLst/>
          </a:prstGeom>
          <a:ln w="12700">
            <a:miter lim="400000"/>
          </a:ln>
        </p:spPr>
      </p:pic>
      <p:pic>
        <p:nvPicPr>
          <p:cNvPr id="237" name="Shape 258" descr="Shape 258"/>
          <p:cNvPicPr>
            <a:picLocks noChangeAspect="1"/>
          </p:cNvPicPr>
          <p:nvPr/>
        </p:nvPicPr>
        <p:blipFill>
          <a:blip r:embed="rId3">
            <a:extLst/>
          </a:blip>
          <a:stretch>
            <a:fillRect/>
          </a:stretch>
        </p:blipFill>
        <p:spPr>
          <a:xfrm>
            <a:off x="306099" y="-663575"/>
            <a:ext cx="8531802" cy="6302450"/>
          </a:xfrm>
          <a:prstGeom prst="rect">
            <a:avLst/>
          </a:prstGeom>
          <a:ln w="12700">
            <a:miter lim="400000"/>
          </a:ln>
        </p:spPr>
      </p:pic>
      <p:sp>
        <p:nvSpPr>
          <p:cNvPr id="238" name="Shape 259"/>
          <p:cNvSpPr/>
          <p:nvPr/>
        </p:nvSpPr>
        <p:spPr>
          <a:xfrm>
            <a:off x="1322375" y="90449"/>
            <a:ext cx="2917801" cy="89927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t>Classical</a:t>
            </a:r>
            <a:endParaRPr>
              <a:solidFill>
                <a:srgbClr val="000000"/>
              </a:solidFill>
            </a:endParaRPr>
          </a:p>
          <a:p>
            <a:pPr algn="ctr">
              <a:defRPr sz="1800">
                <a:solidFill>
                  <a:srgbClr val="CCCCCC"/>
                </a:solidFill>
              </a:defRPr>
            </a:pPr>
            <a:r>
              <a:t>(e.g. PBFT, Paxos)</a:t>
            </a:r>
          </a:p>
        </p:txBody>
      </p:sp>
      <p:sp>
        <p:nvSpPr>
          <p:cNvPr id="239" name="Shape 260"/>
          <p:cNvSpPr/>
          <p:nvPr/>
        </p:nvSpPr>
        <p:spPr>
          <a:xfrm>
            <a:off x="5438574" y="3900449"/>
            <a:ext cx="2770502" cy="89927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3000">
                <a:solidFill>
                  <a:srgbClr val="FFFFFF"/>
                </a:solidFill>
                <a:latin typeface="Oswald"/>
                <a:ea typeface="Oswald"/>
                <a:cs typeface="Oswald"/>
                <a:sym typeface="Oswald"/>
              </a:defRPr>
            </a:lvl1pPr>
          </a:lstStyle>
          <a:p>
            <a:r>
              <a:t>Blockchains</a:t>
            </a:r>
            <a:endParaRPr>
              <a:solidFill>
                <a:srgbClr val="000000"/>
              </a:solidFill>
            </a:endParaRPr>
          </a:p>
        </p:txBody>
      </p:sp>
    </p:spTree>
    <p:extLst>
      <p:ext uri="{BB962C8B-B14F-4D97-AF65-F5344CB8AC3E}">
        <p14:creationId xmlns:p14="http://schemas.microsoft.com/office/powerpoint/2010/main" val="616722278"/>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 name="Shape 265" descr="Shape 265"/>
          <p:cNvPicPr>
            <a:picLocks noChangeAspect="1"/>
          </p:cNvPicPr>
          <p:nvPr/>
        </p:nvPicPr>
        <p:blipFill>
          <a:blip r:embed="rId2">
            <a:extLst/>
          </a:blip>
          <a:srcRect r="95639"/>
          <a:stretch>
            <a:fillRect/>
          </a:stretch>
        </p:blipFill>
        <p:spPr>
          <a:xfrm>
            <a:off x="8407373" y="-503275"/>
            <a:ext cx="1223948" cy="6302450"/>
          </a:xfrm>
          <a:prstGeom prst="rect">
            <a:avLst/>
          </a:prstGeom>
          <a:ln w="12700">
            <a:miter lim="400000"/>
          </a:ln>
        </p:spPr>
      </p:pic>
      <p:pic>
        <p:nvPicPr>
          <p:cNvPr id="244" name="Shape 266" descr="Shape 266"/>
          <p:cNvPicPr>
            <a:picLocks noChangeAspect="1"/>
          </p:cNvPicPr>
          <p:nvPr/>
        </p:nvPicPr>
        <p:blipFill>
          <a:blip r:embed="rId2">
            <a:extLst/>
          </a:blip>
          <a:srcRect r="95639"/>
          <a:stretch>
            <a:fillRect/>
          </a:stretch>
        </p:blipFill>
        <p:spPr>
          <a:xfrm>
            <a:off x="-65925" y="-579475"/>
            <a:ext cx="707052" cy="6302450"/>
          </a:xfrm>
          <a:prstGeom prst="rect">
            <a:avLst/>
          </a:prstGeom>
          <a:ln w="12700">
            <a:miter lim="400000"/>
          </a:ln>
        </p:spPr>
      </p:pic>
      <p:pic>
        <p:nvPicPr>
          <p:cNvPr id="245" name="Shape 267" descr="Shape 267"/>
          <p:cNvPicPr>
            <a:picLocks noChangeAspect="1"/>
          </p:cNvPicPr>
          <p:nvPr/>
        </p:nvPicPr>
        <p:blipFill>
          <a:blip r:embed="rId2">
            <a:extLst/>
          </a:blip>
          <a:stretch>
            <a:fillRect/>
          </a:stretch>
        </p:blipFill>
        <p:spPr>
          <a:xfrm>
            <a:off x="306099" y="-663575"/>
            <a:ext cx="8531802" cy="6302450"/>
          </a:xfrm>
          <a:prstGeom prst="rect">
            <a:avLst/>
          </a:prstGeom>
          <a:ln w="12700">
            <a:miter lim="400000"/>
          </a:ln>
        </p:spPr>
      </p:pic>
      <p:sp>
        <p:nvSpPr>
          <p:cNvPr id="246" name="Shape 268"/>
          <p:cNvSpPr/>
          <p:nvPr/>
        </p:nvSpPr>
        <p:spPr>
          <a:xfrm>
            <a:off x="1322375" y="90449"/>
            <a:ext cx="2917801" cy="89927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t>Classical</a:t>
            </a:r>
            <a:endParaRPr>
              <a:solidFill>
                <a:srgbClr val="000000"/>
              </a:solidFill>
            </a:endParaRPr>
          </a:p>
          <a:p>
            <a:pPr algn="ctr">
              <a:defRPr sz="1800">
                <a:solidFill>
                  <a:srgbClr val="CCCCCC"/>
                </a:solidFill>
              </a:defRPr>
            </a:pPr>
            <a:r>
              <a:t>(e.g. PBFT, Paxos)</a:t>
            </a:r>
          </a:p>
        </p:txBody>
      </p:sp>
      <p:sp>
        <p:nvSpPr>
          <p:cNvPr id="247" name="Shape 269"/>
          <p:cNvSpPr/>
          <p:nvPr/>
        </p:nvSpPr>
        <p:spPr>
          <a:xfrm>
            <a:off x="1461600" y="1049749"/>
            <a:ext cx="4878000" cy="8813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3800" b="1">
                <a:solidFill>
                  <a:srgbClr val="00FF00"/>
                </a:solidFill>
                <a:latin typeface="Questrial"/>
                <a:ea typeface="Questrial"/>
                <a:cs typeface="Questrial"/>
                <a:sym typeface="Questrial"/>
              </a:defRPr>
            </a:pPr>
            <a:r>
              <a:t>Fast</a:t>
            </a:r>
            <a:r>
              <a:rPr sz="4600"/>
              <a:t> </a:t>
            </a:r>
            <a:r>
              <a:rPr sz="1800">
                <a:solidFill>
                  <a:srgbClr val="CCCCCC"/>
                </a:solidFill>
              </a:rPr>
              <a:t>(most of the time)</a:t>
            </a:r>
          </a:p>
        </p:txBody>
      </p:sp>
      <p:sp>
        <p:nvSpPr>
          <p:cNvPr id="248" name="Shape 270"/>
          <p:cNvSpPr/>
          <p:nvPr/>
        </p:nvSpPr>
        <p:spPr>
          <a:xfrm>
            <a:off x="1471874" y="1735550"/>
            <a:ext cx="3100126" cy="769409"/>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p>
            <a:pPr>
              <a:defRPr sz="3800" b="1">
                <a:solidFill>
                  <a:srgbClr val="FF6F34"/>
                </a:solidFill>
                <a:latin typeface="Questrial"/>
                <a:ea typeface="Questrial"/>
                <a:cs typeface="Questrial"/>
                <a:sym typeface="Questrial"/>
              </a:defRPr>
            </a:pPr>
            <a:r>
              <a:rPr dirty="0"/>
              <a:t>Complex</a:t>
            </a:r>
            <a:endParaRPr dirty="0">
              <a:solidFill>
                <a:srgbClr val="000000"/>
              </a:solidFill>
            </a:endParaRPr>
          </a:p>
        </p:txBody>
      </p:sp>
      <p:sp>
        <p:nvSpPr>
          <p:cNvPr id="249" name="Shape 271"/>
          <p:cNvSpPr/>
          <p:nvPr/>
        </p:nvSpPr>
        <p:spPr>
          <a:xfrm>
            <a:off x="5438574" y="3900449"/>
            <a:ext cx="2770502" cy="89927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3000">
                <a:solidFill>
                  <a:srgbClr val="FFFFFF"/>
                </a:solidFill>
                <a:latin typeface="Oswald"/>
                <a:ea typeface="Oswald"/>
                <a:cs typeface="Oswald"/>
                <a:sym typeface="Oswald"/>
              </a:defRPr>
            </a:lvl1pPr>
          </a:lstStyle>
          <a:p>
            <a:r>
              <a:t>Blockchains</a:t>
            </a:r>
            <a:endParaRPr>
              <a:solidFill>
                <a:srgbClr val="000000"/>
              </a:solidFill>
            </a:endParaRPr>
          </a:p>
        </p:txBody>
      </p:sp>
    </p:spTree>
    <p:extLst>
      <p:ext uri="{BB962C8B-B14F-4D97-AF65-F5344CB8AC3E}">
        <p14:creationId xmlns:p14="http://schemas.microsoft.com/office/powerpoint/2010/main" val="266370464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1" name="Shape 320" descr="Shape 320"/>
          <p:cNvPicPr>
            <a:picLocks noChangeAspect="1"/>
          </p:cNvPicPr>
          <p:nvPr/>
        </p:nvPicPr>
        <p:blipFill>
          <a:blip r:embed="rId3">
            <a:extLst/>
          </a:blip>
          <a:srcRect r="95639"/>
          <a:stretch>
            <a:fillRect/>
          </a:stretch>
        </p:blipFill>
        <p:spPr>
          <a:xfrm>
            <a:off x="8407373" y="-503275"/>
            <a:ext cx="1223948" cy="6302450"/>
          </a:xfrm>
          <a:prstGeom prst="rect">
            <a:avLst/>
          </a:prstGeom>
          <a:ln w="12700">
            <a:miter lim="400000"/>
          </a:ln>
        </p:spPr>
      </p:pic>
      <p:pic>
        <p:nvPicPr>
          <p:cNvPr id="252" name="Shape 321" descr="Shape 321"/>
          <p:cNvPicPr>
            <a:picLocks noChangeAspect="1"/>
          </p:cNvPicPr>
          <p:nvPr/>
        </p:nvPicPr>
        <p:blipFill>
          <a:blip r:embed="rId3">
            <a:extLst/>
          </a:blip>
          <a:srcRect r="95639"/>
          <a:stretch>
            <a:fillRect/>
          </a:stretch>
        </p:blipFill>
        <p:spPr>
          <a:xfrm>
            <a:off x="-65925" y="-579475"/>
            <a:ext cx="707052" cy="6302450"/>
          </a:xfrm>
          <a:prstGeom prst="rect">
            <a:avLst/>
          </a:prstGeom>
          <a:ln w="12700">
            <a:miter lim="400000"/>
          </a:ln>
        </p:spPr>
      </p:pic>
      <p:pic>
        <p:nvPicPr>
          <p:cNvPr id="253" name="Shape 322" descr="Shape 322"/>
          <p:cNvPicPr>
            <a:picLocks noChangeAspect="1"/>
          </p:cNvPicPr>
          <p:nvPr/>
        </p:nvPicPr>
        <p:blipFill>
          <a:blip r:embed="rId3">
            <a:extLst/>
          </a:blip>
          <a:stretch>
            <a:fillRect/>
          </a:stretch>
        </p:blipFill>
        <p:spPr>
          <a:xfrm>
            <a:off x="306099" y="-327245"/>
            <a:ext cx="8531802" cy="6302451"/>
          </a:xfrm>
          <a:prstGeom prst="rect">
            <a:avLst/>
          </a:prstGeom>
          <a:ln w="12700">
            <a:miter lim="400000"/>
          </a:ln>
        </p:spPr>
      </p:pic>
      <p:sp>
        <p:nvSpPr>
          <p:cNvPr id="254" name="Shape 323"/>
          <p:cNvSpPr/>
          <p:nvPr/>
        </p:nvSpPr>
        <p:spPr>
          <a:xfrm>
            <a:off x="1322375" y="90449"/>
            <a:ext cx="2917801" cy="89927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t>Classical</a:t>
            </a:r>
            <a:endParaRPr>
              <a:solidFill>
                <a:srgbClr val="000000"/>
              </a:solidFill>
            </a:endParaRPr>
          </a:p>
          <a:p>
            <a:pPr algn="ctr">
              <a:defRPr sz="1800">
                <a:solidFill>
                  <a:srgbClr val="CCCCCC"/>
                </a:solidFill>
              </a:defRPr>
            </a:pPr>
            <a:r>
              <a:t>(e.g. PBFT, Paxos)</a:t>
            </a:r>
          </a:p>
        </p:txBody>
      </p:sp>
      <p:sp>
        <p:nvSpPr>
          <p:cNvPr id="255" name="Shape 324"/>
          <p:cNvSpPr/>
          <p:nvPr/>
        </p:nvSpPr>
        <p:spPr>
          <a:xfrm>
            <a:off x="1461600" y="1049749"/>
            <a:ext cx="4878000" cy="8813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3800" b="1">
                <a:solidFill>
                  <a:srgbClr val="00FF00"/>
                </a:solidFill>
                <a:latin typeface="Questrial"/>
                <a:ea typeface="Questrial"/>
                <a:cs typeface="Questrial"/>
                <a:sym typeface="Questrial"/>
              </a:defRPr>
            </a:pPr>
            <a:r>
              <a:t>Fast</a:t>
            </a:r>
            <a:r>
              <a:rPr sz="4600"/>
              <a:t> </a:t>
            </a:r>
            <a:r>
              <a:rPr sz="1800">
                <a:solidFill>
                  <a:srgbClr val="CCCCCC"/>
                </a:solidFill>
              </a:rPr>
              <a:t>(most of the time)</a:t>
            </a:r>
          </a:p>
        </p:txBody>
      </p:sp>
      <p:sp>
        <p:nvSpPr>
          <p:cNvPr id="256" name="Shape 326"/>
          <p:cNvSpPr/>
          <p:nvPr/>
        </p:nvSpPr>
        <p:spPr>
          <a:xfrm>
            <a:off x="5438574" y="4110649"/>
            <a:ext cx="2770502" cy="64629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rPr dirty="0"/>
              <a:t>Blockchains</a:t>
            </a:r>
          </a:p>
        </p:txBody>
      </p:sp>
      <p:sp>
        <p:nvSpPr>
          <p:cNvPr id="257" name="Shape 327"/>
          <p:cNvSpPr/>
          <p:nvPr/>
        </p:nvSpPr>
        <p:spPr>
          <a:xfrm>
            <a:off x="5988236" y="2967525"/>
            <a:ext cx="2770502" cy="769409"/>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p>
            <a:pPr>
              <a:defRPr sz="3800" b="1">
                <a:solidFill>
                  <a:srgbClr val="FF6F34"/>
                </a:solidFill>
                <a:latin typeface="Questrial"/>
                <a:ea typeface="Questrial"/>
                <a:cs typeface="Questrial"/>
                <a:sym typeface="Questrial"/>
              </a:defRPr>
            </a:pPr>
            <a:r>
              <a:rPr dirty="0"/>
              <a:t>Slow</a:t>
            </a:r>
            <a:endParaRPr dirty="0">
              <a:solidFill>
                <a:srgbClr val="000000"/>
              </a:solidFill>
            </a:endParaRPr>
          </a:p>
        </p:txBody>
      </p:sp>
      <p:sp>
        <p:nvSpPr>
          <p:cNvPr id="258" name="Shape 328"/>
          <p:cNvSpPr/>
          <p:nvPr/>
        </p:nvSpPr>
        <p:spPr>
          <a:xfrm>
            <a:off x="5988236" y="2359879"/>
            <a:ext cx="2110202" cy="7670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800" b="1">
                <a:solidFill>
                  <a:srgbClr val="00FF00"/>
                </a:solidFill>
                <a:latin typeface="Questrial"/>
                <a:ea typeface="Questrial"/>
                <a:cs typeface="Questrial"/>
                <a:sym typeface="Questrial"/>
              </a:defRPr>
            </a:lvl1pPr>
          </a:lstStyle>
          <a:p>
            <a:r>
              <a:rPr dirty="0"/>
              <a:t>Simple </a:t>
            </a:r>
          </a:p>
        </p:txBody>
      </p:sp>
      <p:sp>
        <p:nvSpPr>
          <p:cNvPr id="260" name="Shape 270"/>
          <p:cNvSpPr/>
          <p:nvPr/>
        </p:nvSpPr>
        <p:spPr>
          <a:xfrm>
            <a:off x="1471874" y="1735550"/>
            <a:ext cx="2539801" cy="769409"/>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3800" b="1">
                <a:solidFill>
                  <a:srgbClr val="FF6F34"/>
                </a:solidFill>
                <a:latin typeface="Questrial"/>
                <a:ea typeface="Questrial"/>
                <a:cs typeface="Questrial"/>
                <a:sym typeface="Questrial"/>
              </a:defRPr>
            </a:pPr>
            <a:r>
              <a:rPr dirty="0"/>
              <a:t>Complex</a:t>
            </a:r>
            <a:endParaRPr dirty="0">
              <a:solidFill>
                <a:srgbClr val="000000"/>
              </a:solidFill>
            </a:endParaRPr>
          </a:p>
        </p:txBody>
      </p:sp>
    </p:spTree>
    <p:extLst>
      <p:ext uri="{BB962C8B-B14F-4D97-AF65-F5344CB8AC3E}">
        <p14:creationId xmlns:p14="http://schemas.microsoft.com/office/powerpoint/2010/main" val="3831560297"/>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Shape 685"/>
          <p:cNvSpPr/>
          <p:nvPr/>
        </p:nvSpPr>
        <p:spPr>
          <a:xfrm>
            <a:off x="-1" y="182239"/>
            <a:ext cx="9206402" cy="774024"/>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4600">
                <a:solidFill>
                  <a:srgbClr val="FF0000"/>
                </a:solidFill>
                <a:latin typeface="Oswald"/>
                <a:ea typeface="Oswald"/>
                <a:cs typeface="Oswald"/>
                <a:sym typeface="Oswald"/>
              </a:defRPr>
            </a:lvl1pPr>
          </a:lstStyle>
          <a:p>
            <a:r>
              <a:rPr dirty="0" err="1"/>
              <a:t>Thunderella</a:t>
            </a:r>
            <a:r>
              <a:rPr dirty="0"/>
              <a:t> [PS’18]</a:t>
            </a:r>
          </a:p>
        </p:txBody>
      </p:sp>
      <p:sp>
        <p:nvSpPr>
          <p:cNvPr id="265" name="Shape 686"/>
          <p:cNvSpPr/>
          <p:nvPr/>
        </p:nvSpPr>
        <p:spPr>
          <a:xfrm>
            <a:off x="507076" y="1535424"/>
            <a:ext cx="8454044" cy="2888990"/>
          </a:xfrm>
          <a:prstGeom prst="rect">
            <a:avLst/>
          </a:prstGeom>
          <a:ln w="12700">
            <a:miter lim="400000"/>
          </a:ln>
          <a:extLst>
            <a:ext uri="{C572A759-6A51-4108-AA02-DFA0A04FC94B}">
              <ma14:wrappingTextBoxFlag xmlns:ma14="http://schemas.microsoft.com/office/mac/drawingml/2011/main" xmlns="" val="1"/>
            </a:ext>
          </a:extLst>
        </p:spPr>
        <p:txBody>
          <a:bodyPr wrap="square" lIns="58925" tIns="58925" rIns="58925" bIns="58925" anchor="ctr">
            <a:spAutoFit/>
          </a:bodyPr>
          <a:lstStyle/>
          <a:p>
            <a:pPr marL="457200" indent="-457200">
              <a:buFont typeface="Arial" panose="020B0604020202020204" pitchFamily="34" charset="0"/>
              <a:buChar char="•"/>
              <a:defRPr sz="3000" b="1">
                <a:solidFill>
                  <a:srgbClr val="161616"/>
                </a:solidFill>
              </a:defRPr>
            </a:pPr>
            <a:r>
              <a:rPr lang="en-US" dirty="0"/>
              <a:t>As</a:t>
            </a:r>
            <a:r>
              <a:rPr dirty="0"/>
              <a:t> </a:t>
            </a:r>
            <a:r>
              <a:rPr dirty="0">
                <a:solidFill>
                  <a:srgbClr val="0432FF"/>
                </a:solidFill>
              </a:rPr>
              <a:t>simpl</a:t>
            </a:r>
            <a:r>
              <a:rPr lang="en-US" dirty="0">
                <a:solidFill>
                  <a:srgbClr val="0432FF"/>
                </a:solidFill>
              </a:rPr>
              <a:t>e</a:t>
            </a:r>
            <a:r>
              <a:rPr dirty="0">
                <a:solidFill>
                  <a:schemeClr val="accent5"/>
                </a:solidFill>
              </a:rPr>
              <a:t> </a:t>
            </a:r>
            <a:r>
              <a:rPr lang="en-US" dirty="0"/>
              <a:t>as </a:t>
            </a:r>
            <a:r>
              <a:rPr dirty="0"/>
              <a:t> blockchain</a:t>
            </a:r>
            <a:r>
              <a:rPr lang="en-US" dirty="0"/>
              <a:t>s</a:t>
            </a:r>
          </a:p>
          <a:p>
            <a:pPr marL="457200" indent="-457200">
              <a:buFont typeface="Arial" panose="020B0604020202020204" pitchFamily="34" charset="0"/>
              <a:buChar char="•"/>
              <a:defRPr sz="3000" b="1">
                <a:solidFill>
                  <a:srgbClr val="161616"/>
                </a:solidFill>
              </a:defRPr>
            </a:pPr>
            <a:endParaRPr lang="en-US" dirty="0"/>
          </a:p>
          <a:p>
            <a:pPr marL="457200" indent="-457200">
              <a:buFont typeface="Arial" panose="020B0604020202020204" pitchFamily="34" charset="0"/>
              <a:buChar char="•"/>
              <a:defRPr sz="3000" b="1">
                <a:solidFill>
                  <a:srgbClr val="161616"/>
                </a:solidFill>
              </a:defRPr>
            </a:pPr>
            <a:r>
              <a:rPr lang="en-US" dirty="0">
                <a:solidFill>
                  <a:srgbClr val="0432FF"/>
                </a:solidFill>
              </a:rPr>
              <a:t>“Optimistic case”: </a:t>
            </a:r>
            <a:r>
              <a:rPr lang="en-US" i="1" dirty="0">
                <a:solidFill>
                  <a:schemeClr val="tx1"/>
                </a:solidFill>
              </a:rPr>
              <a:t>Very fast!</a:t>
            </a:r>
          </a:p>
          <a:p>
            <a:pPr marL="457200" indent="-457200">
              <a:buFont typeface="Arial" panose="020B0604020202020204" pitchFamily="34" charset="0"/>
              <a:buChar char="•"/>
              <a:defRPr sz="3000" b="1">
                <a:solidFill>
                  <a:srgbClr val="161616"/>
                </a:solidFill>
              </a:defRPr>
            </a:pPr>
            <a:endParaRPr lang="en-US" dirty="0">
              <a:solidFill>
                <a:srgbClr val="0432FF"/>
              </a:solidFill>
            </a:endParaRPr>
          </a:p>
          <a:p>
            <a:pPr marL="457200" indent="-457200">
              <a:buFont typeface="Arial" panose="020B0604020202020204" pitchFamily="34" charset="0"/>
              <a:buChar char="•"/>
              <a:defRPr sz="3000" b="1">
                <a:solidFill>
                  <a:srgbClr val="161616"/>
                </a:solidFill>
              </a:defRPr>
            </a:pPr>
            <a:r>
              <a:rPr lang="en-US" dirty="0"/>
              <a:t>If things </a:t>
            </a:r>
            <a:r>
              <a:rPr lang="en-US" dirty="0">
                <a:solidFill>
                  <a:srgbClr val="0432FF"/>
                </a:solidFill>
              </a:rPr>
              <a:t>“go bad”</a:t>
            </a:r>
            <a:r>
              <a:rPr lang="en-US" dirty="0">
                <a:solidFill>
                  <a:schemeClr val="tx1"/>
                </a:solidFill>
              </a:rPr>
              <a:t>,</a:t>
            </a:r>
            <a:r>
              <a:rPr lang="en-US" dirty="0">
                <a:solidFill>
                  <a:srgbClr val="0432FF"/>
                </a:solidFill>
              </a:rPr>
              <a:t> </a:t>
            </a:r>
            <a:r>
              <a:rPr lang="en-US" dirty="0"/>
              <a:t>f</a:t>
            </a:r>
            <a:r>
              <a:rPr dirty="0"/>
              <a:t>all back to </a:t>
            </a:r>
            <a:r>
              <a:rPr lang="en-US" dirty="0"/>
              <a:t>slow </a:t>
            </a:r>
            <a:r>
              <a:rPr dirty="0"/>
              <a:t>blockchain</a:t>
            </a:r>
            <a:endParaRPr dirty="0">
              <a:solidFill>
                <a:srgbClr val="0432FF"/>
              </a:solidFill>
            </a:endParaRPr>
          </a:p>
        </p:txBody>
      </p:sp>
    </p:spTree>
    <p:extLst>
      <p:ext uri="{BB962C8B-B14F-4D97-AF65-F5344CB8AC3E}">
        <p14:creationId xmlns:p14="http://schemas.microsoft.com/office/powerpoint/2010/main" val="1961468869"/>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7" name="Shape 344" descr="Shape 344"/>
          <p:cNvPicPr>
            <a:picLocks noChangeAspect="1"/>
          </p:cNvPicPr>
          <p:nvPr/>
        </p:nvPicPr>
        <p:blipFill>
          <a:blip r:embed="rId3">
            <a:extLst/>
          </a:blip>
          <a:srcRect r="95639"/>
          <a:stretch>
            <a:fillRect/>
          </a:stretch>
        </p:blipFill>
        <p:spPr>
          <a:xfrm>
            <a:off x="8407373" y="-503275"/>
            <a:ext cx="1223948" cy="6302450"/>
          </a:xfrm>
          <a:prstGeom prst="rect">
            <a:avLst/>
          </a:prstGeom>
          <a:ln w="12700">
            <a:miter lim="400000"/>
          </a:ln>
        </p:spPr>
      </p:pic>
      <p:pic>
        <p:nvPicPr>
          <p:cNvPr id="268" name="Shape 345" descr="Shape 345"/>
          <p:cNvPicPr>
            <a:picLocks noChangeAspect="1"/>
          </p:cNvPicPr>
          <p:nvPr/>
        </p:nvPicPr>
        <p:blipFill>
          <a:blip r:embed="rId3">
            <a:extLst/>
          </a:blip>
          <a:srcRect r="95639"/>
          <a:stretch>
            <a:fillRect/>
          </a:stretch>
        </p:blipFill>
        <p:spPr>
          <a:xfrm>
            <a:off x="-65925" y="-579475"/>
            <a:ext cx="707052" cy="6302450"/>
          </a:xfrm>
          <a:prstGeom prst="rect">
            <a:avLst/>
          </a:prstGeom>
          <a:ln w="12700">
            <a:miter lim="400000"/>
          </a:ln>
        </p:spPr>
      </p:pic>
      <p:pic>
        <p:nvPicPr>
          <p:cNvPr id="269" name="Shape 346" descr="Shape 346"/>
          <p:cNvPicPr>
            <a:picLocks noChangeAspect="1"/>
          </p:cNvPicPr>
          <p:nvPr/>
        </p:nvPicPr>
        <p:blipFill>
          <a:blip r:embed="rId3">
            <a:extLst/>
          </a:blip>
          <a:stretch>
            <a:fillRect/>
          </a:stretch>
        </p:blipFill>
        <p:spPr>
          <a:xfrm>
            <a:off x="306099" y="-663575"/>
            <a:ext cx="8531802" cy="6302450"/>
          </a:xfrm>
          <a:prstGeom prst="rect">
            <a:avLst/>
          </a:prstGeom>
          <a:ln w="12700">
            <a:miter lim="400000"/>
          </a:ln>
        </p:spPr>
      </p:pic>
      <p:sp>
        <p:nvSpPr>
          <p:cNvPr id="270" name="Shape 347"/>
          <p:cNvSpPr/>
          <p:nvPr/>
        </p:nvSpPr>
        <p:spPr>
          <a:xfrm>
            <a:off x="1322375" y="90449"/>
            <a:ext cx="2917801" cy="89927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t>Classical</a:t>
            </a:r>
            <a:endParaRPr>
              <a:solidFill>
                <a:srgbClr val="000000"/>
              </a:solidFill>
            </a:endParaRPr>
          </a:p>
          <a:p>
            <a:pPr algn="ctr">
              <a:defRPr sz="1800">
                <a:solidFill>
                  <a:srgbClr val="CCCCCC"/>
                </a:solidFill>
              </a:defRPr>
            </a:pPr>
            <a:r>
              <a:t>(e.g. PBFT, Paxos)</a:t>
            </a:r>
          </a:p>
        </p:txBody>
      </p:sp>
      <p:pic>
        <p:nvPicPr>
          <p:cNvPr id="271" name="Shape 348" descr="Shape 348"/>
          <p:cNvPicPr>
            <a:picLocks noChangeAspect="1"/>
          </p:cNvPicPr>
          <p:nvPr/>
        </p:nvPicPr>
        <p:blipFill>
          <a:blip r:embed="rId4">
            <a:extLst/>
          </a:blip>
          <a:stretch>
            <a:fillRect/>
          </a:stretch>
        </p:blipFill>
        <p:spPr>
          <a:xfrm rot="16200000">
            <a:off x="4299162" y="-981737"/>
            <a:ext cx="2948950" cy="4447624"/>
          </a:xfrm>
          <a:prstGeom prst="rect">
            <a:avLst/>
          </a:prstGeom>
          <a:ln w="12700">
            <a:miter lim="400000"/>
          </a:ln>
        </p:spPr>
      </p:pic>
      <p:sp>
        <p:nvSpPr>
          <p:cNvPr id="272" name="Shape 349"/>
          <p:cNvSpPr/>
          <p:nvPr/>
        </p:nvSpPr>
        <p:spPr>
          <a:xfrm>
            <a:off x="4117624" y="1021174"/>
            <a:ext cx="3273902" cy="5776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800">
                <a:solidFill>
                  <a:srgbClr val="000000"/>
                </a:solidFill>
              </a:defRPr>
            </a:lvl1pPr>
          </a:lstStyle>
          <a:p>
            <a:r>
              <a:t>Let’s start with this</a:t>
            </a:r>
          </a:p>
        </p:txBody>
      </p:sp>
      <p:grpSp>
        <p:nvGrpSpPr>
          <p:cNvPr id="275" name="Shape 350"/>
          <p:cNvGrpSpPr/>
          <p:nvPr/>
        </p:nvGrpSpPr>
        <p:grpSpPr>
          <a:xfrm>
            <a:off x="572474" y="3602025"/>
            <a:ext cx="8025901" cy="1193701"/>
            <a:chOff x="0" y="0"/>
            <a:chExt cx="8025899" cy="1193700"/>
          </a:xfrm>
        </p:grpSpPr>
        <p:sp>
          <p:nvSpPr>
            <p:cNvPr id="273" name="Shape 351"/>
            <p:cNvSpPr/>
            <p:nvPr/>
          </p:nvSpPr>
          <p:spPr>
            <a:xfrm>
              <a:off x="-1" y="-1"/>
              <a:ext cx="4036201" cy="1193702"/>
            </a:xfrm>
            <a:prstGeom prst="rect">
              <a:avLst/>
            </a:prstGeom>
            <a:solidFill>
              <a:srgbClr val="00FFFF"/>
            </a:solidFill>
            <a:ln w="12700" cap="flat">
              <a:noFill/>
              <a:miter lim="400000"/>
            </a:ln>
            <a:effectLst/>
          </p:spPr>
          <p:txBody>
            <a:bodyPr wrap="square" lIns="45719" tIns="45719" rIns="45719" bIns="45719" numCol="1" anchor="t">
              <a:noAutofit/>
            </a:bodyPr>
            <a:lstStyle/>
            <a:p>
              <a:pPr algn="ctr">
                <a:defRPr sz="6000">
                  <a:solidFill>
                    <a:srgbClr val="000000"/>
                  </a:solidFill>
                  <a:latin typeface="Oswald"/>
                  <a:ea typeface="Oswald"/>
                  <a:cs typeface="Oswald"/>
                  <a:sym typeface="Oswald"/>
                </a:defRPr>
              </a:pPr>
              <a:endParaRPr/>
            </a:p>
          </p:txBody>
        </p:sp>
        <p:sp>
          <p:nvSpPr>
            <p:cNvPr id="274" name="Shape 352"/>
            <p:cNvSpPr/>
            <p:nvPr/>
          </p:nvSpPr>
          <p:spPr>
            <a:xfrm>
              <a:off x="693900" y="99824"/>
              <a:ext cx="7332000" cy="10337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defRPr sz="5600">
                  <a:solidFill>
                    <a:srgbClr val="000000"/>
                  </a:solidFill>
                  <a:latin typeface="Oswald"/>
                  <a:ea typeface="Oswald"/>
                  <a:cs typeface="Oswald"/>
                  <a:sym typeface="Oswald"/>
                </a:defRPr>
              </a:lvl1pPr>
            </a:lstStyle>
            <a:p>
              <a:r>
                <a:t>Roadmap</a:t>
              </a:r>
            </a:p>
          </p:txBody>
        </p:sp>
      </p:grpSp>
      <p:sp>
        <p:nvSpPr>
          <p:cNvPr id="276" name="Shape 353"/>
          <p:cNvSpPr/>
          <p:nvPr/>
        </p:nvSpPr>
        <p:spPr>
          <a:xfrm>
            <a:off x="5438574" y="3900449"/>
            <a:ext cx="2770502" cy="64629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rPr dirty="0"/>
              <a:t>Blockchains</a:t>
            </a:r>
            <a:endParaRPr dirty="0">
              <a:solidFill>
                <a:srgbClr val="000000"/>
              </a:solidFill>
            </a:endParaRPr>
          </a:p>
        </p:txBody>
      </p:sp>
    </p:spTree>
    <p:extLst>
      <p:ext uri="{BB962C8B-B14F-4D97-AF65-F5344CB8AC3E}">
        <p14:creationId xmlns:p14="http://schemas.microsoft.com/office/powerpoint/2010/main" val="112000674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0" name="Shape 358" descr="Shape 358"/>
          <p:cNvPicPr>
            <a:picLocks noChangeAspect="1"/>
          </p:cNvPicPr>
          <p:nvPr/>
        </p:nvPicPr>
        <p:blipFill>
          <a:blip r:embed="rId3">
            <a:extLst/>
          </a:blip>
          <a:srcRect r="95639"/>
          <a:stretch>
            <a:fillRect/>
          </a:stretch>
        </p:blipFill>
        <p:spPr>
          <a:xfrm>
            <a:off x="8407373" y="-503275"/>
            <a:ext cx="1223948" cy="6302450"/>
          </a:xfrm>
          <a:prstGeom prst="rect">
            <a:avLst/>
          </a:prstGeom>
          <a:ln w="12700">
            <a:miter lim="400000"/>
          </a:ln>
        </p:spPr>
      </p:pic>
      <p:pic>
        <p:nvPicPr>
          <p:cNvPr id="281" name="Shape 359" descr="Shape 359"/>
          <p:cNvPicPr>
            <a:picLocks noChangeAspect="1"/>
          </p:cNvPicPr>
          <p:nvPr/>
        </p:nvPicPr>
        <p:blipFill>
          <a:blip r:embed="rId3">
            <a:extLst/>
          </a:blip>
          <a:srcRect r="95639"/>
          <a:stretch>
            <a:fillRect/>
          </a:stretch>
        </p:blipFill>
        <p:spPr>
          <a:xfrm>
            <a:off x="-65925" y="-579475"/>
            <a:ext cx="707052" cy="6302450"/>
          </a:xfrm>
          <a:prstGeom prst="rect">
            <a:avLst/>
          </a:prstGeom>
          <a:ln w="12700">
            <a:miter lim="400000"/>
          </a:ln>
        </p:spPr>
      </p:pic>
      <p:pic>
        <p:nvPicPr>
          <p:cNvPr id="282" name="Shape 360" descr="Shape 360"/>
          <p:cNvPicPr>
            <a:picLocks noChangeAspect="1"/>
          </p:cNvPicPr>
          <p:nvPr/>
        </p:nvPicPr>
        <p:blipFill>
          <a:blip r:embed="rId3">
            <a:extLst/>
          </a:blip>
          <a:stretch>
            <a:fillRect/>
          </a:stretch>
        </p:blipFill>
        <p:spPr>
          <a:xfrm>
            <a:off x="306099" y="-663575"/>
            <a:ext cx="8531802" cy="6302450"/>
          </a:xfrm>
          <a:prstGeom prst="rect">
            <a:avLst/>
          </a:prstGeom>
          <a:ln w="12700">
            <a:miter lim="400000"/>
          </a:ln>
        </p:spPr>
      </p:pic>
      <p:sp>
        <p:nvSpPr>
          <p:cNvPr id="283" name="Shape 361"/>
          <p:cNvSpPr/>
          <p:nvPr/>
        </p:nvSpPr>
        <p:spPr>
          <a:xfrm>
            <a:off x="1322375" y="90449"/>
            <a:ext cx="2917801" cy="89927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t>Classical</a:t>
            </a:r>
            <a:endParaRPr>
              <a:solidFill>
                <a:srgbClr val="000000"/>
              </a:solidFill>
            </a:endParaRPr>
          </a:p>
          <a:p>
            <a:pPr algn="ctr">
              <a:defRPr sz="1800">
                <a:solidFill>
                  <a:srgbClr val="CCCCCC"/>
                </a:solidFill>
              </a:defRPr>
            </a:pPr>
            <a:r>
              <a:t>(e.g. PBFT, Paxos)</a:t>
            </a:r>
          </a:p>
        </p:txBody>
      </p:sp>
      <p:sp>
        <p:nvSpPr>
          <p:cNvPr id="284" name="Shape 362"/>
          <p:cNvSpPr/>
          <p:nvPr/>
        </p:nvSpPr>
        <p:spPr>
          <a:xfrm>
            <a:off x="5438574" y="3900449"/>
            <a:ext cx="2770502" cy="64629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rPr dirty="0"/>
              <a:t>Blockchains</a:t>
            </a:r>
            <a:endParaRPr dirty="0">
              <a:solidFill>
                <a:srgbClr val="000000"/>
              </a:solidFill>
            </a:endParaRPr>
          </a:p>
        </p:txBody>
      </p:sp>
      <p:grpSp>
        <p:nvGrpSpPr>
          <p:cNvPr id="287" name="Shape 363"/>
          <p:cNvGrpSpPr/>
          <p:nvPr/>
        </p:nvGrpSpPr>
        <p:grpSpPr>
          <a:xfrm>
            <a:off x="2328065" y="-43696"/>
            <a:ext cx="4973718" cy="4827001"/>
            <a:chOff x="0" y="0"/>
            <a:chExt cx="4973716" cy="4826999"/>
          </a:xfrm>
        </p:grpSpPr>
        <p:pic>
          <p:nvPicPr>
            <p:cNvPr id="285" name="Shape 364" descr="Shape 364"/>
            <p:cNvPicPr>
              <a:picLocks noChangeAspect="1"/>
            </p:cNvPicPr>
            <p:nvPr/>
          </p:nvPicPr>
          <p:blipFill>
            <a:blip r:embed="rId4">
              <a:extLst/>
            </a:blip>
            <a:srcRect b="38672"/>
            <a:stretch>
              <a:fillRect/>
            </a:stretch>
          </p:blipFill>
          <p:spPr>
            <a:xfrm rot="8100000">
              <a:off x="1989803" y="1996366"/>
              <a:ext cx="2561745" cy="2255185"/>
            </a:xfrm>
            <a:prstGeom prst="rect">
              <a:avLst/>
            </a:prstGeom>
            <a:ln w="12700" cap="flat">
              <a:noFill/>
              <a:miter lim="400000"/>
            </a:ln>
            <a:effectLst/>
          </p:spPr>
        </p:pic>
        <p:pic>
          <p:nvPicPr>
            <p:cNvPr id="286" name="Shape 365" descr="Shape 365"/>
            <p:cNvPicPr>
              <a:picLocks noChangeAspect="1"/>
            </p:cNvPicPr>
            <p:nvPr/>
          </p:nvPicPr>
          <p:blipFill>
            <a:blip r:embed="rId4">
              <a:extLst/>
            </a:blip>
            <a:srcRect b="38672"/>
            <a:stretch>
              <a:fillRect/>
            </a:stretch>
          </p:blipFill>
          <p:spPr>
            <a:xfrm rot="18900000">
              <a:off x="422169" y="575449"/>
              <a:ext cx="2561745" cy="2255185"/>
            </a:xfrm>
            <a:prstGeom prst="rect">
              <a:avLst/>
            </a:prstGeom>
            <a:ln w="12700" cap="flat">
              <a:noFill/>
              <a:miter lim="400000"/>
            </a:ln>
            <a:effectLst/>
          </p:spPr>
        </p:pic>
      </p:grpSp>
      <p:sp>
        <p:nvSpPr>
          <p:cNvPr id="288" name="Shape 366"/>
          <p:cNvSpPr/>
          <p:nvPr/>
        </p:nvSpPr>
        <p:spPr>
          <a:xfrm rot="2279687">
            <a:off x="3141401" y="2249715"/>
            <a:ext cx="3964004" cy="5776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2800">
                <a:solidFill>
                  <a:srgbClr val="000000"/>
                </a:solidFill>
              </a:defRPr>
            </a:pPr>
            <a:r>
              <a:t>Then try both </a:t>
            </a:r>
            <a:r>
              <a:rPr sz="1800"/>
              <a:t>(sort of)</a:t>
            </a:r>
          </a:p>
        </p:txBody>
      </p:sp>
      <p:grpSp>
        <p:nvGrpSpPr>
          <p:cNvPr id="291" name="Shape 367"/>
          <p:cNvGrpSpPr/>
          <p:nvPr/>
        </p:nvGrpSpPr>
        <p:grpSpPr>
          <a:xfrm>
            <a:off x="572474" y="3602025"/>
            <a:ext cx="8025901" cy="1193701"/>
            <a:chOff x="0" y="0"/>
            <a:chExt cx="8025899" cy="1193700"/>
          </a:xfrm>
        </p:grpSpPr>
        <p:sp>
          <p:nvSpPr>
            <p:cNvPr id="289" name="Shape 368"/>
            <p:cNvSpPr/>
            <p:nvPr/>
          </p:nvSpPr>
          <p:spPr>
            <a:xfrm>
              <a:off x="-1" y="-1"/>
              <a:ext cx="4036201" cy="1193702"/>
            </a:xfrm>
            <a:prstGeom prst="rect">
              <a:avLst/>
            </a:prstGeom>
            <a:solidFill>
              <a:srgbClr val="00FFFF"/>
            </a:solidFill>
            <a:ln w="12700" cap="flat">
              <a:noFill/>
              <a:miter lim="400000"/>
            </a:ln>
            <a:effectLst/>
          </p:spPr>
          <p:txBody>
            <a:bodyPr wrap="square" lIns="45719" tIns="45719" rIns="45719" bIns="45719" numCol="1" anchor="t">
              <a:noAutofit/>
            </a:bodyPr>
            <a:lstStyle/>
            <a:p>
              <a:pPr algn="ctr">
                <a:defRPr sz="6000">
                  <a:solidFill>
                    <a:srgbClr val="000000"/>
                  </a:solidFill>
                  <a:latin typeface="Oswald"/>
                  <a:ea typeface="Oswald"/>
                  <a:cs typeface="Oswald"/>
                  <a:sym typeface="Oswald"/>
                </a:defRPr>
              </a:pPr>
              <a:endParaRPr/>
            </a:p>
          </p:txBody>
        </p:sp>
        <p:sp>
          <p:nvSpPr>
            <p:cNvPr id="290" name="Shape 369"/>
            <p:cNvSpPr/>
            <p:nvPr/>
          </p:nvSpPr>
          <p:spPr>
            <a:xfrm>
              <a:off x="693900" y="99824"/>
              <a:ext cx="7332000" cy="10337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defRPr sz="5600">
                  <a:solidFill>
                    <a:srgbClr val="000000"/>
                  </a:solidFill>
                  <a:latin typeface="Oswald"/>
                  <a:ea typeface="Oswald"/>
                  <a:cs typeface="Oswald"/>
                  <a:sym typeface="Oswald"/>
                </a:defRPr>
              </a:lvl1pPr>
            </a:lstStyle>
            <a:p>
              <a:r>
                <a:t>Roadmap</a:t>
              </a:r>
            </a:p>
          </p:txBody>
        </p:sp>
      </p:grpSp>
    </p:spTree>
    <p:extLst>
      <p:ext uri="{BB962C8B-B14F-4D97-AF65-F5344CB8AC3E}">
        <p14:creationId xmlns:p14="http://schemas.microsoft.com/office/powerpoint/2010/main" val="1671040656"/>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Shape 374" descr="Shape 374"/>
          <p:cNvPicPr>
            <a:picLocks noChangeAspect="1"/>
          </p:cNvPicPr>
          <p:nvPr/>
        </p:nvPicPr>
        <p:blipFill>
          <a:blip r:embed="rId3">
            <a:extLst/>
          </a:blip>
          <a:srcRect l="25799" r="25540" b="23704"/>
          <a:stretch>
            <a:fillRect/>
          </a:stretch>
        </p:blipFill>
        <p:spPr>
          <a:xfrm>
            <a:off x="2069512" y="896229"/>
            <a:ext cx="1071983" cy="975014"/>
          </a:xfrm>
          <a:prstGeom prst="rect">
            <a:avLst/>
          </a:prstGeom>
          <a:ln w="12700">
            <a:miter lim="400000"/>
          </a:ln>
        </p:spPr>
      </p:pic>
      <p:pic>
        <p:nvPicPr>
          <p:cNvPr id="296" name="Shape 375" descr="Shape 375"/>
          <p:cNvPicPr>
            <a:picLocks noChangeAspect="1"/>
          </p:cNvPicPr>
          <p:nvPr/>
        </p:nvPicPr>
        <p:blipFill>
          <a:blip r:embed="rId4">
            <a:extLst/>
          </a:blip>
          <a:srcRect l="12217" r="37586" b="14580"/>
          <a:stretch>
            <a:fillRect/>
          </a:stretch>
        </p:blipFill>
        <p:spPr>
          <a:xfrm>
            <a:off x="5988925" y="714599"/>
            <a:ext cx="1154300" cy="1206037"/>
          </a:xfrm>
          <a:prstGeom prst="rect">
            <a:avLst/>
          </a:prstGeom>
          <a:ln w="12700">
            <a:miter lim="400000"/>
          </a:ln>
        </p:spPr>
      </p:pic>
      <p:pic>
        <p:nvPicPr>
          <p:cNvPr id="297" name="Shape 376" descr="Shape 376"/>
          <p:cNvPicPr>
            <a:picLocks noChangeAspect="1"/>
          </p:cNvPicPr>
          <p:nvPr/>
        </p:nvPicPr>
        <p:blipFill>
          <a:blip r:embed="rId5">
            <a:extLst/>
          </a:blip>
          <a:srcRect l="30682" r="24328" b="36564"/>
          <a:stretch>
            <a:fillRect/>
          </a:stretch>
        </p:blipFill>
        <p:spPr>
          <a:xfrm>
            <a:off x="5625293" y="3964873"/>
            <a:ext cx="1071971" cy="1113424"/>
          </a:xfrm>
          <a:prstGeom prst="rect">
            <a:avLst/>
          </a:prstGeom>
          <a:ln w="12700">
            <a:miter lim="400000"/>
          </a:ln>
        </p:spPr>
      </p:pic>
      <p:pic>
        <p:nvPicPr>
          <p:cNvPr id="298" name="Shape 377" descr="Shape 377"/>
          <p:cNvPicPr>
            <a:picLocks noChangeAspect="1"/>
          </p:cNvPicPr>
          <p:nvPr/>
        </p:nvPicPr>
        <p:blipFill>
          <a:blip r:embed="rId6">
            <a:extLst/>
          </a:blip>
          <a:srcRect l="36391" r="18740" b="73119"/>
          <a:stretch>
            <a:fillRect/>
          </a:stretch>
        </p:blipFill>
        <p:spPr>
          <a:xfrm>
            <a:off x="617699" y="2544597"/>
            <a:ext cx="1420432" cy="1114695"/>
          </a:xfrm>
          <a:prstGeom prst="rect">
            <a:avLst/>
          </a:prstGeom>
          <a:ln w="12700">
            <a:miter lim="400000"/>
          </a:ln>
        </p:spPr>
      </p:pic>
      <p:pic>
        <p:nvPicPr>
          <p:cNvPr id="299" name="Shape 378" descr="Shape 378"/>
          <p:cNvPicPr>
            <a:picLocks noChangeAspect="1"/>
          </p:cNvPicPr>
          <p:nvPr/>
        </p:nvPicPr>
        <p:blipFill>
          <a:blip r:embed="rId7">
            <a:extLst/>
          </a:blip>
          <a:srcRect l="29301" r="29961"/>
          <a:stretch>
            <a:fillRect/>
          </a:stretch>
        </p:blipFill>
        <p:spPr>
          <a:xfrm>
            <a:off x="7008606" y="2412974"/>
            <a:ext cx="1154294" cy="1113434"/>
          </a:xfrm>
          <a:prstGeom prst="rect">
            <a:avLst/>
          </a:prstGeom>
          <a:ln w="12700">
            <a:miter lim="400000"/>
          </a:ln>
        </p:spPr>
      </p:pic>
      <p:pic>
        <p:nvPicPr>
          <p:cNvPr id="300" name="Shape 379" descr="Shape 379"/>
          <p:cNvPicPr>
            <a:picLocks noChangeAspect="1"/>
          </p:cNvPicPr>
          <p:nvPr/>
        </p:nvPicPr>
        <p:blipFill>
          <a:blip r:embed="rId8">
            <a:alphaModFix amt="77000"/>
            <a:extLst/>
          </a:blip>
          <a:srcRect l="19161" r="21952"/>
          <a:stretch>
            <a:fillRect/>
          </a:stretch>
        </p:blipFill>
        <p:spPr>
          <a:xfrm>
            <a:off x="2172764" y="4072342"/>
            <a:ext cx="1071972" cy="1005958"/>
          </a:xfrm>
          <a:prstGeom prst="rect">
            <a:avLst/>
          </a:prstGeom>
          <a:ln w="12700">
            <a:miter lim="400000"/>
          </a:ln>
        </p:spPr>
      </p:pic>
      <p:pic>
        <p:nvPicPr>
          <p:cNvPr id="301" name="Shape 380" descr="Shape 380"/>
          <p:cNvPicPr>
            <a:picLocks noChangeAspect="1"/>
          </p:cNvPicPr>
          <p:nvPr/>
        </p:nvPicPr>
        <p:blipFill>
          <a:blip r:embed="rId9">
            <a:extLst/>
          </a:blip>
          <a:srcRect r="75883"/>
          <a:stretch>
            <a:fillRect/>
          </a:stretch>
        </p:blipFill>
        <p:spPr>
          <a:xfrm>
            <a:off x="5505250" y="2865850"/>
            <a:ext cx="563175" cy="2335125"/>
          </a:xfrm>
          <a:prstGeom prst="rect">
            <a:avLst/>
          </a:prstGeom>
          <a:ln w="12700">
            <a:miter lim="400000"/>
          </a:ln>
        </p:spPr>
      </p:pic>
      <p:pic>
        <p:nvPicPr>
          <p:cNvPr id="302" name="Shape 381" descr="Shape 381"/>
          <p:cNvPicPr>
            <a:picLocks noChangeAspect="1"/>
          </p:cNvPicPr>
          <p:nvPr/>
        </p:nvPicPr>
        <p:blipFill>
          <a:blip r:embed="rId9">
            <a:extLst/>
          </a:blip>
          <a:srcRect r="75883"/>
          <a:stretch>
            <a:fillRect/>
          </a:stretch>
        </p:blipFill>
        <p:spPr>
          <a:xfrm flipH="1">
            <a:off x="6246000" y="2865850"/>
            <a:ext cx="563175" cy="2335125"/>
          </a:xfrm>
          <a:prstGeom prst="rect">
            <a:avLst/>
          </a:prstGeom>
          <a:ln w="12700">
            <a:miter lim="400000"/>
          </a:ln>
        </p:spPr>
      </p:pic>
      <p:pic>
        <p:nvPicPr>
          <p:cNvPr id="303" name="Shape 382" descr="Shape 382"/>
          <p:cNvPicPr>
            <a:picLocks noChangeAspect="1"/>
          </p:cNvPicPr>
          <p:nvPr/>
        </p:nvPicPr>
        <p:blipFill>
          <a:blip r:embed="rId10">
            <a:extLst/>
          </a:blip>
          <a:srcRect l="13609" r="14337" b="42479"/>
          <a:stretch>
            <a:fillRect/>
          </a:stretch>
        </p:blipFill>
        <p:spPr>
          <a:xfrm>
            <a:off x="3936100" y="2179673"/>
            <a:ext cx="1124601" cy="1346725"/>
          </a:xfrm>
          <a:prstGeom prst="rect">
            <a:avLst/>
          </a:prstGeom>
          <a:ln w="12700">
            <a:miter lim="400000"/>
          </a:ln>
        </p:spPr>
      </p:pic>
    </p:spTree>
    <p:extLst>
      <p:ext uri="{BB962C8B-B14F-4D97-AF65-F5344CB8AC3E}">
        <p14:creationId xmlns:p14="http://schemas.microsoft.com/office/powerpoint/2010/main" val="3597636063"/>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9" name="Shape 387"/>
          <p:cNvGrpSpPr/>
          <p:nvPr/>
        </p:nvGrpSpPr>
        <p:grpSpPr>
          <a:xfrm>
            <a:off x="-79851" y="-96300"/>
            <a:ext cx="9206402" cy="1138500"/>
            <a:chOff x="0" y="0"/>
            <a:chExt cx="9206400" cy="1138499"/>
          </a:xfrm>
        </p:grpSpPr>
        <p:sp>
          <p:nvSpPr>
            <p:cNvPr id="307"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308" name="Leader proposes transaction"/>
            <p:cNvSpPr/>
            <p:nvPr/>
          </p:nvSpPr>
          <p:spPr>
            <a:xfrm>
              <a:off x="-1" y="219000"/>
              <a:ext cx="9206402" cy="70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lgn="ctr">
                <a:defRPr sz="4200">
                  <a:solidFill>
                    <a:srgbClr val="0000FF"/>
                  </a:solidFill>
                  <a:latin typeface="Oswald"/>
                  <a:ea typeface="Oswald"/>
                  <a:cs typeface="Oswald"/>
                  <a:sym typeface="Oswald"/>
                </a:defRPr>
              </a:lvl1pPr>
            </a:lstStyle>
            <a:p>
              <a:r>
                <a:t>      Leader proposes transaction</a:t>
              </a:r>
            </a:p>
          </p:txBody>
        </p:sp>
      </p:grpSp>
      <p:sp>
        <p:nvSpPr>
          <p:cNvPr id="310" name="Shape 388"/>
          <p:cNvSpPr/>
          <p:nvPr/>
        </p:nvSpPr>
        <p:spPr>
          <a:xfrm flipH="1" flipV="1">
            <a:off x="2376909" y="2943297"/>
            <a:ext cx="1494301" cy="1"/>
          </a:xfrm>
          <a:prstGeom prst="line">
            <a:avLst/>
          </a:prstGeom>
          <a:ln w="76200">
            <a:solidFill>
              <a:srgbClr val="999999"/>
            </a:solidFill>
            <a:tailEnd type="triangle"/>
          </a:ln>
        </p:spPr>
        <p:txBody>
          <a:bodyPr lIns="45719" rIns="45719"/>
          <a:lstStyle/>
          <a:p>
            <a:endParaRPr/>
          </a:p>
        </p:txBody>
      </p:sp>
      <p:pic>
        <p:nvPicPr>
          <p:cNvPr id="311" name="Shape 389" descr="Shape 389"/>
          <p:cNvPicPr>
            <a:picLocks noChangeAspect="1"/>
          </p:cNvPicPr>
          <p:nvPr/>
        </p:nvPicPr>
        <p:blipFill>
          <a:blip r:embed="rId2">
            <a:extLst/>
          </a:blip>
          <a:srcRect l="25799" r="25540" b="23704"/>
          <a:stretch>
            <a:fillRect/>
          </a:stretch>
        </p:blipFill>
        <p:spPr>
          <a:xfrm>
            <a:off x="2069512" y="896229"/>
            <a:ext cx="1071983" cy="975014"/>
          </a:xfrm>
          <a:prstGeom prst="rect">
            <a:avLst/>
          </a:prstGeom>
          <a:ln w="12700">
            <a:miter lim="400000"/>
          </a:ln>
        </p:spPr>
      </p:pic>
      <p:pic>
        <p:nvPicPr>
          <p:cNvPr id="312" name="Shape 390" descr="Shape 390"/>
          <p:cNvPicPr>
            <a:picLocks noChangeAspect="1"/>
          </p:cNvPicPr>
          <p:nvPr/>
        </p:nvPicPr>
        <p:blipFill>
          <a:blip r:embed="rId3">
            <a:extLst/>
          </a:blip>
          <a:srcRect l="12217" r="37586" b="14580"/>
          <a:stretch>
            <a:fillRect/>
          </a:stretch>
        </p:blipFill>
        <p:spPr>
          <a:xfrm>
            <a:off x="5988925" y="714599"/>
            <a:ext cx="1154300" cy="1206037"/>
          </a:xfrm>
          <a:prstGeom prst="rect">
            <a:avLst/>
          </a:prstGeom>
          <a:ln w="12700">
            <a:miter lim="400000"/>
          </a:ln>
        </p:spPr>
      </p:pic>
      <p:pic>
        <p:nvPicPr>
          <p:cNvPr id="313" name="Shape 391" descr="Shape 391"/>
          <p:cNvPicPr>
            <a:picLocks noChangeAspect="1"/>
          </p:cNvPicPr>
          <p:nvPr/>
        </p:nvPicPr>
        <p:blipFill>
          <a:blip r:embed="rId4">
            <a:extLst/>
          </a:blip>
          <a:srcRect l="30682" r="24328" b="36564"/>
          <a:stretch>
            <a:fillRect/>
          </a:stretch>
        </p:blipFill>
        <p:spPr>
          <a:xfrm>
            <a:off x="5625293" y="3964873"/>
            <a:ext cx="1071971" cy="1113424"/>
          </a:xfrm>
          <a:prstGeom prst="rect">
            <a:avLst/>
          </a:prstGeom>
          <a:ln w="12700">
            <a:miter lim="400000"/>
          </a:ln>
        </p:spPr>
      </p:pic>
      <p:pic>
        <p:nvPicPr>
          <p:cNvPr id="314" name="Shape 392" descr="Shape 392"/>
          <p:cNvPicPr>
            <a:picLocks noChangeAspect="1"/>
          </p:cNvPicPr>
          <p:nvPr/>
        </p:nvPicPr>
        <p:blipFill>
          <a:blip r:embed="rId5">
            <a:extLst/>
          </a:blip>
          <a:srcRect l="36391" r="18740" b="73119"/>
          <a:stretch>
            <a:fillRect/>
          </a:stretch>
        </p:blipFill>
        <p:spPr>
          <a:xfrm>
            <a:off x="617699" y="2544597"/>
            <a:ext cx="1420432" cy="1114695"/>
          </a:xfrm>
          <a:prstGeom prst="rect">
            <a:avLst/>
          </a:prstGeom>
          <a:ln w="12700">
            <a:miter lim="400000"/>
          </a:ln>
        </p:spPr>
      </p:pic>
      <p:pic>
        <p:nvPicPr>
          <p:cNvPr id="315" name="Shape 393" descr="Shape 393"/>
          <p:cNvPicPr>
            <a:picLocks noChangeAspect="1"/>
          </p:cNvPicPr>
          <p:nvPr/>
        </p:nvPicPr>
        <p:blipFill>
          <a:blip r:embed="rId6">
            <a:extLst/>
          </a:blip>
          <a:srcRect l="29301" r="29961"/>
          <a:stretch>
            <a:fillRect/>
          </a:stretch>
        </p:blipFill>
        <p:spPr>
          <a:xfrm>
            <a:off x="7008606" y="2412974"/>
            <a:ext cx="1154294" cy="1113434"/>
          </a:xfrm>
          <a:prstGeom prst="rect">
            <a:avLst/>
          </a:prstGeom>
          <a:ln w="12700">
            <a:miter lim="400000"/>
          </a:ln>
        </p:spPr>
      </p:pic>
      <p:sp>
        <p:nvSpPr>
          <p:cNvPr id="316" name="Shape 394"/>
          <p:cNvSpPr/>
          <p:nvPr/>
        </p:nvSpPr>
        <p:spPr>
          <a:xfrm flipH="1" flipV="1">
            <a:off x="2994010" y="1760975"/>
            <a:ext cx="877201" cy="1048801"/>
          </a:xfrm>
          <a:prstGeom prst="line">
            <a:avLst/>
          </a:prstGeom>
          <a:ln w="76200">
            <a:solidFill>
              <a:srgbClr val="999999"/>
            </a:solidFill>
            <a:tailEnd type="triangle"/>
          </a:ln>
        </p:spPr>
        <p:txBody>
          <a:bodyPr lIns="45719" rIns="45719"/>
          <a:lstStyle/>
          <a:p>
            <a:endParaRPr/>
          </a:p>
        </p:txBody>
      </p:sp>
      <p:sp>
        <p:nvSpPr>
          <p:cNvPr id="317" name="Shape 396"/>
          <p:cNvSpPr/>
          <p:nvPr/>
        </p:nvSpPr>
        <p:spPr>
          <a:xfrm flipH="1">
            <a:off x="3050844" y="3165227"/>
            <a:ext cx="809401" cy="1046400"/>
          </a:xfrm>
          <a:prstGeom prst="line">
            <a:avLst/>
          </a:prstGeom>
          <a:ln w="76200">
            <a:solidFill>
              <a:srgbClr val="999999"/>
            </a:solidFill>
            <a:tailEnd type="triangle"/>
          </a:ln>
        </p:spPr>
        <p:txBody>
          <a:bodyPr lIns="45719" rIns="45719"/>
          <a:lstStyle/>
          <a:p>
            <a:endParaRPr/>
          </a:p>
        </p:txBody>
      </p:sp>
      <p:sp>
        <p:nvSpPr>
          <p:cNvPr id="318" name="Shape 397"/>
          <p:cNvSpPr/>
          <p:nvPr/>
        </p:nvSpPr>
        <p:spPr>
          <a:xfrm>
            <a:off x="5186477" y="2897726"/>
            <a:ext cx="1494301" cy="1"/>
          </a:xfrm>
          <a:prstGeom prst="line">
            <a:avLst/>
          </a:prstGeom>
          <a:ln w="76200">
            <a:solidFill>
              <a:srgbClr val="999999"/>
            </a:solidFill>
            <a:tailEnd type="triangle"/>
          </a:ln>
        </p:spPr>
        <p:txBody>
          <a:bodyPr lIns="45719" rIns="45719"/>
          <a:lstStyle/>
          <a:p>
            <a:endParaRPr/>
          </a:p>
        </p:txBody>
      </p:sp>
      <p:sp>
        <p:nvSpPr>
          <p:cNvPr id="319" name="Shape 398"/>
          <p:cNvSpPr/>
          <p:nvPr/>
        </p:nvSpPr>
        <p:spPr>
          <a:xfrm flipV="1">
            <a:off x="5186477" y="1716672"/>
            <a:ext cx="877201" cy="1048801"/>
          </a:xfrm>
          <a:prstGeom prst="line">
            <a:avLst/>
          </a:prstGeom>
          <a:ln w="76200">
            <a:solidFill>
              <a:srgbClr val="999999"/>
            </a:solidFill>
            <a:tailEnd type="triangle"/>
          </a:ln>
        </p:spPr>
        <p:txBody>
          <a:bodyPr lIns="45719" rIns="45719"/>
          <a:lstStyle/>
          <a:p>
            <a:endParaRPr/>
          </a:p>
        </p:txBody>
      </p:sp>
      <p:sp>
        <p:nvSpPr>
          <p:cNvPr id="320" name="Shape 399"/>
          <p:cNvSpPr/>
          <p:nvPr/>
        </p:nvSpPr>
        <p:spPr>
          <a:xfrm>
            <a:off x="5197443" y="3120926"/>
            <a:ext cx="809401" cy="1046401"/>
          </a:xfrm>
          <a:prstGeom prst="line">
            <a:avLst/>
          </a:prstGeom>
          <a:ln w="76200">
            <a:solidFill>
              <a:srgbClr val="999999"/>
            </a:solidFill>
            <a:tailEnd type="triangle"/>
          </a:ln>
        </p:spPr>
        <p:txBody>
          <a:bodyPr lIns="45719" rIns="45719"/>
          <a:lstStyle/>
          <a:p>
            <a:endParaRPr/>
          </a:p>
        </p:txBody>
      </p:sp>
      <p:grpSp>
        <p:nvGrpSpPr>
          <p:cNvPr id="323" name="Shape 400"/>
          <p:cNvGrpSpPr/>
          <p:nvPr/>
        </p:nvGrpSpPr>
        <p:grpSpPr>
          <a:xfrm>
            <a:off x="3578466" y="1351913"/>
            <a:ext cx="1999801" cy="669601"/>
            <a:chOff x="0" y="0"/>
            <a:chExt cx="1999800" cy="669600"/>
          </a:xfrm>
        </p:grpSpPr>
        <p:sp>
          <p:nvSpPr>
            <p:cNvPr id="321" name="Rounded Rectangle"/>
            <p:cNvSpPr/>
            <p:nvPr/>
          </p:nvSpPr>
          <p:spPr>
            <a:xfrm>
              <a:off x="0" y="0"/>
              <a:ext cx="1999801" cy="669601"/>
            </a:xfrm>
            <a:prstGeom prst="roundRect">
              <a:avLst>
                <a:gd name="adj" fmla="val 16667"/>
              </a:avLst>
            </a:prstGeom>
            <a:solidFill>
              <a:srgbClr val="FFFF00"/>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322" name="(Seq,     )"/>
            <p:cNvSpPr/>
            <p:nvPr/>
          </p:nvSpPr>
          <p:spPr>
            <a:xfrm>
              <a:off x="32686" y="33707"/>
              <a:ext cx="1934428" cy="60218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defRPr sz="3000">
                  <a:solidFill>
                    <a:srgbClr val="000000"/>
                  </a:solidFill>
                </a:defRPr>
              </a:pPr>
              <a:r>
                <a:t>(Seq, </a:t>
              </a:r>
              <a:r>
                <a:rPr>
                  <a:solidFill>
                    <a:srgbClr val="00FFFF"/>
                  </a:solidFill>
                </a:rPr>
                <a:t>    </a:t>
              </a:r>
              <a:r>
                <a:t>)</a:t>
              </a:r>
            </a:p>
          </p:txBody>
        </p:sp>
      </p:grpSp>
      <p:pic>
        <p:nvPicPr>
          <p:cNvPr id="324" name="Shape 401" descr="Shape 401"/>
          <p:cNvPicPr>
            <a:picLocks noChangeAspect="1"/>
          </p:cNvPicPr>
          <p:nvPr/>
        </p:nvPicPr>
        <p:blipFill>
          <a:blip r:embed="rId7">
            <a:extLst/>
          </a:blip>
          <a:stretch>
            <a:fillRect/>
          </a:stretch>
        </p:blipFill>
        <p:spPr>
          <a:xfrm>
            <a:off x="435104" y="138149"/>
            <a:ext cx="892810" cy="669602"/>
          </a:xfrm>
          <a:prstGeom prst="rect">
            <a:avLst/>
          </a:prstGeom>
          <a:ln w="12700">
            <a:miter lim="400000"/>
          </a:ln>
        </p:spPr>
      </p:pic>
      <p:pic>
        <p:nvPicPr>
          <p:cNvPr id="325" name="Shape 402" descr="Shape 402"/>
          <p:cNvPicPr>
            <a:picLocks noChangeAspect="1"/>
          </p:cNvPicPr>
          <p:nvPr/>
        </p:nvPicPr>
        <p:blipFill>
          <a:blip r:embed="rId8">
            <a:extLst/>
          </a:blip>
          <a:stretch>
            <a:fillRect/>
          </a:stretch>
        </p:blipFill>
        <p:spPr>
          <a:xfrm>
            <a:off x="4686837" y="1443486"/>
            <a:ext cx="441763" cy="441763"/>
          </a:xfrm>
          <a:prstGeom prst="rect">
            <a:avLst/>
          </a:prstGeom>
          <a:ln w="12700">
            <a:miter lim="400000"/>
          </a:ln>
        </p:spPr>
      </p:pic>
      <p:pic>
        <p:nvPicPr>
          <p:cNvPr id="326" name="Shape 403" descr="Shape 403"/>
          <p:cNvPicPr>
            <a:picLocks noChangeAspect="1"/>
          </p:cNvPicPr>
          <p:nvPr/>
        </p:nvPicPr>
        <p:blipFill>
          <a:blip r:embed="rId9">
            <a:alphaModFix amt="77000"/>
            <a:extLst/>
          </a:blip>
          <a:srcRect l="19161" r="21952"/>
          <a:stretch>
            <a:fillRect/>
          </a:stretch>
        </p:blipFill>
        <p:spPr>
          <a:xfrm>
            <a:off x="2172764" y="4072342"/>
            <a:ext cx="1071972" cy="1005958"/>
          </a:xfrm>
          <a:prstGeom prst="rect">
            <a:avLst/>
          </a:prstGeom>
          <a:ln w="12700">
            <a:miter lim="400000"/>
          </a:ln>
        </p:spPr>
      </p:pic>
      <p:pic>
        <p:nvPicPr>
          <p:cNvPr id="327" name="Shape 405" descr="Shape 405"/>
          <p:cNvPicPr>
            <a:picLocks noChangeAspect="1"/>
          </p:cNvPicPr>
          <p:nvPr/>
        </p:nvPicPr>
        <p:blipFill>
          <a:blip r:embed="rId10">
            <a:extLst/>
          </a:blip>
          <a:srcRect l="13609" r="14337" b="42479"/>
          <a:stretch>
            <a:fillRect/>
          </a:stretch>
        </p:blipFill>
        <p:spPr>
          <a:xfrm>
            <a:off x="3936100" y="2179673"/>
            <a:ext cx="1124601" cy="1346725"/>
          </a:xfrm>
          <a:prstGeom prst="rect">
            <a:avLst/>
          </a:prstGeom>
          <a:ln w="12700">
            <a:miter lim="400000"/>
          </a:ln>
        </p:spPr>
      </p:pic>
    </p:spTree>
    <p:extLst>
      <p:ext uri="{BB962C8B-B14F-4D97-AF65-F5344CB8AC3E}">
        <p14:creationId xmlns:p14="http://schemas.microsoft.com/office/powerpoint/2010/main" val="2871593351"/>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1" name="Shape 410"/>
          <p:cNvGrpSpPr/>
          <p:nvPr/>
        </p:nvGrpSpPr>
        <p:grpSpPr>
          <a:xfrm>
            <a:off x="-31201" y="-91675"/>
            <a:ext cx="9206402" cy="1138500"/>
            <a:chOff x="0" y="0"/>
            <a:chExt cx="9206400" cy="1138499"/>
          </a:xfrm>
        </p:grpSpPr>
        <p:sp>
          <p:nvSpPr>
            <p:cNvPr id="329"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4200">
                  <a:solidFill>
                    <a:srgbClr val="0000FF"/>
                  </a:solidFill>
                  <a:latin typeface="Oswald"/>
                  <a:ea typeface="Oswald"/>
                  <a:cs typeface="Oswald"/>
                  <a:sym typeface="Oswald"/>
                </a:defRPr>
              </a:pPr>
              <a:endParaRPr/>
            </a:p>
          </p:txBody>
        </p:sp>
        <p:sp>
          <p:nvSpPr>
            <p:cNvPr id="330" name="Everyone “ack’s”"/>
            <p:cNvSpPr/>
            <p:nvPr/>
          </p:nvSpPr>
          <p:spPr>
            <a:xfrm>
              <a:off x="-1" y="219000"/>
              <a:ext cx="9206402" cy="70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lgn="ctr">
                <a:defRPr sz="4200">
                  <a:solidFill>
                    <a:srgbClr val="0000FF"/>
                  </a:solidFill>
                  <a:latin typeface="Oswald"/>
                  <a:ea typeface="Oswald"/>
                  <a:cs typeface="Oswald"/>
                  <a:sym typeface="Oswald"/>
                </a:defRPr>
              </a:lvl1pPr>
            </a:lstStyle>
            <a:p>
              <a:r>
                <a:t>      Everyone “ack’s”</a:t>
              </a:r>
            </a:p>
          </p:txBody>
        </p:sp>
      </p:grpSp>
      <p:pic>
        <p:nvPicPr>
          <p:cNvPr id="332" name="Shape 411" descr="Shape 411"/>
          <p:cNvPicPr>
            <a:picLocks noChangeAspect="1"/>
          </p:cNvPicPr>
          <p:nvPr/>
        </p:nvPicPr>
        <p:blipFill>
          <a:blip r:embed="rId2">
            <a:extLst/>
          </a:blip>
          <a:srcRect l="25799" r="25540" b="23704"/>
          <a:stretch>
            <a:fillRect/>
          </a:stretch>
        </p:blipFill>
        <p:spPr>
          <a:xfrm>
            <a:off x="2069512" y="896229"/>
            <a:ext cx="1071983" cy="975014"/>
          </a:xfrm>
          <a:prstGeom prst="rect">
            <a:avLst/>
          </a:prstGeom>
          <a:ln w="12700">
            <a:miter lim="400000"/>
          </a:ln>
        </p:spPr>
      </p:pic>
      <p:pic>
        <p:nvPicPr>
          <p:cNvPr id="333" name="Shape 412" descr="Shape 412"/>
          <p:cNvPicPr>
            <a:picLocks noChangeAspect="1"/>
          </p:cNvPicPr>
          <p:nvPr/>
        </p:nvPicPr>
        <p:blipFill>
          <a:blip r:embed="rId3">
            <a:extLst/>
          </a:blip>
          <a:srcRect l="12217" r="37586" b="14580"/>
          <a:stretch>
            <a:fillRect/>
          </a:stretch>
        </p:blipFill>
        <p:spPr>
          <a:xfrm>
            <a:off x="5988925" y="714599"/>
            <a:ext cx="1154300" cy="1206037"/>
          </a:xfrm>
          <a:prstGeom prst="rect">
            <a:avLst/>
          </a:prstGeom>
          <a:ln w="12700">
            <a:miter lim="400000"/>
          </a:ln>
        </p:spPr>
      </p:pic>
      <p:pic>
        <p:nvPicPr>
          <p:cNvPr id="334" name="Shape 413" descr="Shape 413"/>
          <p:cNvPicPr>
            <a:picLocks noChangeAspect="1"/>
          </p:cNvPicPr>
          <p:nvPr/>
        </p:nvPicPr>
        <p:blipFill>
          <a:blip r:embed="rId4">
            <a:extLst/>
          </a:blip>
          <a:srcRect l="36391" r="18740" b="73119"/>
          <a:stretch>
            <a:fillRect/>
          </a:stretch>
        </p:blipFill>
        <p:spPr>
          <a:xfrm>
            <a:off x="617699" y="2544597"/>
            <a:ext cx="1420432" cy="1114695"/>
          </a:xfrm>
          <a:prstGeom prst="rect">
            <a:avLst/>
          </a:prstGeom>
          <a:ln w="12700">
            <a:miter lim="400000"/>
          </a:ln>
        </p:spPr>
      </p:pic>
      <p:pic>
        <p:nvPicPr>
          <p:cNvPr id="335" name="Shape 414" descr="Shape 414"/>
          <p:cNvPicPr>
            <a:picLocks noChangeAspect="1"/>
          </p:cNvPicPr>
          <p:nvPr/>
        </p:nvPicPr>
        <p:blipFill>
          <a:blip r:embed="rId5">
            <a:extLst/>
          </a:blip>
          <a:srcRect l="29301" r="29961"/>
          <a:stretch>
            <a:fillRect/>
          </a:stretch>
        </p:blipFill>
        <p:spPr>
          <a:xfrm>
            <a:off x="7008606" y="2412974"/>
            <a:ext cx="1154294" cy="1113434"/>
          </a:xfrm>
          <a:prstGeom prst="rect">
            <a:avLst/>
          </a:prstGeom>
          <a:ln w="12700">
            <a:miter lim="400000"/>
          </a:ln>
        </p:spPr>
      </p:pic>
      <p:pic>
        <p:nvPicPr>
          <p:cNvPr id="336" name="Shape 415" descr="Shape 415"/>
          <p:cNvPicPr>
            <a:picLocks noChangeAspect="1"/>
          </p:cNvPicPr>
          <p:nvPr/>
        </p:nvPicPr>
        <p:blipFill>
          <a:blip r:embed="rId6">
            <a:extLst/>
          </a:blip>
          <a:srcRect l="30682" r="24328" b="36564"/>
          <a:stretch>
            <a:fillRect/>
          </a:stretch>
        </p:blipFill>
        <p:spPr>
          <a:xfrm>
            <a:off x="5625293" y="3964873"/>
            <a:ext cx="1071971" cy="1113424"/>
          </a:xfrm>
          <a:prstGeom prst="rect">
            <a:avLst/>
          </a:prstGeom>
          <a:ln w="12700">
            <a:miter lim="400000"/>
          </a:ln>
        </p:spPr>
      </p:pic>
      <p:grpSp>
        <p:nvGrpSpPr>
          <p:cNvPr id="340" name="Shape 416"/>
          <p:cNvGrpSpPr/>
          <p:nvPr/>
        </p:nvGrpSpPr>
        <p:grpSpPr>
          <a:xfrm>
            <a:off x="2376902" y="1630650"/>
            <a:ext cx="1494301" cy="2622751"/>
            <a:chOff x="0" y="0"/>
            <a:chExt cx="1494299" cy="2622750"/>
          </a:xfrm>
        </p:grpSpPr>
        <p:sp>
          <p:nvSpPr>
            <p:cNvPr id="337" name="Shape 417"/>
            <p:cNvSpPr/>
            <p:nvPr/>
          </p:nvSpPr>
          <p:spPr>
            <a:xfrm>
              <a:off x="0" y="1278296"/>
              <a:ext cx="1494300" cy="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sp>
          <p:nvSpPr>
            <p:cNvPr id="338" name="Shape 418"/>
            <p:cNvSpPr/>
            <p:nvPr/>
          </p:nvSpPr>
          <p:spPr>
            <a:xfrm>
              <a:off x="546452" y="0"/>
              <a:ext cx="869101" cy="105390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sp>
          <p:nvSpPr>
            <p:cNvPr id="339" name="Shape 419"/>
            <p:cNvSpPr/>
            <p:nvPr/>
          </p:nvSpPr>
          <p:spPr>
            <a:xfrm flipV="1">
              <a:off x="677602" y="1500150"/>
              <a:ext cx="810001" cy="112260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grpSp>
      <p:pic>
        <p:nvPicPr>
          <p:cNvPr id="341" name="Shape 420" descr="Shape 420"/>
          <p:cNvPicPr>
            <a:picLocks noChangeAspect="1"/>
          </p:cNvPicPr>
          <p:nvPr/>
        </p:nvPicPr>
        <p:blipFill>
          <a:blip r:embed="rId7">
            <a:extLst/>
          </a:blip>
          <a:stretch>
            <a:fillRect/>
          </a:stretch>
        </p:blipFill>
        <p:spPr>
          <a:xfrm>
            <a:off x="3082202" y="3599957"/>
            <a:ext cx="517348" cy="593518"/>
          </a:xfrm>
          <a:prstGeom prst="rect">
            <a:avLst/>
          </a:prstGeom>
          <a:ln w="12700">
            <a:miter lim="400000"/>
          </a:ln>
        </p:spPr>
      </p:pic>
      <p:grpSp>
        <p:nvGrpSpPr>
          <p:cNvPr id="345" name="Shape 421"/>
          <p:cNvGrpSpPr/>
          <p:nvPr/>
        </p:nvGrpSpPr>
        <p:grpSpPr>
          <a:xfrm>
            <a:off x="5186478" y="1620699"/>
            <a:ext cx="1494300" cy="2622751"/>
            <a:chOff x="0" y="0"/>
            <a:chExt cx="1494299" cy="2622750"/>
          </a:xfrm>
        </p:grpSpPr>
        <p:sp>
          <p:nvSpPr>
            <p:cNvPr id="342" name="Shape 422"/>
            <p:cNvSpPr/>
            <p:nvPr/>
          </p:nvSpPr>
          <p:spPr>
            <a:xfrm flipH="1" flipV="1">
              <a:off x="0" y="1278295"/>
              <a:ext cx="1494300" cy="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sp>
          <p:nvSpPr>
            <p:cNvPr id="343" name="Shape 423"/>
            <p:cNvSpPr/>
            <p:nvPr/>
          </p:nvSpPr>
          <p:spPr>
            <a:xfrm flipH="1">
              <a:off x="78747" y="-1"/>
              <a:ext cx="869101" cy="105390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sp>
          <p:nvSpPr>
            <p:cNvPr id="344" name="Shape 424"/>
            <p:cNvSpPr/>
            <p:nvPr/>
          </p:nvSpPr>
          <p:spPr>
            <a:xfrm flipH="1" flipV="1">
              <a:off x="6696" y="1500149"/>
              <a:ext cx="810002" cy="112260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grpSp>
      <p:pic>
        <p:nvPicPr>
          <p:cNvPr id="346" name="Shape 425" descr="Shape 425"/>
          <p:cNvPicPr>
            <a:picLocks noChangeAspect="1"/>
          </p:cNvPicPr>
          <p:nvPr/>
        </p:nvPicPr>
        <p:blipFill>
          <a:blip r:embed="rId7">
            <a:extLst/>
          </a:blip>
          <a:stretch>
            <a:fillRect/>
          </a:stretch>
        </p:blipFill>
        <p:spPr>
          <a:xfrm>
            <a:off x="2648549" y="2608270"/>
            <a:ext cx="517348" cy="593519"/>
          </a:xfrm>
          <a:prstGeom prst="rect">
            <a:avLst/>
          </a:prstGeom>
          <a:ln w="12700">
            <a:miter lim="400000"/>
          </a:ln>
        </p:spPr>
      </p:pic>
      <p:pic>
        <p:nvPicPr>
          <p:cNvPr id="347" name="Shape 426" descr="Shape 426"/>
          <p:cNvPicPr>
            <a:picLocks noChangeAspect="1"/>
          </p:cNvPicPr>
          <p:nvPr/>
        </p:nvPicPr>
        <p:blipFill>
          <a:blip r:embed="rId7">
            <a:extLst/>
          </a:blip>
          <a:stretch>
            <a:fillRect/>
          </a:stretch>
        </p:blipFill>
        <p:spPr>
          <a:xfrm>
            <a:off x="2974182" y="1714599"/>
            <a:ext cx="517348" cy="593519"/>
          </a:xfrm>
          <a:prstGeom prst="rect">
            <a:avLst/>
          </a:prstGeom>
          <a:ln w="12700">
            <a:miter lim="400000"/>
          </a:ln>
        </p:spPr>
      </p:pic>
      <p:pic>
        <p:nvPicPr>
          <p:cNvPr id="348" name="Shape 427" descr="Shape 427"/>
          <p:cNvPicPr>
            <a:picLocks noChangeAspect="1"/>
          </p:cNvPicPr>
          <p:nvPr/>
        </p:nvPicPr>
        <p:blipFill>
          <a:blip r:embed="rId7">
            <a:extLst/>
          </a:blip>
          <a:stretch>
            <a:fillRect/>
          </a:stretch>
        </p:blipFill>
        <p:spPr>
          <a:xfrm>
            <a:off x="5625307" y="1714599"/>
            <a:ext cx="517348" cy="593519"/>
          </a:xfrm>
          <a:prstGeom prst="rect">
            <a:avLst/>
          </a:prstGeom>
          <a:ln w="12700">
            <a:miter lim="400000"/>
          </a:ln>
        </p:spPr>
      </p:pic>
      <p:pic>
        <p:nvPicPr>
          <p:cNvPr id="349" name="Shape 428" descr="Shape 428"/>
          <p:cNvPicPr>
            <a:picLocks noChangeAspect="1"/>
          </p:cNvPicPr>
          <p:nvPr/>
        </p:nvPicPr>
        <p:blipFill>
          <a:blip r:embed="rId7">
            <a:extLst/>
          </a:blip>
          <a:stretch>
            <a:fillRect/>
          </a:stretch>
        </p:blipFill>
        <p:spPr>
          <a:xfrm>
            <a:off x="5802550" y="2645983"/>
            <a:ext cx="517348" cy="593519"/>
          </a:xfrm>
          <a:prstGeom prst="rect">
            <a:avLst/>
          </a:prstGeom>
          <a:ln w="12700">
            <a:miter lim="400000"/>
          </a:ln>
        </p:spPr>
      </p:pic>
      <p:pic>
        <p:nvPicPr>
          <p:cNvPr id="350" name="Shape 429" descr="Shape 429"/>
          <p:cNvPicPr>
            <a:picLocks noChangeAspect="1"/>
          </p:cNvPicPr>
          <p:nvPr/>
        </p:nvPicPr>
        <p:blipFill>
          <a:blip r:embed="rId8">
            <a:extLst/>
          </a:blip>
          <a:stretch>
            <a:fillRect/>
          </a:stretch>
        </p:blipFill>
        <p:spPr>
          <a:xfrm>
            <a:off x="5547778" y="3424956"/>
            <a:ext cx="517348" cy="593519"/>
          </a:xfrm>
          <a:prstGeom prst="rect">
            <a:avLst/>
          </a:prstGeom>
          <a:ln w="12700">
            <a:miter lim="400000"/>
          </a:ln>
        </p:spPr>
      </p:pic>
      <p:pic>
        <p:nvPicPr>
          <p:cNvPr id="351" name="Shape 430" descr="Shape 430"/>
          <p:cNvPicPr>
            <a:picLocks noChangeAspect="1"/>
          </p:cNvPicPr>
          <p:nvPr/>
        </p:nvPicPr>
        <p:blipFill>
          <a:blip r:embed="rId9">
            <a:extLst/>
          </a:blip>
          <a:stretch>
            <a:fillRect/>
          </a:stretch>
        </p:blipFill>
        <p:spPr>
          <a:xfrm>
            <a:off x="1606824" y="2"/>
            <a:ext cx="836751" cy="836750"/>
          </a:xfrm>
          <a:prstGeom prst="rect">
            <a:avLst/>
          </a:prstGeom>
          <a:ln w="12700">
            <a:miter lim="400000"/>
          </a:ln>
        </p:spPr>
      </p:pic>
      <p:pic>
        <p:nvPicPr>
          <p:cNvPr id="352" name="Shape 431" descr="Shape 431"/>
          <p:cNvPicPr>
            <a:picLocks noChangeAspect="1"/>
          </p:cNvPicPr>
          <p:nvPr/>
        </p:nvPicPr>
        <p:blipFill>
          <a:blip r:embed="rId10">
            <a:extLst/>
          </a:blip>
          <a:stretch>
            <a:fillRect/>
          </a:stretch>
        </p:blipFill>
        <p:spPr>
          <a:xfrm>
            <a:off x="5132802" y="3599957"/>
            <a:ext cx="517348" cy="593518"/>
          </a:xfrm>
          <a:prstGeom prst="rect">
            <a:avLst/>
          </a:prstGeom>
          <a:ln w="12700">
            <a:miter lim="400000"/>
          </a:ln>
        </p:spPr>
      </p:pic>
      <p:pic>
        <p:nvPicPr>
          <p:cNvPr id="353" name="Shape 432" descr="Shape 432"/>
          <p:cNvPicPr>
            <a:picLocks noChangeAspect="1"/>
          </p:cNvPicPr>
          <p:nvPr/>
        </p:nvPicPr>
        <p:blipFill>
          <a:blip r:embed="rId11">
            <a:alphaModFix amt="77000"/>
            <a:extLst/>
          </a:blip>
          <a:srcRect l="19161" r="21952"/>
          <a:stretch>
            <a:fillRect/>
          </a:stretch>
        </p:blipFill>
        <p:spPr>
          <a:xfrm>
            <a:off x="2172764" y="4072342"/>
            <a:ext cx="1071972" cy="1005958"/>
          </a:xfrm>
          <a:prstGeom prst="rect">
            <a:avLst/>
          </a:prstGeom>
          <a:ln w="12700">
            <a:miter lim="400000"/>
          </a:ln>
        </p:spPr>
      </p:pic>
    </p:spTree>
    <p:extLst>
      <p:ext uri="{BB962C8B-B14F-4D97-AF65-F5344CB8AC3E}">
        <p14:creationId xmlns:p14="http://schemas.microsoft.com/office/powerpoint/2010/main" val="285775527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0375" y="205978"/>
            <a:ext cx="8907931"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M</a:t>
            </a:r>
            <a:r>
              <a:rPr lang="en" dirty="0" err="1"/>
              <a:t>icro</a:t>
            </a:r>
            <a:r>
              <a:rPr lang="en" dirty="0"/>
              <a:t>-payments</a:t>
            </a:r>
            <a:endParaRPr i="1" dirty="0"/>
          </a:p>
        </p:txBody>
      </p:sp>
      <p:sp>
        <p:nvSpPr>
          <p:cNvPr id="28" name="Shape 382"/>
          <p:cNvSpPr txBox="1">
            <a:spLocks noGrp="1"/>
          </p:cNvSpPr>
          <p:nvPr>
            <p:ph type="body" idx="1"/>
          </p:nvPr>
        </p:nvSpPr>
        <p:spPr>
          <a:xfrm>
            <a:off x="457200" y="1200150"/>
            <a:ext cx="8348400" cy="3648900"/>
          </a:xfrm>
          <a:prstGeom prst="rect">
            <a:avLst/>
          </a:prstGeom>
        </p:spPr>
        <p:txBody>
          <a:bodyPr spcFirstLastPara="1" wrap="square" lIns="91425" tIns="91425" rIns="91425" bIns="91425" anchor="t" anchorCtr="0">
            <a:noAutofit/>
          </a:bodyPr>
          <a:lstStyle/>
          <a:p>
            <a:pPr marL="914400" lvl="0" indent="-419100" rtl="0">
              <a:spcBef>
                <a:spcPts val="0"/>
              </a:spcBef>
              <a:spcAft>
                <a:spcPts val="0"/>
              </a:spcAft>
              <a:buSzPts val="3000"/>
              <a:buChar char="●"/>
            </a:pPr>
            <a:r>
              <a:rPr lang="en-US" u="sng" dirty="0"/>
              <a:t>Pay-as-you-go WIFI</a:t>
            </a:r>
            <a:r>
              <a:rPr lang="en-US" dirty="0"/>
              <a:t>: Alice wants to pay WIFI provider (Bob) for each minute of WIFI service. But she doesn’t want to incur a transaction fee for every minute</a:t>
            </a:r>
          </a:p>
          <a:p>
            <a:pPr marL="914400" lvl="0" indent="-419100" rtl="0">
              <a:spcBef>
                <a:spcPts val="0"/>
              </a:spcBef>
              <a:spcAft>
                <a:spcPts val="0"/>
              </a:spcAft>
              <a:buSzPts val="3000"/>
              <a:buChar char="●"/>
            </a:pPr>
            <a:r>
              <a:rPr lang="en-US" dirty="0"/>
              <a:t>Similarly, pay-as-you-go online subscriptions</a:t>
            </a:r>
            <a:endParaRPr dirty="0"/>
          </a:p>
          <a:p>
            <a:pPr marL="914400" lvl="0" indent="-419100" rtl="0">
              <a:spcBef>
                <a:spcPts val="0"/>
              </a:spcBef>
              <a:spcAft>
                <a:spcPts val="0"/>
              </a:spcAft>
              <a:buSzPts val="3000"/>
              <a:buChar char="●"/>
            </a:pPr>
            <a:r>
              <a:rPr lang="en-US" dirty="0"/>
              <a:t>Ad-free websites</a:t>
            </a:r>
            <a:endParaRPr dirty="0"/>
          </a:p>
        </p:txBody>
      </p:sp>
    </p:spTree>
    <p:extLst>
      <p:ext uri="{BB962C8B-B14F-4D97-AF65-F5344CB8AC3E}">
        <p14:creationId xmlns:p14="http://schemas.microsoft.com/office/powerpoint/2010/main" val="31913464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Shape 410"/>
          <p:cNvGrpSpPr/>
          <p:nvPr/>
        </p:nvGrpSpPr>
        <p:grpSpPr>
          <a:xfrm>
            <a:off x="-31201" y="-91675"/>
            <a:ext cx="9206402" cy="1138500"/>
            <a:chOff x="0" y="0"/>
            <a:chExt cx="9206400" cy="1138499"/>
          </a:xfrm>
        </p:grpSpPr>
        <p:sp>
          <p:nvSpPr>
            <p:cNvPr id="355"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4200">
                  <a:solidFill>
                    <a:srgbClr val="0000FF"/>
                  </a:solidFill>
                  <a:latin typeface="Oswald"/>
                  <a:ea typeface="Oswald"/>
                  <a:cs typeface="Oswald"/>
                  <a:sym typeface="Oswald"/>
                </a:defRPr>
              </a:pPr>
              <a:endParaRPr/>
            </a:p>
          </p:txBody>
        </p:sp>
        <p:sp>
          <p:nvSpPr>
            <p:cNvPr id="356" name="Everyone “ack’s”"/>
            <p:cNvSpPr/>
            <p:nvPr/>
          </p:nvSpPr>
          <p:spPr>
            <a:xfrm>
              <a:off x="-1" y="219000"/>
              <a:ext cx="9206402" cy="70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lgn="ctr">
                <a:defRPr sz="4200">
                  <a:solidFill>
                    <a:srgbClr val="0000FF"/>
                  </a:solidFill>
                  <a:latin typeface="Oswald"/>
                  <a:ea typeface="Oswald"/>
                  <a:cs typeface="Oswald"/>
                  <a:sym typeface="Oswald"/>
                </a:defRPr>
              </a:lvl1pPr>
            </a:lstStyle>
            <a:p>
              <a:r>
                <a:t>      Everyone “ack’s”</a:t>
              </a:r>
            </a:p>
          </p:txBody>
        </p:sp>
      </p:grpSp>
      <p:pic>
        <p:nvPicPr>
          <p:cNvPr id="358" name="Shape 411" descr="Shape 411"/>
          <p:cNvPicPr>
            <a:picLocks noChangeAspect="1"/>
          </p:cNvPicPr>
          <p:nvPr/>
        </p:nvPicPr>
        <p:blipFill>
          <a:blip r:embed="rId2">
            <a:extLst/>
          </a:blip>
          <a:srcRect l="25799" r="25540" b="23704"/>
          <a:stretch>
            <a:fillRect/>
          </a:stretch>
        </p:blipFill>
        <p:spPr>
          <a:xfrm>
            <a:off x="2069512" y="896229"/>
            <a:ext cx="1071983" cy="975014"/>
          </a:xfrm>
          <a:prstGeom prst="rect">
            <a:avLst/>
          </a:prstGeom>
          <a:ln w="12700">
            <a:miter lim="400000"/>
          </a:ln>
        </p:spPr>
      </p:pic>
      <p:pic>
        <p:nvPicPr>
          <p:cNvPr id="359" name="Shape 412" descr="Shape 412"/>
          <p:cNvPicPr>
            <a:picLocks noChangeAspect="1"/>
          </p:cNvPicPr>
          <p:nvPr/>
        </p:nvPicPr>
        <p:blipFill>
          <a:blip r:embed="rId3">
            <a:extLst/>
          </a:blip>
          <a:srcRect l="12217" r="37586" b="14580"/>
          <a:stretch>
            <a:fillRect/>
          </a:stretch>
        </p:blipFill>
        <p:spPr>
          <a:xfrm>
            <a:off x="5988926" y="714599"/>
            <a:ext cx="1154300" cy="1206037"/>
          </a:xfrm>
          <a:prstGeom prst="rect">
            <a:avLst/>
          </a:prstGeom>
          <a:ln w="12700">
            <a:miter lim="400000"/>
          </a:ln>
        </p:spPr>
      </p:pic>
      <p:pic>
        <p:nvPicPr>
          <p:cNvPr id="360" name="Shape 413" descr="Shape 413"/>
          <p:cNvPicPr>
            <a:picLocks noChangeAspect="1"/>
          </p:cNvPicPr>
          <p:nvPr/>
        </p:nvPicPr>
        <p:blipFill>
          <a:blip r:embed="rId4">
            <a:extLst/>
          </a:blip>
          <a:srcRect l="36391" r="18740" b="73119"/>
          <a:stretch>
            <a:fillRect/>
          </a:stretch>
        </p:blipFill>
        <p:spPr>
          <a:xfrm>
            <a:off x="617699" y="2544597"/>
            <a:ext cx="1420432" cy="1114695"/>
          </a:xfrm>
          <a:prstGeom prst="rect">
            <a:avLst/>
          </a:prstGeom>
          <a:ln w="12700">
            <a:miter lim="400000"/>
          </a:ln>
        </p:spPr>
      </p:pic>
      <p:pic>
        <p:nvPicPr>
          <p:cNvPr id="361" name="Shape 414" descr="Shape 414"/>
          <p:cNvPicPr>
            <a:picLocks noChangeAspect="1"/>
          </p:cNvPicPr>
          <p:nvPr/>
        </p:nvPicPr>
        <p:blipFill>
          <a:blip r:embed="rId5">
            <a:extLst/>
          </a:blip>
          <a:srcRect l="29301" r="29961"/>
          <a:stretch>
            <a:fillRect/>
          </a:stretch>
        </p:blipFill>
        <p:spPr>
          <a:xfrm>
            <a:off x="7008606" y="2412974"/>
            <a:ext cx="1154294" cy="1113434"/>
          </a:xfrm>
          <a:prstGeom prst="rect">
            <a:avLst/>
          </a:prstGeom>
          <a:ln w="12700">
            <a:miter lim="400000"/>
          </a:ln>
        </p:spPr>
      </p:pic>
      <p:pic>
        <p:nvPicPr>
          <p:cNvPr id="362" name="Shape 415" descr="Shape 415"/>
          <p:cNvPicPr>
            <a:picLocks noChangeAspect="1"/>
          </p:cNvPicPr>
          <p:nvPr/>
        </p:nvPicPr>
        <p:blipFill>
          <a:blip r:embed="rId6">
            <a:extLst/>
          </a:blip>
          <a:srcRect l="30682" r="24328" b="36564"/>
          <a:stretch>
            <a:fillRect/>
          </a:stretch>
        </p:blipFill>
        <p:spPr>
          <a:xfrm>
            <a:off x="5625293" y="3964873"/>
            <a:ext cx="1071971" cy="1113425"/>
          </a:xfrm>
          <a:prstGeom prst="rect">
            <a:avLst/>
          </a:prstGeom>
          <a:ln w="12700">
            <a:miter lim="400000"/>
          </a:ln>
        </p:spPr>
      </p:pic>
      <p:grpSp>
        <p:nvGrpSpPr>
          <p:cNvPr id="366" name="Shape 416"/>
          <p:cNvGrpSpPr/>
          <p:nvPr/>
        </p:nvGrpSpPr>
        <p:grpSpPr>
          <a:xfrm>
            <a:off x="2376902" y="1630650"/>
            <a:ext cx="1494301" cy="2622751"/>
            <a:chOff x="0" y="0"/>
            <a:chExt cx="1494299" cy="2622749"/>
          </a:xfrm>
        </p:grpSpPr>
        <p:sp>
          <p:nvSpPr>
            <p:cNvPr id="363" name="Shape 417"/>
            <p:cNvSpPr/>
            <p:nvPr/>
          </p:nvSpPr>
          <p:spPr>
            <a:xfrm>
              <a:off x="0" y="1278296"/>
              <a:ext cx="1494300" cy="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sp>
          <p:nvSpPr>
            <p:cNvPr id="364" name="Shape 418"/>
            <p:cNvSpPr/>
            <p:nvPr/>
          </p:nvSpPr>
          <p:spPr>
            <a:xfrm>
              <a:off x="546452" y="0"/>
              <a:ext cx="869101" cy="105390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sp>
          <p:nvSpPr>
            <p:cNvPr id="365" name="Shape 419"/>
            <p:cNvSpPr/>
            <p:nvPr/>
          </p:nvSpPr>
          <p:spPr>
            <a:xfrm flipV="1">
              <a:off x="677602" y="1500149"/>
              <a:ext cx="810001" cy="112260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grpSp>
      <p:pic>
        <p:nvPicPr>
          <p:cNvPr id="367" name="Shape 420" descr="Shape 420"/>
          <p:cNvPicPr>
            <a:picLocks noChangeAspect="1"/>
          </p:cNvPicPr>
          <p:nvPr/>
        </p:nvPicPr>
        <p:blipFill>
          <a:blip r:embed="rId7">
            <a:extLst/>
          </a:blip>
          <a:stretch>
            <a:fillRect/>
          </a:stretch>
        </p:blipFill>
        <p:spPr>
          <a:xfrm>
            <a:off x="3082202" y="3599957"/>
            <a:ext cx="517348" cy="593518"/>
          </a:xfrm>
          <a:prstGeom prst="rect">
            <a:avLst/>
          </a:prstGeom>
          <a:ln w="12700">
            <a:miter lim="400000"/>
          </a:ln>
        </p:spPr>
      </p:pic>
      <p:grpSp>
        <p:nvGrpSpPr>
          <p:cNvPr id="371" name="Shape 421"/>
          <p:cNvGrpSpPr/>
          <p:nvPr/>
        </p:nvGrpSpPr>
        <p:grpSpPr>
          <a:xfrm>
            <a:off x="5186478" y="1620699"/>
            <a:ext cx="1494300" cy="2622751"/>
            <a:chOff x="0" y="0"/>
            <a:chExt cx="1494299" cy="2622749"/>
          </a:xfrm>
        </p:grpSpPr>
        <p:sp>
          <p:nvSpPr>
            <p:cNvPr id="368" name="Shape 422"/>
            <p:cNvSpPr/>
            <p:nvPr/>
          </p:nvSpPr>
          <p:spPr>
            <a:xfrm flipH="1" flipV="1">
              <a:off x="0" y="1278296"/>
              <a:ext cx="1494300" cy="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sp>
          <p:nvSpPr>
            <p:cNvPr id="369" name="Shape 423"/>
            <p:cNvSpPr/>
            <p:nvPr/>
          </p:nvSpPr>
          <p:spPr>
            <a:xfrm flipH="1">
              <a:off x="78747" y="-1"/>
              <a:ext cx="869101" cy="105390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sp>
          <p:nvSpPr>
            <p:cNvPr id="370" name="Shape 424"/>
            <p:cNvSpPr/>
            <p:nvPr/>
          </p:nvSpPr>
          <p:spPr>
            <a:xfrm flipH="1" flipV="1">
              <a:off x="6696" y="1500149"/>
              <a:ext cx="810001" cy="1122601"/>
            </a:xfrm>
            <a:prstGeom prst="line">
              <a:avLst/>
            </a:prstGeom>
            <a:noFill/>
            <a:ln w="76200" cap="flat">
              <a:solidFill>
                <a:srgbClr val="999999"/>
              </a:solidFill>
              <a:prstDash val="solid"/>
              <a:round/>
              <a:tailEnd type="triangle" w="med" len="med"/>
            </a:ln>
            <a:effectLst/>
          </p:spPr>
          <p:txBody>
            <a:bodyPr wrap="square" lIns="45719" tIns="45719" rIns="45719" bIns="45719" numCol="1" anchor="t">
              <a:noAutofit/>
            </a:bodyPr>
            <a:lstStyle/>
            <a:p>
              <a:endParaRPr/>
            </a:p>
          </p:txBody>
        </p:sp>
      </p:grpSp>
      <p:pic>
        <p:nvPicPr>
          <p:cNvPr id="372" name="Shape 425" descr="Shape 425"/>
          <p:cNvPicPr>
            <a:picLocks noChangeAspect="1"/>
          </p:cNvPicPr>
          <p:nvPr/>
        </p:nvPicPr>
        <p:blipFill>
          <a:blip r:embed="rId7">
            <a:extLst/>
          </a:blip>
          <a:stretch>
            <a:fillRect/>
          </a:stretch>
        </p:blipFill>
        <p:spPr>
          <a:xfrm>
            <a:off x="2648549" y="2608270"/>
            <a:ext cx="517348" cy="593519"/>
          </a:xfrm>
          <a:prstGeom prst="rect">
            <a:avLst/>
          </a:prstGeom>
          <a:ln w="12700">
            <a:miter lim="400000"/>
          </a:ln>
        </p:spPr>
      </p:pic>
      <p:pic>
        <p:nvPicPr>
          <p:cNvPr id="373" name="Shape 426" descr="Shape 426"/>
          <p:cNvPicPr>
            <a:picLocks noChangeAspect="1"/>
          </p:cNvPicPr>
          <p:nvPr/>
        </p:nvPicPr>
        <p:blipFill>
          <a:blip r:embed="rId7">
            <a:extLst/>
          </a:blip>
          <a:stretch>
            <a:fillRect/>
          </a:stretch>
        </p:blipFill>
        <p:spPr>
          <a:xfrm>
            <a:off x="2974182" y="1714599"/>
            <a:ext cx="517348" cy="593519"/>
          </a:xfrm>
          <a:prstGeom prst="rect">
            <a:avLst/>
          </a:prstGeom>
          <a:ln w="12700">
            <a:miter lim="400000"/>
          </a:ln>
        </p:spPr>
      </p:pic>
      <p:pic>
        <p:nvPicPr>
          <p:cNvPr id="374" name="Shape 427" descr="Shape 427"/>
          <p:cNvPicPr>
            <a:picLocks noChangeAspect="1"/>
          </p:cNvPicPr>
          <p:nvPr/>
        </p:nvPicPr>
        <p:blipFill>
          <a:blip r:embed="rId7">
            <a:extLst/>
          </a:blip>
          <a:stretch>
            <a:fillRect/>
          </a:stretch>
        </p:blipFill>
        <p:spPr>
          <a:xfrm>
            <a:off x="5625307" y="1714599"/>
            <a:ext cx="517348" cy="593519"/>
          </a:xfrm>
          <a:prstGeom prst="rect">
            <a:avLst/>
          </a:prstGeom>
          <a:ln w="12700">
            <a:miter lim="400000"/>
          </a:ln>
        </p:spPr>
      </p:pic>
      <p:pic>
        <p:nvPicPr>
          <p:cNvPr id="375" name="Shape 428" descr="Shape 428"/>
          <p:cNvPicPr>
            <a:picLocks noChangeAspect="1"/>
          </p:cNvPicPr>
          <p:nvPr/>
        </p:nvPicPr>
        <p:blipFill>
          <a:blip r:embed="rId7">
            <a:extLst/>
          </a:blip>
          <a:stretch>
            <a:fillRect/>
          </a:stretch>
        </p:blipFill>
        <p:spPr>
          <a:xfrm>
            <a:off x="5802550" y="2645983"/>
            <a:ext cx="517348" cy="593519"/>
          </a:xfrm>
          <a:prstGeom prst="rect">
            <a:avLst/>
          </a:prstGeom>
          <a:ln w="12700">
            <a:miter lim="400000"/>
          </a:ln>
        </p:spPr>
      </p:pic>
      <p:pic>
        <p:nvPicPr>
          <p:cNvPr id="376" name="Shape 429" descr="Shape 429"/>
          <p:cNvPicPr>
            <a:picLocks noChangeAspect="1"/>
          </p:cNvPicPr>
          <p:nvPr/>
        </p:nvPicPr>
        <p:blipFill>
          <a:blip r:embed="rId8">
            <a:extLst/>
          </a:blip>
          <a:stretch>
            <a:fillRect/>
          </a:stretch>
        </p:blipFill>
        <p:spPr>
          <a:xfrm>
            <a:off x="5547778" y="3424956"/>
            <a:ext cx="517348" cy="593519"/>
          </a:xfrm>
          <a:prstGeom prst="rect">
            <a:avLst/>
          </a:prstGeom>
          <a:ln w="12700">
            <a:miter lim="400000"/>
          </a:ln>
        </p:spPr>
      </p:pic>
      <p:pic>
        <p:nvPicPr>
          <p:cNvPr id="377" name="Shape 430" descr="Shape 430"/>
          <p:cNvPicPr>
            <a:picLocks noChangeAspect="1"/>
          </p:cNvPicPr>
          <p:nvPr/>
        </p:nvPicPr>
        <p:blipFill>
          <a:blip r:embed="rId9">
            <a:extLst/>
          </a:blip>
          <a:stretch>
            <a:fillRect/>
          </a:stretch>
        </p:blipFill>
        <p:spPr>
          <a:xfrm>
            <a:off x="1606824" y="2"/>
            <a:ext cx="836751" cy="836750"/>
          </a:xfrm>
          <a:prstGeom prst="rect">
            <a:avLst/>
          </a:prstGeom>
          <a:ln w="12700">
            <a:miter lim="400000"/>
          </a:ln>
        </p:spPr>
      </p:pic>
      <p:pic>
        <p:nvPicPr>
          <p:cNvPr id="378" name="Shape 431" descr="Shape 431"/>
          <p:cNvPicPr>
            <a:picLocks noChangeAspect="1"/>
          </p:cNvPicPr>
          <p:nvPr/>
        </p:nvPicPr>
        <p:blipFill>
          <a:blip r:embed="rId10">
            <a:extLst/>
          </a:blip>
          <a:stretch>
            <a:fillRect/>
          </a:stretch>
        </p:blipFill>
        <p:spPr>
          <a:xfrm>
            <a:off x="5132802" y="3599957"/>
            <a:ext cx="517348" cy="593518"/>
          </a:xfrm>
          <a:prstGeom prst="rect">
            <a:avLst/>
          </a:prstGeom>
          <a:ln w="12700">
            <a:miter lim="400000"/>
          </a:ln>
        </p:spPr>
      </p:pic>
      <p:pic>
        <p:nvPicPr>
          <p:cNvPr id="379" name="Shape 432" descr="Shape 432"/>
          <p:cNvPicPr>
            <a:picLocks noChangeAspect="1"/>
          </p:cNvPicPr>
          <p:nvPr/>
        </p:nvPicPr>
        <p:blipFill>
          <a:blip r:embed="rId11">
            <a:alphaModFix amt="77000"/>
            <a:extLst/>
          </a:blip>
          <a:srcRect l="19161" r="21952"/>
          <a:stretch>
            <a:fillRect/>
          </a:stretch>
        </p:blipFill>
        <p:spPr>
          <a:xfrm>
            <a:off x="2172764" y="4072342"/>
            <a:ext cx="1071972" cy="1005958"/>
          </a:xfrm>
          <a:prstGeom prst="rect">
            <a:avLst/>
          </a:prstGeom>
          <a:ln w="12700">
            <a:miter lim="400000"/>
          </a:ln>
        </p:spPr>
      </p:pic>
      <p:sp>
        <p:nvSpPr>
          <p:cNvPr id="380" name="every seq# once!"/>
          <p:cNvSpPr/>
          <p:nvPr/>
        </p:nvSpPr>
        <p:spPr>
          <a:xfrm>
            <a:off x="3518688" y="794879"/>
            <a:ext cx="2577814" cy="437069"/>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lvl1pPr algn="just">
              <a:defRPr sz="2400" b="1">
                <a:solidFill>
                  <a:srgbClr val="FF2B00"/>
                </a:solidFill>
              </a:defRPr>
            </a:lvl1pPr>
          </a:lstStyle>
          <a:p>
            <a:r>
              <a:t>every seq# once!</a:t>
            </a:r>
          </a:p>
        </p:txBody>
      </p:sp>
    </p:spTree>
    <p:extLst>
      <p:ext uri="{BB962C8B-B14F-4D97-AF65-F5344CB8AC3E}">
        <p14:creationId xmlns:p14="http://schemas.microsoft.com/office/powerpoint/2010/main" val="265501869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Shape 466"/>
          <p:cNvSpPr/>
          <p:nvPr/>
        </p:nvSpPr>
        <p:spPr>
          <a:xfrm>
            <a:off x="2375049" y="1573649"/>
            <a:ext cx="4268401" cy="2754001"/>
          </a:xfrm>
          <a:prstGeom prst="roundRect">
            <a:avLst>
              <a:gd name="adj" fmla="val 16667"/>
            </a:avLst>
          </a:prstGeom>
          <a:ln w="114300">
            <a:solidFill>
              <a:srgbClr val="FFFF00"/>
            </a:solidFill>
          </a:ln>
        </p:spPr>
        <p:txBody>
          <a:bodyPr lIns="45719" rIns="45719" anchor="ctr"/>
          <a:lstStyle/>
          <a:p>
            <a:pPr>
              <a:defRPr>
                <a:solidFill>
                  <a:srgbClr val="000000"/>
                </a:solidFill>
              </a:defRPr>
            </a:pPr>
            <a:endParaRPr/>
          </a:p>
        </p:txBody>
      </p:sp>
      <p:grpSp>
        <p:nvGrpSpPr>
          <p:cNvPr id="385" name="Shape 467"/>
          <p:cNvGrpSpPr/>
          <p:nvPr/>
        </p:nvGrpSpPr>
        <p:grpSpPr>
          <a:xfrm>
            <a:off x="133899" y="-117075"/>
            <a:ext cx="9206402" cy="1138500"/>
            <a:chOff x="0" y="0"/>
            <a:chExt cx="9206400" cy="1138499"/>
          </a:xfrm>
        </p:grpSpPr>
        <p:sp>
          <p:nvSpPr>
            <p:cNvPr id="383"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4200">
                  <a:solidFill>
                    <a:srgbClr val="0000FF"/>
                  </a:solidFill>
                  <a:latin typeface="Oswald"/>
                  <a:ea typeface="Oswald"/>
                  <a:cs typeface="Oswald"/>
                  <a:sym typeface="Oswald"/>
                </a:defRPr>
              </a:pPr>
              <a:endParaRPr/>
            </a:p>
          </p:txBody>
        </p:sp>
        <p:sp>
          <p:nvSpPr>
            <p:cNvPr id="384" name="Confirm on  upon “enough” acks"/>
            <p:cNvSpPr/>
            <p:nvPr/>
          </p:nvSpPr>
          <p:spPr>
            <a:xfrm>
              <a:off x="-1" y="219000"/>
              <a:ext cx="9206402" cy="70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p>
              <a:pPr algn="ctr">
                <a:defRPr sz="4200">
                  <a:solidFill>
                    <a:srgbClr val="0000FF"/>
                  </a:solidFill>
                  <a:latin typeface="Oswald"/>
                  <a:ea typeface="Oswald"/>
                  <a:cs typeface="Oswald"/>
                  <a:sym typeface="Oswald"/>
                </a:defRPr>
              </a:pPr>
              <a:r>
                <a:t>      Confirm </a:t>
              </a:r>
              <a:r>
                <a:rPr>
                  <a:solidFill>
                    <a:srgbClr val="FFFFFF"/>
                  </a:solidFill>
                </a:rPr>
                <a:t>on</a:t>
              </a:r>
              <a:r>
                <a:t>  upon “enough” acks</a:t>
              </a:r>
            </a:p>
          </p:txBody>
        </p:sp>
      </p:grpSp>
      <p:pic>
        <p:nvPicPr>
          <p:cNvPr id="386" name="Shape 468" descr="Shape 468"/>
          <p:cNvPicPr>
            <a:picLocks noChangeAspect="1"/>
          </p:cNvPicPr>
          <p:nvPr/>
        </p:nvPicPr>
        <p:blipFill>
          <a:blip r:embed="rId2">
            <a:extLst/>
          </a:blip>
          <a:srcRect l="25799" r="25540" b="23704"/>
          <a:stretch>
            <a:fillRect/>
          </a:stretch>
        </p:blipFill>
        <p:spPr>
          <a:xfrm>
            <a:off x="2069512" y="896229"/>
            <a:ext cx="1071983" cy="975014"/>
          </a:xfrm>
          <a:prstGeom prst="rect">
            <a:avLst/>
          </a:prstGeom>
          <a:ln w="12700">
            <a:miter lim="400000"/>
          </a:ln>
        </p:spPr>
      </p:pic>
      <p:pic>
        <p:nvPicPr>
          <p:cNvPr id="387" name="Shape 469" descr="Shape 469"/>
          <p:cNvPicPr>
            <a:picLocks noChangeAspect="1"/>
          </p:cNvPicPr>
          <p:nvPr/>
        </p:nvPicPr>
        <p:blipFill>
          <a:blip r:embed="rId3">
            <a:extLst/>
          </a:blip>
          <a:srcRect l="12217" r="37586" b="14580"/>
          <a:stretch>
            <a:fillRect/>
          </a:stretch>
        </p:blipFill>
        <p:spPr>
          <a:xfrm>
            <a:off x="5988925" y="714599"/>
            <a:ext cx="1154300" cy="1206037"/>
          </a:xfrm>
          <a:prstGeom prst="rect">
            <a:avLst/>
          </a:prstGeom>
          <a:ln w="12700">
            <a:miter lim="400000"/>
          </a:ln>
        </p:spPr>
      </p:pic>
      <p:pic>
        <p:nvPicPr>
          <p:cNvPr id="388" name="Shape 470" descr="Shape 470"/>
          <p:cNvPicPr>
            <a:picLocks noChangeAspect="1"/>
          </p:cNvPicPr>
          <p:nvPr/>
        </p:nvPicPr>
        <p:blipFill>
          <a:blip r:embed="rId4">
            <a:extLst/>
          </a:blip>
          <a:srcRect l="36391" r="18740" b="73119"/>
          <a:stretch>
            <a:fillRect/>
          </a:stretch>
        </p:blipFill>
        <p:spPr>
          <a:xfrm>
            <a:off x="617699" y="2544597"/>
            <a:ext cx="1420432" cy="1114695"/>
          </a:xfrm>
          <a:prstGeom prst="rect">
            <a:avLst/>
          </a:prstGeom>
          <a:ln w="12700">
            <a:miter lim="400000"/>
          </a:ln>
        </p:spPr>
      </p:pic>
      <p:pic>
        <p:nvPicPr>
          <p:cNvPr id="389" name="Shape 471" descr="Shape 471"/>
          <p:cNvPicPr>
            <a:picLocks noChangeAspect="1"/>
          </p:cNvPicPr>
          <p:nvPr/>
        </p:nvPicPr>
        <p:blipFill>
          <a:blip r:embed="rId5">
            <a:extLst/>
          </a:blip>
          <a:srcRect l="29301" r="29961"/>
          <a:stretch>
            <a:fillRect/>
          </a:stretch>
        </p:blipFill>
        <p:spPr>
          <a:xfrm>
            <a:off x="7008606" y="2412974"/>
            <a:ext cx="1154294" cy="1113434"/>
          </a:xfrm>
          <a:prstGeom prst="rect">
            <a:avLst/>
          </a:prstGeom>
          <a:ln w="12700">
            <a:miter lim="400000"/>
          </a:ln>
        </p:spPr>
      </p:pic>
      <p:pic>
        <p:nvPicPr>
          <p:cNvPr id="390" name="Shape 472" descr="Shape 472"/>
          <p:cNvPicPr>
            <a:picLocks noChangeAspect="1"/>
          </p:cNvPicPr>
          <p:nvPr/>
        </p:nvPicPr>
        <p:blipFill>
          <a:blip r:embed="rId6">
            <a:extLst/>
          </a:blip>
          <a:srcRect l="30682" r="24328" b="36564"/>
          <a:stretch>
            <a:fillRect/>
          </a:stretch>
        </p:blipFill>
        <p:spPr>
          <a:xfrm>
            <a:off x="5625293" y="3964873"/>
            <a:ext cx="1071971" cy="1113424"/>
          </a:xfrm>
          <a:prstGeom prst="rect">
            <a:avLst/>
          </a:prstGeom>
          <a:ln w="12700">
            <a:miter lim="400000"/>
          </a:ln>
        </p:spPr>
      </p:pic>
      <p:pic>
        <p:nvPicPr>
          <p:cNvPr id="391" name="Shape 473" descr="Shape 473"/>
          <p:cNvPicPr>
            <a:picLocks noChangeAspect="1"/>
          </p:cNvPicPr>
          <p:nvPr/>
        </p:nvPicPr>
        <p:blipFill>
          <a:blip r:embed="rId7">
            <a:extLst/>
          </a:blip>
          <a:stretch>
            <a:fillRect/>
          </a:stretch>
        </p:blipFill>
        <p:spPr>
          <a:xfrm>
            <a:off x="3082202" y="3599957"/>
            <a:ext cx="517348" cy="593518"/>
          </a:xfrm>
          <a:prstGeom prst="rect">
            <a:avLst/>
          </a:prstGeom>
          <a:ln w="12700">
            <a:miter lim="400000"/>
          </a:ln>
        </p:spPr>
      </p:pic>
      <p:pic>
        <p:nvPicPr>
          <p:cNvPr id="392" name="Shape 474" descr="Shape 474"/>
          <p:cNvPicPr>
            <a:picLocks noChangeAspect="1"/>
          </p:cNvPicPr>
          <p:nvPr/>
        </p:nvPicPr>
        <p:blipFill>
          <a:blip r:embed="rId7">
            <a:extLst/>
          </a:blip>
          <a:stretch>
            <a:fillRect/>
          </a:stretch>
        </p:blipFill>
        <p:spPr>
          <a:xfrm>
            <a:off x="2648549" y="2608270"/>
            <a:ext cx="517348" cy="593519"/>
          </a:xfrm>
          <a:prstGeom prst="rect">
            <a:avLst/>
          </a:prstGeom>
          <a:ln w="12700">
            <a:miter lim="400000"/>
          </a:ln>
        </p:spPr>
      </p:pic>
      <p:pic>
        <p:nvPicPr>
          <p:cNvPr id="393" name="Shape 475" descr="Shape 475"/>
          <p:cNvPicPr>
            <a:picLocks noChangeAspect="1"/>
          </p:cNvPicPr>
          <p:nvPr/>
        </p:nvPicPr>
        <p:blipFill>
          <a:blip r:embed="rId7">
            <a:extLst/>
          </a:blip>
          <a:stretch>
            <a:fillRect/>
          </a:stretch>
        </p:blipFill>
        <p:spPr>
          <a:xfrm>
            <a:off x="2974182" y="1714599"/>
            <a:ext cx="517348" cy="593519"/>
          </a:xfrm>
          <a:prstGeom prst="rect">
            <a:avLst/>
          </a:prstGeom>
          <a:ln w="12700">
            <a:miter lim="400000"/>
          </a:ln>
        </p:spPr>
      </p:pic>
      <p:pic>
        <p:nvPicPr>
          <p:cNvPr id="394" name="Shape 476" descr="Shape 476"/>
          <p:cNvPicPr>
            <a:picLocks noChangeAspect="1"/>
          </p:cNvPicPr>
          <p:nvPr/>
        </p:nvPicPr>
        <p:blipFill>
          <a:blip r:embed="rId7">
            <a:extLst/>
          </a:blip>
          <a:stretch>
            <a:fillRect/>
          </a:stretch>
        </p:blipFill>
        <p:spPr>
          <a:xfrm>
            <a:off x="5625307" y="1714599"/>
            <a:ext cx="517348" cy="593519"/>
          </a:xfrm>
          <a:prstGeom prst="rect">
            <a:avLst/>
          </a:prstGeom>
          <a:ln w="12700">
            <a:miter lim="400000"/>
          </a:ln>
        </p:spPr>
      </p:pic>
      <p:pic>
        <p:nvPicPr>
          <p:cNvPr id="395" name="Shape 477" descr="Shape 477"/>
          <p:cNvPicPr>
            <a:picLocks noChangeAspect="1"/>
          </p:cNvPicPr>
          <p:nvPr/>
        </p:nvPicPr>
        <p:blipFill>
          <a:blip r:embed="rId7">
            <a:extLst/>
          </a:blip>
          <a:stretch>
            <a:fillRect/>
          </a:stretch>
        </p:blipFill>
        <p:spPr>
          <a:xfrm>
            <a:off x="5802550" y="2645983"/>
            <a:ext cx="517348" cy="593519"/>
          </a:xfrm>
          <a:prstGeom prst="rect">
            <a:avLst/>
          </a:prstGeom>
          <a:ln w="12700">
            <a:miter lim="400000"/>
          </a:ln>
        </p:spPr>
      </p:pic>
      <p:pic>
        <p:nvPicPr>
          <p:cNvPr id="396" name="Shape 478" descr="Shape 478"/>
          <p:cNvPicPr>
            <a:picLocks noChangeAspect="1"/>
          </p:cNvPicPr>
          <p:nvPr/>
        </p:nvPicPr>
        <p:blipFill>
          <a:blip r:embed="rId8">
            <a:extLst/>
          </a:blip>
          <a:stretch>
            <a:fillRect/>
          </a:stretch>
        </p:blipFill>
        <p:spPr>
          <a:xfrm>
            <a:off x="145117" y="153424"/>
            <a:ext cx="648302" cy="648302"/>
          </a:xfrm>
          <a:prstGeom prst="rect">
            <a:avLst/>
          </a:prstGeom>
          <a:ln w="12700">
            <a:miter lim="400000"/>
          </a:ln>
        </p:spPr>
      </p:pic>
      <p:pic>
        <p:nvPicPr>
          <p:cNvPr id="397" name="Shape 479" descr="Shape 479"/>
          <p:cNvPicPr>
            <a:picLocks noChangeAspect="1"/>
          </p:cNvPicPr>
          <p:nvPr/>
        </p:nvPicPr>
        <p:blipFill>
          <a:blip r:embed="rId9">
            <a:extLst/>
          </a:blip>
          <a:stretch>
            <a:fillRect/>
          </a:stretch>
        </p:blipFill>
        <p:spPr>
          <a:xfrm>
            <a:off x="5547778" y="3424956"/>
            <a:ext cx="517348" cy="593519"/>
          </a:xfrm>
          <a:prstGeom prst="rect">
            <a:avLst/>
          </a:prstGeom>
          <a:ln w="12700">
            <a:miter lim="400000"/>
          </a:ln>
        </p:spPr>
      </p:pic>
      <p:pic>
        <p:nvPicPr>
          <p:cNvPr id="398" name="Shape 480" descr="Shape 480"/>
          <p:cNvPicPr>
            <a:picLocks noChangeAspect="1"/>
          </p:cNvPicPr>
          <p:nvPr/>
        </p:nvPicPr>
        <p:blipFill>
          <a:blip r:embed="rId10">
            <a:extLst/>
          </a:blip>
          <a:stretch>
            <a:fillRect/>
          </a:stretch>
        </p:blipFill>
        <p:spPr>
          <a:xfrm>
            <a:off x="5132802" y="3599957"/>
            <a:ext cx="517348" cy="593518"/>
          </a:xfrm>
          <a:prstGeom prst="rect">
            <a:avLst/>
          </a:prstGeom>
          <a:ln w="12700">
            <a:miter lim="400000"/>
          </a:ln>
        </p:spPr>
      </p:pic>
      <p:pic>
        <p:nvPicPr>
          <p:cNvPr id="399" name="Shape 481" descr="Shape 481"/>
          <p:cNvPicPr>
            <a:picLocks noChangeAspect="1"/>
          </p:cNvPicPr>
          <p:nvPr/>
        </p:nvPicPr>
        <p:blipFill>
          <a:blip r:embed="rId11">
            <a:extLst/>
          </a:blip>
          <a:stretch>
            <a:fillRect/>
          </a:stretch>
        </p:blipFill>
        <p:spPr>
          <a:xfrm>
            <a:off x="3620051" y="224898"/>
            <a:ext cx="517350" cy="517350"/>
          </a:xfrm>
          <a:prstGeom prst="rect">
            <a:avLst/>
          </a:prstGeom>
          <a:ln w="12700">
            <a:miter lim="400000"/>
          </a:ln>
        </p:spPr>
      </p:pic>
      <p:pic>
        <p:nvPicPr>
          <p:cNvPr id="400" name="Shape 482" descr="Shape 482"/>
          <p:cNvPicPr>
            <a:picLocks noChangeAspect="1"/>
          </p:cNvPicPr>
          <p:nvPr/>
        </p:nvPicPr>
        <p:blipFill>
          <a:blip r:embed="rId12">
            <a:alphaModFix amt="77000"/>
            <a:extLst/>
          </a:blip>
          <a:srcRect l="19161" r="21952"/>
          <a:stretch>
            <a:fillRect/>
          </a:stretch>
        </p:blipFill>
        <p:spPr>
          <a:xfrm>
            <a:off x="2172764" y="4072342"/>
            <a:ext cx="1071972" cy="1005958"/>
          </a:xfrm>
          <a:prstGeom prst="rect">
            <a:avLst/>
          </a:prstGeom>
          <a:ln w="12700">
            <a:miter lim="400000"/>
          </a:ln>
        </p:spPr>
      </p:pic>
    </p:spTree>
    <p:extLst>
      <p:ext uri="{BB962C8B-B14F-4D97-AF65-F5344CB8AC3E}">
        <p14:creationId xmlns:p14="http://schemas.microsoft.com/office/powerpoint/2010/main" val="583478649"/>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Shape 509"/>
          <p:cNvSpPr/>
          <p:nvPr/>
        </p:nvSpPr>
        <p:spPr>
          <a:xfrm>
            <a:off x="2375049" y="1573649"/>
            <a:ext cx="4268401" cy="2754001"/>
          </a:xfrm>
          <a:prstGeom prst="roundRect">
            <a:avLst>
              <a:gd name="adj" fmla="val 16667"/>
            </a:avLst>
          </a:prstGeom>
          <a:ln w="114300">
            <a:solidFill>
              <a:srgbClr val="FFFF00"/>
            </a:solidFill>
          </a:ln>
        </p:spPr>
        <p:txBody>
          <a:bodyPr lIns="45719" rIns="45719" anchor="ctr"/>
          <a:lstStyle/>
          <a:p>
            <a:pPr>
              <a:defRPr>
                <a:solidFill>
                  <a:srgbClr val="000000"/>
                </a:solidFill>
              </a:defRPr>
            </a:pPr>
            <a:endParaRPr/>
          </a:p>
        </p:txBody>
      </p:sp>
      <p:grpSp>
        <p:nvGrpSpPr>
          <p:cNvPr id="405" name="Shape 510"/>
          <p:cNvGrpSpPr/>
          <p:nvPr/>
        </p:nvGrpSpPr>
        <p:grpSpPr>
          <a:xfrm>
            <a:off x="-31201" y="-153822"/>
            <a:ext cx="9206402" cy="1138500"/>
            <a:chOff x="0" y="0"/>
            <a:chExt cx="9206400" cy="1138499"/>
          </a:xfrm>
        </p:grpSpPr>
        <p:sp>
          <p:nvSpPr>
            <p:cNvPr id="403"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3200">
                  <a:solidFill>
                    <a:srgbClr val="000000"/>
                  </a:solidFill>
                  <a:latin typeface="Oswald"/>
                  <a:ea typeface="Oswald"/>
                  <a:cs typeface="Oswald"/>
                  <a:sym typeface="Oswald"/>
                </a:defRPr>
              </a:pPr>
              <a:endParaRPr/>
            </a:p>
          </p:txBody>
        </p:sp>
        <p:sp>
          <p:nvSpPr>
            <p:cNvPr id="404" name="Ex: Assume ⅔n+1 honest; wait for ⅔n+1 acks"/>
            <p:cNvSpPr/>
            <p:nvPr/>
          </p:nvSpPr>
          <p:spPr>
            <a:xfrm>
              <a:off x="-1" y="291330"/>
              <a:ext cx="9206402" cy="5558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p>
              <a:pPr algn="ctr">
                <a:defRPr sz="3200">
                  <a:solidFill>
                    <a:srgbClr val="000000"/>
                  </a:solidFill>
                  <a:latin typeface="Oswald"/>
                  <a:ea typeface="Oswald"/>
                  <a:cs typeface="Oswald"/>
                  <a:sym typeface="Oswald"/>
                </a:defRPr>
              </a:pPr>
              <a:r>
                <a:rPr dirty="0"/>
                <a:t>E</a:t>
              </a:r>
              <a:r>
                <a:rPr lang="en-US" dirty="0"/>
                <a:t>.g.</a:t>
              </a:r>
              <a:r>
                <a:rPr dirty="0"/>
                <a:t>: Assume </a:t>
              </a:r>
              <a:r>
                <a:rPr dirty="0">
                  <a:solidFill>
                    <a:srgbClr val="0D5BDC"/>
                  </a:solidFill>
                </a:rPr>
                <a:t>⅔n+1 </a:t>
              </a:r>
              <a:r>
                <a:rPr dirty="0">
                  <a:solidFill>
                    <a:srgbClr val="161616"/>
                  </a:solidFill>
                </a:rPr>
                <a:t>honest; </a:t>
              </a:r>
              <a:r>
                <a:rPr dirty="0"/>
                <a:t>wait for </a:t>
              </a:r>
              <a:r>
                <a:rPr dirty="0">
                  <a:solidFill>
                    <a:srgbClr val="0D5BDC"/>
                  </a:solidFill>
                </a:rPr>
                <a:t>⅔n+1</a:t>
              </a:r>
              <a:r>
                <a:rPr dirty="0"/>
                <a:t> acks</a:t>
              </a:r>
            </a:p>
          </p:txBody>
        </p:sp>
      </p:grpSp>
      <p:pic>
        <p:nvPicPr>
          <p:cNvPr id="406" name="Shape 511" descr="Shape 511"/>
          <p:cNvPicPr>
            <a:picLocks noChangeAspect="1"/>
          </p:cNvPicPr>
          <p:nvPr/>
        </p:nvPicPr>
        <p:blipFill>
          <a:blip r:embed="rId2">
            <a:extLst/>
          </a:blip>
          <a:srcRect l="25799" r="25540" b="23704"/>
          <a:stretch>
            <a:fillRect/>
          </a:stretch>
        </p:blipFill>
        <p:spPr>
          <a:xfrm>
            <a:off x="2069512" y="896229"/>
            <a:ext cx="1071983" cy="975014"/>
          </a:xfrm>
          <a:prstGeom prst="rect">
            <a:avLst/>
          </a:prstGeom>
          <a:ln w="12700">
            <a:miter lim="400000"/>
          </a:ln>
        </p:spPr>
      </p:pic>
      <p:pic>
        <p:nvPicPr>
          <p:cNvPr id="407" name="Shape 512" descr="Shape 512"/>
          <p:cNvPicPr>
            <a:picLocks noChangeAspect="1"/>
          </p:cNvPicPr>
          <p:nvPr/>
        </p:nvPicPr>
        <p:blipFill>
          <a:blip r:embed="rId3">
            <a:extLst/>
          </a:blip>
          <a:srcRect l="12217" r="37586" b="14580"/>
          <a:stretch>
            <a:fillRect/>
          </a:stretch>
        </p:blipFill>
        <p:spPr>
          <a:xfrm>
            <a:off x="5988925" y="714599"/>
            <a:ext cx="1154300" cy="1206037"/>
          </a:xfrm>
          <a:prstGeom prst="rect">
            <a:avLst/>
          </a:prstGeom>
          <a:ln w="12700">
            <a:miter lim="400000"/>
          </a:ln>
        </p:spPr>
      </p:pic>
      <p:pic>
        <p:nvPicPr>
          <p:cNvPr id="408" name="Shape 513" descr="Shape 513"/>
          <p:cNvPicPr>
            <a:picLocks noChangeAspect="1"/>
          </p:cNvPicPr>
          <p:nvPr/>
        </p:nvPicPr>
        <p:blipFill>
          <a:blip r:embed="rId4">
            <a:extLst/>
          </a:blip>
          <a:srcRect l="36391" r="18740" b="73119"/>
          <a:stretch>
            <a:fillRect/>
          </a:stretch>
        </p:blipFill>
        <p:spPr>
          <a:xfrm>
            <a:off x="617699" y="2544597"/>
            <a:ext cx="1420432" cy="1114695"/>
          </a:xfrm>
          <a:prstGeom prst="rect">
            <a:avLst/>
          </a:prstGeom>
          <a:ln w="12700">
            <a:miter lim="400000"/>
          </a:ln>
        </p:spPr>
      </p:pic>
      <p:pic>
        <p:nvPicPr>
          <p:cNvPr id="409" name="Shape 514" descr="Shape 514"/>
          <p:cNvPicPr>
            <a:picLocks noChangeAspect="1"/>
          </p:cNvPicPr>
          <p:nvPr/>
        </p:nvPicPr>
        <p:blipFill>
          <a:blip r:embed="rId5">
            <a:extLst/>
          </a:blip>
          <a:srcRect l="29301" r="29961"/>
          <a:stretch>
            <a:fillRect/>
          </a:stretch>
        </p:blipFill>
        <p:spPr>
          <a:xfrm>
            <a:off x="7008606" y="2412974"/>
            <a:ext cx="1154294" cy="1113434"/>
          </a:xfrm>
          <a:prstGeom prst="rect">
            <a:avLst/>
          </a:prstGeom>
          <a:ln w="12700">
            <a:miter lim="400000"/>
          </a:ln>
        </p:spPr>
      </p:pic>
      <p:pic>
        <p:nvPicPr>
          <p:cNvPr id="410" name="Shape 515" descr="Shape 515"/>
          <p:cNvPicPr>
            <a:picLocks noChangeAspect="1"/>
          </p:cNvPicPr>
          <p:nvPr/>
        </p:nvPicPr>
        <p:blipFill>
          <a:blip r:embed="rId6">
            <a:extLst/>
          </a:blip>
          <a:srcRect l="30682" r="24328" b="36564"/>
          <a:stretch>
            <a:fillRect/>
          </a:stretch>
        </p:blipFill>
        <p:spPr>
          <a:xfrm>
            <a:off x="5625293" y="3964873"/>
            <a:ext cx="1071971" cy="1113424"/>
          </a:xfrm>
          <a:prstGeom prst="rect">
            <a:avLst/>
          </a:prstGeom>
          <a:ln w="12700">
            <a:miter lim="400000"/>
          </a:ln>
        </p:spPr>
      </p:pic>
      <p:pic>
        <p:nvPicPr>
          <p:cNvPr id="411" name="Shape 516" descr="Shape 516"/>
          <p:cNvPicPr>
            <a:picLocks noChangeAspect="1"/>
          </p:cNvPicPr>
          <p:nvPr/>
        </p:nvPicPr>
        <p:blipFill>
          <a:blip r:embed="rId7">
            <a:extLst/>
          </a:blip>
          <a:stretch>
            <a:fillRect/>
          </a:stretch>
        </p:blipFill>
        <p:spPr>
          <a:xfrm>
            <a:off x="3082202" y="3599957"/>
            <a:ext cx="517348" cy="593518"/>
          </a:xfrm>
          <a:prstGeom prst="rect">
            <a:avLst/>
          </a:prstGeom>
          <a:ln w="12700">
            <a:miter lim="400000"/>
          </a:ln>
        </p:spPr>
      </p:pic>
      <p:pic>
        <p:nvPicPr>
          <p:cNvPr id="412" name="Shape 517" descr="Shape 517"/>
          <p:cNvPicPr>
            <a:picLocks noChangeAspect="1"/>
          </p:cNvPicPr>
          <p:nvPr/>
        </p:nvPicPr>
        <p:blipFill>
          <a:blip r:embed="rId7">
            <a:extLst/>
          </a:blip>
          <a:stretch>
            <a:fillRect/>
          </a:stretch>
        </p:blipFill>
        <p:spPr>
          <a:xfrm>
            <a:off x="2648549" y="2608270"/>
            <a:ext cx="517348" cy="593519"/>
          </a:xfrm>
          <a:prstGeom prst="rect">
            <a:avLst/>
          </a:prstGeom>
          <a:ln w="12700">
            <a:miter lim="400000"/>
          </a:ln>
        </p:spPr>
      </p:pic>
      <p:pic>
        <p:nvPicPr>
          <p:cNvPr id="413" name="Shape 518" descr="Shape 518"/>
          <p:cNvPicPr>
            <a:picLocks noChangeAspect="1"/>
          </p:cNvPicPr>
          <p:nvPr/>
        </p:nvPicPr>
        <p:blipFill>
          <a:blip r:embed="rId7">
            <a:extLst/>
          </a:blip>
          <a:stretch>
            <a:fillRect/>
          </a:stretch>
        </p:blipFill>
        <p:spPr>
          <a:xfrm>
            <a:off x="2974182" y="1714599"/>
            <a:ext cx="517348" cy="593519"/>
          </a:xfrm>
          <a:prstGeom prst="rect">
            <a:avLst/>
          </a:prstGeom>
          <a:ln w="12700">
            <a:miter lim="400000"/>
          </a:ln>
        </p:spPr>
      </p:pic>
      <p:pic>
        <p:nvPicPr>
          <p:cNvPr id="414" name="Shape 519" descr="Shape 519"/>
          <p:cNvPicPr>
            <a:picLocks noChangeAspect="1"/>
          </p:cNvPicPr>
          <p:nvPr/>
        </p:nvPicPr>
        <p:blipFill>
          <a:blip r:embed="rId7">
            <a:extLst/>
          </a:blip>
          <a:stretch>
            <a:fillRect/>
          </a:stretch>
        </p:blipFill>
        <p:spPr>
          <a:xfrm>
            <a:off x="5625307" y="1714599"/>
            <a:ext cx="517348" cy="593519"/>
          </a:xfrm>
          <a:prstGeom prst="rect">
            <a:avLst/>
          </a:prstGeom>
          <a:ln w="12700">
            <a:miter lim="400000"/>
          </a:ln>
        </p:spPr>
      </p:pic>
      <p:pic>
        <p:nvPicPr>
          <p:cNvPr id="415" name="Shape 520" descr="Shape 520"/>
          <p:cNvPicPr>
            <a:picLocks noChangeAspect="1"/>
          </p:cNvPicPr>
          <p:nvPr/>
        </p:nvPicPr>
        <p:blipFill>
          <a:blip r:embed="rId7">
            <a:extLst/>
          </a:blip>
          <a:stretch>
            <a:fillRect/>
          </a:stretch>
        </p:blipFill>
        <p:spPr>
          <a:xfrm>
            <a:off x="5802550" y="2645983"/>
            <a:ext cx="517348" cy="593519"/>
          </a:xfrm>
          <a:prstGeom prst="rect">
            <a:avLst/>
          </a:prstGeom>
          <a:ln w="12700">
            <a:miter lim="400000"/>
          </a:ln>
        </p:spPr>
      </p:pic>
      <p:pic>
        <p:nvPicPr>
          <p:cNvPr id="416" name="Shape 521" descr="Shape 521"/>
          <p:cNvPicPr>
            <a:picLocks noChangeAspect="1"/>
          </p:cNvPicPr>
          <p:nvPr/>
        </p:nvPicPr>
        <p:blipFill>
          <a:blip r:embed="rId8">
            <a:extLst/>
          </a:blip>
          <a:stretch>
            <a:fillRect/>
          </a:stretch>
        </p:blipFill>
        <p:spPr>
          <a:xfrm>
            <a:off x="5547778" y="3424956"/>
            <a:ext cx="517348" cy="593519"/>
          </a:xfrm>
          <a:prstGeom prst="rect">
            <a:avLst/>
          </a:prstGeom>
          <a:ln w="12700">
            <a:miter lim="400000"/>
          </a:ln>
        </p:spPr>
      </p:pic>
      <p:pic>
        <p:nvPicPr>
          <p:cNvPr id="417" name="Shape 522" descr="Shape 522"/>
          <p:cNvPicPr>
            <a:picLocks noChangeAspect="1"/>
          </p:cNvPicPr>
          <p:nvPr/>
        </p:nvPicPr>
        <p:blipFill>
          <a:blip r:embed="rId9">
            <a:extLst/>
          </a:blip>
          <a:stretch>
            <a:fillRect/>
          </a:stretch>
        </p:blipFill>
        <p:spPr>
          <a:xfrm>
            <a:off x="5132802" y="3599957"/>
            <a:ext cx="517348" cy="593518"/>
          </a:xfrm>
          <a:prstGeom prst="rect">
            <a:avLst/>
          </a:prstGeom>
          <a:ln w="12700">
            <a:miter lim="400000"/>
          </a:ln>
        </p:spPr>
      </p:pic>
      <p:pic>
        <p:nvPicPr>
          <p:cNvPr id="418" name="Shape 523" descr="Shape 523"/>
          <p:cNvPicPr>
            <a:picLocks noChangeAspect="1"/>
          </p:cNvPicPr>
          <p:nvPr/>
        </p:nvPicPr>
        <p:blipFill>
          <a:blip r:embed="rId10">
            <a:alphaModFix amt="77000"/>
            <a:extLst/>
          </a:blip>
          <a:srcRect l="19161" r="21952"/>
          <a:stretch>
            <a:fillRect/>
          </a:stretch>
        </p:blipFill>
        <p:spPr>
          <a:xfrm>
            <a:off x="2172764" y="4072342"/>
            <a:ext cx="1071972" cy="1005958"/>
          </a:xfrm>
          <a:prstGeom prst="rect">
            <a:avLst/>
          </a:prstGeom>
          <a:ln w="12700">
            <a:miter lim="400000"/>
          </a:ln>
        </p:spPr>
      </p:pic>
    </p:spTree>
    <p:extLst>
      <p:ext uri="{BB962C8B-B14F-4D97-AF65-F5344CB8AC3E}">
        <p14:creationId xmlns:p14="http://schemas.microsoft.com/office/powerpoint/2010/main" val="407615008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 name="Shape 528"/>
          <p:cNvSpPr/>
          <p:nvPr/>
        </p:nvSpPr>
        <p:spPr>
          <a:xfrm>
            <a:off x="1311400" y="1464299"/>
            <a:ext cx="3424200" cy="2214901"/>
          </a:xfrm>
          <a:prstGeom prst="ellipse">
            <a:avLst/>
          </a:prstGeom>
          <a:ln w="114300">
            <a:solidFill>
              <a:srgbClr val="FF0000"/>
            </a:solidFill>
          </a:ln>
        </p:spPr>
        <p:txBody>
          <a:bodyPr lIns="45719" rIns="45719" anchor="ctr"/>
          <a:lstStyle/>
          <a:p>
            <a:pPr>
              <a:defRPr>
                <a:solidFill>
                  <a:srgbClr val="FF0000"/>
                </a:solidFill>
              </a:defRPr>
            </a:pPr>
            <a:endParaRPr/>
          </a:p>
        </p:txBody>
      </p:sp>
      <p:sp>
        <p:nvSpPr>
          <p:cNvPr id="421" name="Shape 529"/>
          <p:cNvSpPr/>
          <p:nvPr/>
        </p:nvSpPr>
        <p:spPr>
          <a:xfrm>
            <a:off x="4054049" y="1423949"/>
            <a:ext cx="3424201" cy="2214902"/>
          </a:xfrm>
          <a:prstGeom prst="ellipse">
            <a:avLst/>
          </a:prstGeom>
          <a:ln w="114300">
            <a:solidFill>
              <a:schemeClr val="accent6"/>
            </a:solidFill>
          </a:ln>
        </p:spPr>
        <p:txBody>
          <a:bodyPr lIns="45719" rIns="45719" anchor="ctr"/>
          <a:lstStyle/>
          <a:p>
            <a:pPr>
              <a:defRPr>
                <a:solidFill>
                  <a:srgbClr val="000000"/>
                </a:solidFill>
              </a:defRPr>
            </a:pPr>
            <a:endParaRPr/>
          </a:p>
        </p:txBody>
      </p:sp>
      <p:sp>
        <p:nvSpPr>
          <p:cNvPr id="422" name="Shape 530"/>
          <p:cNvSpPr/>
          <p:nvPr/>
        </p:nvSpPr>
        <p:spPr>
          <a:xfrm>
            <a:off x="1967050" y="1875150"/>
            <a:ext cx="1836001" cy="9194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4800">
                <a:solidFill>
                  <a:srgbClr val="FF0000"/>
                </a:solidFill>
                <a:latin typeface="Oswald"/>
                <a:ea typeface="Oswald"/>
                <a:cs typeface="Oswald"/>
                <a:sym typeface="Oswald"/>
              </a:defRPr>
            </a:lvl1pPr>
          </a:lstStyle>
          <a:p>
            <a:r>
              <a:t>⅔n+1</a:t>
            </a:r>
          </a:p>
        </p:txBody>
      </p:sp>
      <p:sp>
        <p:nvSpPr>
          <p:cNvPr id="423" name="Shape 531"/>
          <p:cNvSpPr/>
          <p:nvPr/>
        </p:nvSpPr>
        <p:spPr>
          <a:xfrm>
            <a:off x="4950724" y="1875150"/>
            <a:ext cx="1836001" cy="16560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4800">
                <a:solidFill>
                  <a:schemeClr val="accent6"/>
                </a:solidFill>
                <a:latin typeface="Oswald"/>
                <a:ea typeface="Oswald"/>
                <a:cs typeface="Oswald"/>
                <a:sym typeface="Oswald"/>
              </a:defRPr>
            </a:pPr>
            <a:r>
              <a:t>⅔n+1</a:t>
            </a:r>
            <a:r>
              <a:rPr sz="5000">
                <a:solidFill>
                  <a:srgbClr val="FFFFFF"/>
                </a:solidFill>
                <a:latin typeface="+mn-lt"/>
                <a:ea typeface="+mn-ea"/>
                <a:cs typeface="+mn-cs"/>
                <a:sym typeface="Arial"/>
              </a:rPr>
              <a:t>   “Y”</a:t>
            </a:r>
          </a:p>
        </p:txBody>
      </p:sp>
      <p:sp>
        <p:nvSpPr>
          <p:cNvPr id="424" name="Shape 532"/>
          <p:cNvSpPr/>
          <p:nvPr/>
        </p:nvSpPr>
        <p:spPr>
          <a:xfrm flipH="1">
            <a:off x="4367950" y="1125150"/>
            <a:ext cx="438001" cy="1337101"/>
          </a:xfrm>
          <a:prstGeom prst="line">
            <a:avLst/>
          </a:prstGeom>
          <a:ln w="76200">
            <a:solidFill>
              <a:srgbClr val="666666"/>
            </a:solidFill>
            <a:tailEnd type="triangle"/>
          </a:ln>
        </p:spPr>
        <p:txBody>
          <a:bodyPr lIns="45719" rIns="45719"/>
          <a:lstStyle/>
          <a:p>
            <a:endParaRPr/>
          </a:p>
        </p:txBody>
      </p:sp>
      <p:sp>
        <p:nvSpPr>
          <p:cNvPr id="425" name="Shape 533"/>
          <p:cNvSpPr/>
          <p:nvPr/>
        </p:nvSpPr>
        <p:spPr>
          <a:xfrm>
            <a:off x="1442499" y="301349"/>
            <a:ext cx="7489202" cy="70129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600">
                <a:solidFill>
                  <a:srgbClr val="000000"/>
                </a:solidFill>
              </a:defRPr>
            </a:lvl1pPr>
          </a:lstStyle>
          <a:p>
            <a:r>
              <a:t>Must intersect at an honest node</a:t>
            </a:r>
          </a:p>
        </p:txBody>
      </p:sp>
      <p:pic>
        <p:nvPicPr>
          <p:cNvPr id="426" name="Shape 534" descr="Shape 534"/>
          <p:cNvPicPr>
            <a:picLocks noChangeAspect="1"/>
          </p:cNvPicPr>
          <p:nvPr/>
        </p:nvPicPr>
        <p:blipFill>
          <a:blip r:embed="rId3">
            <a:extLst/>
          </a:blip>
          <a:stretch>
            <a:fillRect/>
          </a:stretch>
        </p:blipFill>
        <p:spPr>
          <a:xfrm>
            <a:off x="2560636" y="2730450"/>
            <a:ext cx="648825" cy="648825"/>
          </a:xfrm>
          <a:prstGeom prst="rect">
            <a:avLst/>
          </a:prstGeom>
          <a:ln w="12700">
            <a:miter lim="400000"/>
          </a:ln>
        </p:spPr>
      </p:pic>
      <p:pic>
        <p:nvPicPr>
          <p:cNvPr id="427" name="Shape 535" descr="Shape 535"/>
          <p:cNvPicPr>
            <a:picLocks noChangeAspect="1"/>
          </p:cNvPicPr>
          <p:nvPr/>
        </p:nvPicPr>
        <p:blipFill>
          <a:blip r:embed="rId4">
            <a:extLst/>
          </a:blip>
          <a:stretch>
            <a:fillRect/>
          </a:stretch>
        </p:blipFill>
        <p:spPr>
          <a:xfrm>
            <a:off x="5544299" y="2730450"/>
            <a:ext cx="648825" cy="648825"/>
          </a:xfrm>
          <a:prstGeom prst="rect">
            <a:avLst/>
          </a:prstGeom>
          <a:ln w="12700">
            <a:miter lim="400000"/>
          </a:ln>
        </p:spPr>
      </p:pic>
      <p:pic>
        <p:nvPicPr>
          <p:cNvPr id="428" name="Shape 537" descr="Shape 537"/>
          <p:cNvPicPr>
            <a:picLocks noChangeAspect="1"/>
          </p:cNvPicPr>
          <p:nvPr/>
        </p:nvPicPr>
        <p:blipFill>
          <a:blip r:embed="rId5">
            <a:alphaModFix amt="77000"/>
            <a:extLst/>
          </a:blip>
          <a:srcRect l="19161" r="21952"/>
          <a:stretch>
            <a:fillRect/>
          </a:stretch>
        </p:blipFill>
        <p:spPr>
          <a:xfrm>
            <a:off x="895088" y="1524005"/>
            <a:ext cx="1071972" cy="1005957"/>
          </a:xfrm>
          <a:prstGeom prst="rect">
            <a:avLst/>
          </a:prstGeom>
          <a:ln w="12700">
            <a:miter lim="400000"/>
          </a:ln>
        </p:spPr>
      </p:pic>
      <p:pic>
        <p:nvPicPr>
          <p:cNvPr id="429" name="Shape 538" descr="Shape 538"/>
          <p:cNvPicPr>
            <a:picLocks noChangeAspect="1"/>
          </p:cNvPicPr>
          <p:nvPr/>
        </p:nvPicPr>
        <p:blipFill>
          <a:blip r:embed="rId6">
            <a:extLst/>
          </a:blip>
          <a:srcRect l="12217" r="37586" b="14580"/>
          <a:stretch>
            <a:fillRect/>
          </a:stretch>
        </p:blipFill>
        <p:spPr>
          <a:xfrm>
            <a:off x="6786726" y="1323912"/>
            <a:ext cx="1154300" cy="1206036"/>
          </a:xfrm>
          <a:prstGeom prst="rect">
            <a:avLst/>
          </a:prstGeom>
          <a:ln w="12700">
            <a:miter lim="400000"/>
          </a:ln>
        </p:spPr>
      </p:pic>
      <p:grpSp>
        <p:nvGrpSpPr>
          <p:cNvPr id="432" name="Shape 561"/>
          <p:cNvGrpSpPr/>
          <p:nvPr/>
        </p:nvGrpSpPr>
        <p:grpSpPr>
          <a:xfrm>
            <a:off x="-16251" y="3906149"/>
            <a:ext cx="9206402" cy="1138501"/>
            <a:chOff x="0" y="0"/>
            <a:chExt cx="9206400" cy="1138499"/>
          </a:xfrm>
        </p:grpSpPr>
        <p:sp>
          <p:nvSpPr>
            <p:cNvPr id="430"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431" name="Assume ⅔n+1 honest"/>
            <p:cNvSpPr/>
            <p:nvPr/>
          </p:nvSpPr>
          <p:spPr>
            <a:xfrm>
              <a:off x="-1" y="231699"/>
              <a:ext cx="9206402" cy="675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p>
              <a:pPr algn="ctr">
                <a:defRPr sz="2800">
                  <a:solidFill>
                    <a:srgbClr val="000000"/>
                  </a:solidFill>
                  <a:latin typeface="Oswald"/>
                  <a:ea typeface="Oswald"/>
                  <a:cs typeface="Oswald"/>
                  <a:sym typeface="Oswald"/>
                </a:defRPr>
              </a:pPr>
              <a:r>
                <a:t>Assume </a:t>
              </a:r>
              <a:r>
                <a:rPr sz="4000">
                  <a:solidFill>
                    <a:srgbClr val="4A86E8"/>
                  </a:solidFill>
                </a:rPr>
                <a:t>⅔n+1</a:t>
              </a:r>
              <a:r>
                <a:rPr sz="4000"/>
                <a:t> </a:t>
              </a:r>
              <a:r>
                <a:t>honest</a:t>
              </a:r>
            </a:p>
          </p:txBody>
        </p:sp>
      </p:grpSp>
    </p:spTree>
    <p:extLst>
      <p:ext uri="{BB962C8B-B14F-4D97-AF65-F5344CB8AC3E}">
        <p14:creationId xmlns:p14="http://schemas.microsoft.com/office/powerpoint/2010/main" val="62853808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Shape 528"/>
          <p:cNvSpPr/>
          <p:nvPr/>
        </p:nvSpPr>
        <p:spPr>
          <a:xfrm>
            <a:off x="1311400" y="1464299"/>
            <a:ext cx="3424200" cy="2214901"/>
          </a:xfrm>
          <a:prstGeom prst="ellipse">
            <a:avLst/>
          </a:prstGeom>
          <a:ln w="114300">
            <a:solidFill>
              <a:srgbClr val="FF0000"/>
            </a:solidFill>
          </a:ln>
        </p:spPr>
        <p:txBody>
          <a:bodyPr lIns="45719" rIns="45719" anchor="ctr"/>
          <a:lstStyle/>
          <a:p>
            <a:pPr>
              <a:defRPr>
                <a:solidFill>
                  <a:srgbClr val="FF0000"/>
                </a:solidFill>
              </a:defRPr>
            </a:pPr>
            <a:endParaRPr/>
          </a:p>
        </p:txBody>
      </p:sp>
      <p:sp>
        <p:nvSpPr>
          <p:cNvPr id="437" name="Shape 529"/>
          <p:cNvSpPr/>
          <p:nvPr/>
        </p:nvSpPr>
        <p:spPr>
          <a:xfrm>
            <a:off x="4054049" y="1423949"/>
            <a:ext cx="3424201" cy="2214902"/>
          </a:xfrm>
          <a:prstGeom prst="ellipse">
            <a:avLst/>
          </a:prstGeom>
          <a:ln w="114300">
            <a:solidFill>
              <a:schemeClr val="accent6"/>
            </a:solidFill>
          </a:ln>
        </p:spPr>
        <p:txBody>
          <a:bodyPr lIns="45719" rIns="45719" anchor="ctr"/>
          <a:lstStyle/>
          <a:p>
            <a:pPr>
              <a:defRPr>
                <a:solidFill>
                  <a:srgbClr val="000000"/>
                </a:solidFill>
              </a:defRPr>
            </a:pPr>
            <a:endParaRPr/>
          </a:p>
        </p:txBody>
      </p:sp>
      <p:sp>
        <p:nvSpPr>
          <p:cNvPr id="438" name="Shape 530"/>
          <p:cNvSpPr/>
          <p:nvPr/>
        </p:nvSpPr>
        <p:spPr>
          <a:xfrm>
            <a:off x="1967050" y="1875150"/>
            <a:ext cx="1836001" cy="9194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4800">
                <a:solidFill>
                  <a:srgbClr val="FF0000"/>
                </a:solidFill>
                <a:latin typeface="Oswald"/>
                <a:ea typeface="Oswald"/>
                <a:cs typeface="Oswald"/>
                <a:sym typeface="Oswald"/>
              </a:defRPr>
            </a:lvl1pPr>
          </a:lstStyle>
          <a:p>
            <a:r>
              <a:t>⅔n+1</a:t>
            </a:r>
          </a:p>
        </p:txBody>
      </p:sp>
      <p:sp>
        <p:nvSpPr>
          <p:cNvPr id="439" name="Shape 531"/>
          <p:cNvSpPr/>
          <p:nvPr/>
        </p:nvSpPr>
        <p:spPr>
          <a:xfrm>
            <a:off x="4950724" y="1875150"/>
            <a:ext cx="1836001" cy="16560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4800">
                <a:solidFill>
                  <a:schemeClr val="accent6"/>
                </a:solidFill>
                <a:latin typeface="Oswald"/>
                <a:ea typeface="Oswald"/>
                <a:cs typeface="Oswald"/>
                <a:sym typeface="Oswald"/>
              </a:defRPr>
            </a:pPr>
            <a:r>
              <a:t>⅔n+1</a:t>
            </a:r>
            <a:r>
              <a:rPr sz="5000">
                <a:solidFill>
                  <a:srgbClr val="FFFFFF"/>
                </a:solidFill>
                <a:latin typeface="+mn-lt"/>
                <a:ea typeface="+mn-ea"/>
                <a:cs typeface="+mn-cs"/>
                <a:sym typeface="Arial"/>
              </a:rPr>
              <a:t>   “Y”</a:t>
            </a:r>
          </a:p>
        </p:txBody>
      </p:sp>
      <p:sp>
        <p:nvSpPr>
          <p:cNvPr id="440" name="Shape 532"/>
          <p:cNvSpPr/>
          <p:nvPr/>
        </p:nvSpPr>
        <p:spPr>
          <a:xfrm flipH="1">
            <a:off x="4367950" y="1125150"/>
            <a:ext cx="438001" cy="1337101"/>
          </a:xfrm>
          <a:prstGeom prst="line">
            <a:avLst/>
          </a:prstGeom>
          <a:ln w="76200">
            <a:solidFill>
              <a:srgbClr val="666666"/>
            </a:solidFill>
            <a:tailEnd type="triangle"/>
          </a:ln>
        </p:spPr>
        <p:txBody>
          <a:bodyPr lIns="45719" rIns="45719"/>
          <a:lstStyle/>
          <a:p>
            <a:endParaRPr/>
          </a:p>
        </p:txBody>
      </p:sp>
      <p:sp>
        <p:nvSpPr>
          <p:cNvPr id="441" name="Shape 533"/>
          <p:cNvSpPr/>
          <p:nvPr/>
        </p:nvSpPr>
        <p:spPr>
          <a:xfrm>
            <a:off x="1442499" y="301349"/>
            <a:ext cx="7489202" cy="70129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600">
                <a:solidFill>
                  <a:srgbClr val="000000"/>
                </a:solidFill>
              </a:defRPr>
            </a:lvl1pPr>
          </a:lstStyle>
          <a:p>
            <a:r>
              <a:t>Must intersect at an honest node</a:t>
            </a:r>
          </a:p>
        </p:txBody>
      </p:sp>
      <p:pic>
        <p:nvPicPr>
          <p:cNvPr id="442" name="Shape 534" descr="Shape 534"/>
          <p:cNvPicPr>
            <a:picLocks noChangeAspect="1"/>
          </p:cNvPicPr>
          <p:nvPr/>
        </p:nvPicPr>
        <p:blipFill>
          <a:blip r:embed="rId3">
            <a:extLst/>
          </a:blip>
          <a:stretch>
            <a:fillRect/>
          </a:stretch>
        </p:blipFill>
        <p:spPr>
          <a:xfrm>
            <a:off x="2560636" y="2730450"/>
            <a:ext cx="648825" cy="648825"/>
          </a:xfrm>
          <a:prstGeom prst="rect">
            <a:avLst/>
          </a:prstGeom>
          <a:ln w="12700">
            <a:miter lim="400000"/>
          </a:ln>
        </p:spPr>
      </p:pic>
      <p:pic>
        <p:nvPicPr>
          <p:cNvPr id="443" name="Shape 535" descr="Shape 535"/>
          <p:cNvPicPr>
            <a:picLocks noChangeAspect="1"/>
          </p:cNvPicPr>
          <p:nvPr/>
        </p:nvPicPr>
        <p:blipFill>
          <a:blip r:embed="rId4">
            <a:extLst/>
          </a:blip>
          <a:stretch>
            <a:fillRect/>
          </a:stretch>
        </p:blipFill>
        <p:spPr>
          <a:xfrm>
            <a:off x="5544299" y="2730450"/>
            <a:ext cx="648825" cy="648825"/>
          </a:xfrm>
          <a:prstGeom prst="rect">
            <a:avLst/>
          </a:prstGeom>
          <a:ln w="12700">
            <a:miter lim="400000"/>
          </a:ln>
        </p:spPr>
      </p:pic>
      <p:pic>
        <p:nvPicPr>
          <p:cNvPr id="444" name="Shape 537" descr="Shape 537"/>
          <p:cNvPicPr>
            <a:picLocks noChangeAspect="1"/>
          </p:cNvPicPr>
          <p:nvPr/>
        </p:nvPicPr>
        <p:blipFill>
          <a:blip r:embed="rId5">
            <a:alphaModFix amt="77000"/>
            <a:extLst/>
          </a:blip>
          <a:srcRect l="19161" r="21952"/>
          <a:stretch>
            <a:fillRect/>
          </a:stretch>
        </p:blipFill>
        <p:spPr>
          <a:xfrm>
            <a:off x="895088" y="1524005"/>
            <a:ext cx="1071972" cy="1005957"/>
          </a:xfrm>
          <a:prstGeom prst="rect">
            <a:avLst/>
          </a:prstGeom>
          <a:ln w="12700">
            <a:miter lim="400000"/>
          </a:ln>
        </p:spPr>
      </p:pic>
      <p:pic>
        <p:nvPicPr>
          <p:cNvPr id="445" name="Shape 538" descr="Shape 538"/>
          <p:cNvPicPr>
            <a:picLocks noChangeAspect="1"/>
          </p:cNvPicPr>
          <p:nvPr/>
        </p:nvPicPr>
        <p:blipFill>
          <a:blip r:embed="rId6">
            <a:extLst/>
          </a:blip>
          <a:srcRect l="12217" r="37586" b="14580"/>
          <a:stretch>
            <a:fillRect/>
          </a:stretch>
        </p:blipFill>
        <p:spPr>
          <a:xfrm>
            <a:off x="6786726" y="1323912"/>
            <a:ext cx="1154300" cy="1206036"/>
          </a:xfrm>
          <a:prstGeom prst="rect">
            <a:avLst/>
          </a:prstGeom>
          <a:ln w="12700">
            <a:miter lim="400000"/>
          </a:ln>
        </p:spPr>
      </p:pic>
      <p:grpSp>
        <p:nvGrpSpPr>
          <p:cNvPr id="448" name="Shape 561"/>
          <p:cNvGrpSpPr/>
          <p:nvPr/>
        </p:nvGrpSpPr>
        <p:grpSpPr>
          <a:xfrm>
            <a:off x="-16251" y="3906149"/>
            <a:ext cx="9206402" cy="1138501"/>
            <a:chOff x="0" y="0"/>
            <a:chExt cx="9206400" cy="1138499"/>
          </a:xfrm>
        </p:grpSpPr>
        <p:sp>
          <p:nvSpPr>
            <p:cNvPr id="446"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sz="2800">
                  <a:solidFill>
                    <a:srgbClr val="000000"/>
                  </a:solidFill>
                  <a:latin typeface="Oswald"/>
                  <a:ea typeface="Oswald"/>
                  <a:cs typeface="Oswald"/>
                  <a:sym typeface="Oswald"/>
                </a:defRPr>
              </a:pPr>
              <a:endParaRPr/>
            </a:p>
          </p:txBody>
        </p:sp>
        <p:sp>
          <p:nvSpPr>
            <p:cNvPr id="447" name="Assume  1/3n malicious"/>
            <p:cNvSpPr/>
            <p:nvPr/>
          </p:nvSpPr>
          <p:spPr>
            <a:xfrm>
              <a:off x="-1" y="231699"/>
              <a:ext cx="9206402" cy="675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p>
              <a:pPr algn="ctr">
                <a:defRPr sz="2800">
                  <a:solidFill>
                    <a:srgbClr val="000000"/>
                  </a:solidFill>
                  <a:latin typeface="Oswald"/>
                  <a:ea typeface="Oswald"/>
                  <a:cs typeface="Oswald"/>
                  <a:sym typeface="Oswald"/>
                </a:defRPr>
              </a:pPr>
              <a:r>
                <a:t>Assume  </a:t>
              </a:r>
              <a:r>
                <a:rPr sz="4000">
                  <a:solidFill>
                    <a:srgbClr val="4A86E8"/>
                  </a:solidFill>
                </a:rPr>
                <a:t>1/3n</a:t>
              </a:r>
              <a:r>
                <a:rPr sz="4000"/>
                <a:t> </a:t>
              </a:r>
              <a:r>
                <a:t>malicious</a:t>
              </a:r>
            </a:p>
          </p:txBody>
        </p:sp>
      </p:grpSp>
    </p:spTree>
    <p:extLst>
      <p:ext uri="{BB962C8B-B14F-4D97-AF65-F5344CB8AC3E}">
        <p14:creationId xmlns:p14="http://schemas.microsoft.com/office/powerpoint/2010/main" val="179158862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 name="Shape 528"/>
          <p:cNvSpPr/>
          <p:nvPr/>
        </p:nvSpPr>
        <p:spPr>
          <a:xfrm>
            <a:off x="1311400" y="1464299"/>
            <a:ext cx="3424200" cy="2214901"/>
          </a:xfrm>
          <a:prstGeom prst="ellipse">
            <a:avLst/>
          </a:prstGeom>
          <a:ln w="114300">
            <a:solidFill>
              <a:srgbClr val="FF0000"/>
            </a:solidFill>
          </a:ln>
        </p:spPr>
        <p:txBody>
          <a:bodyPr lIns="45719" rIns="45719" anchor="ctr"/>
          <a:lstStyle/>
          <a:p>
            <a:pPr>
              <a:defRPr>
                <a:solidFill>
                  <a:srgbClr val="FF0000"/>
                </a:solidFill>
              </a:defRPr>
            </a:pPr>
            <a:endParaRPr/>
          </a:p>
        </p:txBody>
      </p:sp>
      <p:sp>
        <p:nvSpPr>
          <p:cNvPr id="453" name="Shape 529"/>
          <p:cNvSpPr/>
          <p:nvPr/>
        </p:nvSpPr>
        <p:spPr>
          <a:xfrm>
            <a:off x="4054049" y="1423949"/>
            <a:ext cx="3424201" cy="2214902"/>
          </a:xfrm>
          <a:prstGeom prst="ellipse">
            <a:avLst/>
          </a:prstGeom>
          <a:ln w="114300">
            <a:solidFill>
              <a:schemeClr val="accent6"/>
            </a:solidFill>
          </a:ln>
        </p:spPr>
        <p:txBody>
          <a:bodyPr lIns="45719" rIns="45719" anchor="ctr"/>
          <a:lstStyle/>
          <a:p>
            <a:pPr>
              <a:defRPr>
                <a:solidFill>
                  <a:srgbClr val="000000"/>
                </a:solidFill>
              </a:defRPr>
            </a:pPr>
            <a:endParaRPr/>
          </a:p>
        </p:txBody>
      </p:sp>
      <p:sp>
        <p:nvSpPr>
          <p:cNvPr id="454" name="Shape 530"/>
          <p:cNvSpPr/>
          <p:nvPr/>
        </p:nvSpPr>
        <p:spPr>
          <a:xfrm>
            <a:off x="1967050" y="1875150"/>
            <a:ext cx="1836001" cy="9194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4800">
                <a:solidFill>
                  <a:srgbClr val="FF0000"/>
                </a:solidFill>
                <a:latin typeface="Oswald"/>
                <a:ea typeface="Oswald"/>
                <a:cs typeface="Oswald"/>
                <a:sym typeface="Oswald"/>
              </a:defRPr>
            </a:lvl1pPr>
          </a:lstStyle>
          <a:p>
            <a:r>
              <a:t>⅔n+1</a:t>
            </a:r>
          </a:p>
        </p:txBody>
      </p:sp>
      <p:sp>
        <p:nvSpPr>
          <p:cNvPr id="455" name="Shape 531"/>
          <p:cNvSpPr/>
          <p:nvPr/>
        </p:nvSpPr>
        <p:spPr>
          <a:xfrm>
            <a:off x="4950724" y="1875150"/>
            <a:ext cx="1836001" cy="16560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4800">
                <a:solidFill>
                  <a:schemeClr val="accent6"/>
                </a:solidFill>
                <a:latin typeface="Oswald"/>
                <a:ea typeface="Oswald"/>
                <a:cs typeface="Oswald"/>
                <a:sym typeface="Oswald"/>
              </a:defRPr>
            </a:pPr>
            <a:r>
              <a:t>⅔n+1</a:t>
            </a:r>
            <a:r>
              <a:rPr sz="5000">
                <a:solidFill>
                  <a:srgbClr val="FFFFFF"/>
                </a:solidFill>
                <a:latin typeface="+mn-lt"/>
                <a:ea typeface="+mn-ea"/>
                <a:cs typeface="+mn-cs"/>
                <a:sym typeface="Arial"/>
              </a:rPr>
              <a:t>   “Y”</a:t>
            </a:r>
          </a:p>
        </p:txBody>
      </p:sp>
      <p:sp>
        <p:nvSpPr>
          <p:cNvPr id="456" name="Shape 532"/>
          <p:cNvSpPr/>
          <p:nvPr/>
        </p:nvSpPr>
        <p:spPr>
          <a:xfrm flipH="1">
            <a:off x="4367950" y="1125150"/>
            <a:ext cx="438001" cy="1337101"/>
          </a:xfrm>
          <a:prstGeom prst="line">
            <a:avLst/>
          </a:prstGeom>
          <a:ln w="76200">
            <a:solidFill>
              <a:srgbClr val="666666"/>
            </a:solidFill>
            <a:tailEnd type="triangle"/>
          </a:ln>
        </p:spPr>
        <p:txBody>
          <a:bodyPr lIns="45719" rIns="45719"/>
          <a:lstStyle/>
          <a:p>
            <a:endParaRPr/>
          </a:p>
        </p:txBody>
      </p:sp>
      <p:sp>
        <p:nvSpPr>
          <p:cNvPr id="457" name="Shape 533"/>
          <p:cNvSpPr/>
          <p:nvPr/>
        </p:nvSpPr>
        <p:spPr>
          <a:xfrm>
            <a:off x="1442499" y="301349"/>
            <a:ext cx="7489202" cy="70129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600">
                <a:solidFill>
                  <a:srgbClr val="000000"/>
                </a:solidFill>
              </a:defRPr>
            </a:lvl1pPr>
          </a:lstStyle>
          <a:p>
            <a:r>
              <a:t>Must intersect at an honest node</a:t>
            </a:r>
          </a:p>
        </p:txBody>
      </p:sp>
      <p:pic>
        <p:nvPicPr>
          <p:cNvPr id="458" name="Shape 534" descr="Shape 534"/>
          <p:cNvPicPr>
            <a:picLocks noChangeAspect="1"/>
          </p:cNvPicPr>
          <p:nvPr/>
        </p:nvPicPr>
        <p:blipFill>
          <a:blip r:embed="rId3">
            <a:extLst/>
          </a:blip>
          <a:stretch>
            <a:fillRect/>
          </a:stretch>
        </p:blipFill>
        <p:spPr>
          <a:xfrm>
            <a:off x="2560636" y="2730450"/>
            <a:ext cx="648825" cy="648825"/>
          </a:xfrm>
          <a:prstGeom prst="rect">
            <a:avLst/>
          </a:prstGeom>
          <a:ln w="12700">
            <a:miter lim="400000"/>
          </a:ln>
        </p:spPr>
      </p:pic>
      <p:pic>
        <p:nvPicPr>
          <p:cNvPr id="459" name="Shape 535" descr="Shape 535"/>
          <p:cNvPicPr>
            <a:picLocks noChangeAspect="1"/>
          </p:cNvPicPr>
          <p:nvPr/>
        </p:nvPicPr>
        <p:blipFill>
          <a:blip r:embed="rId4">
            <a:extLst/>
          </a:blip>
          <a:stretch>
            <a:fillRect/>
          </a:stretch>
        </p:blipFill>
        <p:spPr>
          <a:xfrm>
            <a:off x="5544299" y="2730450"/>
            <a:ext cx="648825" cy="648825"/>
          </a:xfrm>
          <a:prstGeom prst="rect">
            <a:avLst/>
          </a:prstGeom>
          <a:ln w="12700">
            <a:miter lim="400000"/>
          </a:ln>
        </p:spPr>
      </p:pic>
      <p:pic>
        <p:nvPicPr>
          <p:cNvPr id="460" name="Shape 537" descr="Shape 537"/>
          <p:cNvPicPr>
            <a:picLocks noChangeAspect="1"/>
          </p:cNvPicPr>
          <p:nvPr/>
        </p:nvPicPr>
        <p:blipFill>
          <a:blip r:embed="rId5">
            <a:alphaModFix amt="77000"/>
            <a:extLst/>
          </a:blip>
          <a:srcRect l="19161" r="21952"/>
          <a:stretch>
            <a:fillRect/>
          </a:stretch>
        </p:blipFill>
        <p:spPr>
          <a:xfrm>
            <a:off x="895088" y="1524005"/>
            <a:ext cx="1071972" cy="1005957"/>
          </a:xfrm>
          <a:prstGeom prst="rect">
            <a:avLst/>
          </a:prstGeom>
          <a:ln w="12700">
            <a:miter lim="400000"/>
          </a:ln>
        </p:spPr>
      </p:pic>
      <p:pic>
        <p:nvPicPr>
          <p:cNvPr id="461" name="Shape 538" descr="Shape 538"/>
          <p:cNvPicPr>
            <a:picLocks noChangeAspect="1"/>
          </p:cNvPicPr>
          <p:nvPr/>
        </p:nvPicPr>
        <p:blipFill>
          <a:blip r:embed="rId6">
            <a:extLst/>
          </a:blip>
          <a:srcRect l="12217" r="37586" b="14580"/>
          <a:stretch>
            <a:fillRect/>
          </a:stretch>
        </p:blipFill>
        <p:spPr>
          <a:xfrm>
            <a:off x="6786726" y="1323912"/>
            <a:ext cx="1154300" cy="1206036"/>
          </a:xfrm>
          <a:prstGeom prst="rect">
            <a:avLst/>
          </a:prstGeom>
          <a:ln w="12700">
            <a:miter lim="400000"/>
          </a:ln>
        </p:spPr>
      </p:pic>
      <p:grpSp>
        <p:nvGrpSpPr>
          <p:cNvPr id="464" name="Shape 548"/>
          <p:cNvGrpSpPr/>
          <p:nvPr/>
        </p:nvGrpSpPr>
        <p:grpSpPr>
          <a:xfrm>
            <a:off x="72849" y="3986850"/>
            <a:ext cx="8975702" cy="961801"/>
            <a:chOff x="0" y="0"/>
            <a:chExt cx="8975700" cy="961800"/>
          </a:xfrm>
        </p:grpSpPr>
        <p:sp>
          <p:nvSpPr>
            <p:cNvPr id="462" name="Rounded Rectangle"/>
            <p:cNvSpPr/>
            <p:nvPr/>
          </p:nvSpPr>
          <p:spPr>
            <a:xfrm>
              <a:off x="0" y="0"/>
              <a:ext cx="8975701" cy="961801"/>
            </a:xfrm>
            <a:prstGeom prst="roundRect">
              <a:avLst>
                <a:gd name="adj" fmla="val 16667"/>
              </a:avLst>
            </a:prstGeom>
            <a:solidFill>
              <a:srgbClr val="CFE2F3"/>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463" name="Thus X     = Y"/>
            <p:cNvSpPr/>
            <p:nvPr/>
          </p:nvSpPr>
          <p:spPr>
            <a:xfrm>
              <a:off x="46950" y="161172"/>
              <a:ext cx="8881800" cy="63945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a:defRPr sz="3200" b="1">
                  <a:solidFill>
                    <a:srgbClr val="000000"/>
                  </a:solidFill>
                </a:defRPr>
              </a:pPr>
              <a:r>
                <a:t>                          Thus </a:t>
              </a:r>
              <a:r>
                <a:rPr>
                  <a:solidFill>
                    <a:srgbClr val="CFE2F3"/>
                  </a:solidFill>
                </a:rPr>
                <a:t>X</a:t>
              </a:r>
              <a:r>
                <a:t>     = </a:t>
              </a:r>
              <a:r>
                <a:rPr>
                  <a:solidFill>
                    <a:srgbClr val="CFE2F3"/>
                  </a:solidFill>
                </a:rPr>
                <a:t>Y</a:t>
              </a:r>
            </a:p>
          </p:txBody>
        </p:sp>
      </p:grpSp>
      <p:pic>
        <p:nvPicPr>
          <p:cNvPr id="465" name="Shape 552" descr="Shape 552"/>
          <p:cNvPicPr>
            <a:picLocks noChangeAspect="1"/>
          </p:cNvPicPr>
          <p:nvPr/>
        </p:nvPicPr>
        <p:blipFill>
          <a:blip r:embed="rId3">
            <a:extLst/>
          </a:blip>
          <a:stretch>
            <a:fillRect/>
          </a:stretch>
        </p:blipFill>
        <p:spPr>
          <a:xfrm>
            <a:off x="4237987" y="4143337"/>
            <a:ext cx="648825" cy="648825"/>
          </a:xfrm>
          <a:prstGeom prst="rect">
            <a:avLst/>
          </a:prstGeom>
          <a:ln w="12700">
            <a:miter lim="400000"/>
          </a:ln>
        </p:spPr>
      </p:pic>
      <p:pic>
        <p:nvPicPr>
          <p:cNvPr id="466" name="Shape 553" descr="Shape 553"/>
          <p:cNvPicPr>
            <a:picLocks noChangeAspect="1"/>
          </p:cNvPicPr>
          <p:nvPr/>
        </p:nvPicPr>
        <p:blipFill>
          <a:blip r:embed="rId4">
            <a:extLst/>
          </a:blip>
          <a:stretch>
            <a:fillRect/>
          </a:stretch>
        </p:blipFill>
        <p:spPr>
          <a:xfrm>
            <a:off x="5544299" y="4143349"/>
            <a:ext cx="648825" cy="648825"/>
          </a:xfrm>
          <a:prstGeom prst="rect">
            <a:avLst/>
          </a:prstGeom>
          <a:ln w="12700">
            <a:miter lim="400000"/>
          </a:ln>
        </p:spPr>
      </p:pic>
    </p:spTree>
    <p:extLst>
      <p:ext uri="{BB962C8B-B14F-4D97-AF65-F5344CB8AC3E}">
        <p14:creationId xmlns:p14="http://schemas.microsoft.com/office/powerpoint/2010/main" val="328536301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0" name="Shape 560" descr="Shape 560"/>
          <p:cNvPicPr>
            <a:picLocks noChangeAspect="1"/>
          </p:cNvPicPr>
          <p:nvPr/>
        </p:nvPicPr>
        <p:blipFill>
          <a:blip r:embed="rId2">
            <a:extLst/>
          </a:blip>
          <a:srcRect l="66878" t="67795" r="11306" b="29055"/>
          <a:stretch>
            <a:fillRect/>
          </a:stretch>
        </p:blipFill>
        <p:spPr>
          <a:xfrm>
            <a:off x="4880250" y="4419300"/>
            <a:ext cx="1994701" cy="162001"/>
          </a:xfrm>
          <a:prstGeom prst="rect">
            <a:avLst/>
          </a:prstGeom>
          <a:ln w="12700">
            <a:miter lim="400000"/>
          </a:ln>
        </p:spPr>
      </p:pic>
      <p:grpSp>
        <p:nvGrpSpPr>
          <p:cNvPr id="473" name="Shape 561"/>
          <p:cNvGrpSpPr/>
          <p:nvPr/>
        </p:nvGrpSpPr>
        <p:grpSpPr>
          <a:xfrm>
            <a:off x="-1" y="-70400"/>
            <a:ext cx="9206402" cy="1138500"/>
            <a:chOff x="0" y="0"/>
            <a:chExt cx="9206400" cy="1138499"/>
          </a:xfrm>
        </p:grpSpPr>
        <p:sp>
          <p:nvSpPr>
            <p:cNvPr id="471"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472" name="Assume ⅔ honest and online"/>
            <p:cNvSpPr/>
            <p:nvPr/>
          </p:nvSpPr>
          <p:spPr>
            <a:xfrm>
              <a:off x="-1" y="78394"/>
              <a:ext cx="9206402" cy="9817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p>
              <a:pPr algn="ctr">
                <a:defRPr sz="4200">
                  <a:solidFill>
                    <a:srgbClr val="000000"/>
                  </a:solidFill>
                  <a:latin typeface="Oswald"/>
                  <a:ea typeface="Oswald"/>
                  <a:cs typeface="Oswald"/>
                  <a:sym typeface="Oswald"/>
                </a:defRPr>
              </a:pPr>
              <a:r>
                <a:t>Assume </a:t>
              </a:r>
              <a:r>
                <a:rPr sz="6000">
                  <a:solidFill>
                    <a:srgbClr val="4A86E8"/>
                  </a:solidFill>
                </a:rPr>
                <a:t>⅔</a:t>
              </a:r>
              <a:r>
                <a:rPr sz="6000"/>
                <a:t> </a:t>
              </a:r>
              <a:r>
                <a:t>honest and online</a:t>
              </a:r>
            </a:p>
          </p:txBody>
        </p:sp>
      </p:grpSp>
      <p:pic>
        <p:nvPicPr>
          <p:cNvPr id="474" name="Shape 562" descr="Shape 562"/>
          <p:cNvPicPr>
            <a:picLocks noChangeAspect="1"/>
          </p:cNvPicPr>
          <p:nvPr/>
        </p:nvPicPr>
        <p:blipFill>
          <a:blip r:embed="rId3">
            <a:extLst/>
          </a:blip>
          <a:srcRect l="13609" r="14337" b="42479"/>
          <a:stretch>
            <a:fillRect/>
          </a:stretch>
        </p:blipFill>
        <p:spPr>
          <a:xfrm>
            <a:off x="1874649" y="4136549"/>
            <a:ext cx="658302" cy="788326"/>
          </a:xfrm>
          <a:prstGeom prst="rect">
            <a:avLst/>
          </a:prstGeom>
          <a:ln w="12700">
            <a:miter lim="400000"/>
          </a:ln>
        </p:spPr>
      </p:pic>
      <p:pic>
        <p:nvPicPr>
          <p:cNvPr id="475" name="Shape 563" descr="Shape 563"/>
          <p:cNvPicPr>
            <a:picLocks noChangeAspect="1"/>
          </p:cNvPicPr>
          <p:nvPr/>
        </p:nvPicPr>
        <p:blipFill>
          <a:blip r:embed="rId3">
            <a:extLst/>
          </a:blip>
          <a:srcRect l="13609" r="14337" b="42479"/>
          <a:stretch>
            <a:fillRect/>
          </a:stretch>
        </p:blipFill>
        <p:spPr>
          <a:xfrm>
            <a:off x="6327824" y="4136549"/>
            <a:ext cx="658301" cy="788326"/>
          </a:xfrm>
          <a:prstGeom prst="rect">
            <a:avLst/>
          </a:prstGeom>
          <a:ln w="12700">
            <a:miter lim="400000"/>
          </a:ln>
        </p:spPr>
      </p:pic>
      <p:pic>
        <p:nvPicPr>
          <p:cNvPr id="476" name="Shape 564" descr="Shape 564"/>
          <p:cNvPicPr>
            <a:picLocks noChangeAspect="1"/>
          </p:cNvPicPr>
          <p:nvPr/>
        </p:nvPicPr>
        <p:blipFill>
          <a:blip r:embed="rId4">
            <a:extLst/>
          </a:blip>
          <a:srcRect r="75883"/>
          <a:stretch>
            <a:fillRect/>
          </a:stretch>
        </p:blipFill>
        <p:spPr>
          <a:xfrm>
            <a:off x="6159994" y="3228949"/>
            <a:ext cx="427392" cy="1772125"/>
          </a:xfrm>
          <a:prstGeom prst="rect">
            <a:avLst/>
          </a:prstGeom>
          <a:ln w="12700">
            <a:miter lim="400000"/>
          </a:ln>
        </p:spPr>
      </p:pic>
      <p:pic>
        <p:nvPicPr>
          <p:cNvPr id="477" name="Shape 565" descr="Shape 565"/>
          <p:cNvPicPr>
            <a:picLocks noChangeAspect="1"/>
          </p:cNvPicPr>
          <p:nvPr/>
        </p:nvPicPr>
        <p:blipFill>
          <a:blip r:embed="rId4">
            <a:extLst/>
          </a:blip>
          <a:srcRect r="75883"/>
          <a:stretch>
            <a:fillRect/>
          </a:stretch>
        </p:blipFill>
        <p:spPr>
          <a:xfrm flipH="1">
            <a:off x="6707579" y="3228949"/>
            <a:ext cx="427392" cy="1772125"/>
          </a:xfrm>
          <a:prstGeom prst="rect">
            <a:avLst/>
          </a:prstGeom>
          <a:ln w="12700">
            <a:miter lim="400000"/>
          </a:ln>
        </p:spPr>
      </p:pic>
    </p:spTree>
    <p:extLst>
      <p:ext uri="{BB962C8B-B14F-4D97-AF65-F5344CB8AC3E}">
        <p14:creationId xmlns:p14="http://schemas.microsoft.com/office/powerpoint/2010/main" val="3427978912"/>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1" name="Shape 570"/>
          <p:cNvGrpSpPr/>
          <p:nvPr/>
        </p:nvGrpSpPr>
        <p:grpSpPr>
          <a:xfrm>
            <a:off x="-1" y="-70400"/>
            <a:ext cx="9206402" cy="1138500"/>
            <a:chOff x="0" y="0"/>
            <a:chExt cx="9206400" cy="1138499"/>
          </a:xfrm>
        </p:grpSpPr>
        <p:sp>
          <p:nvSpPr>
            <p:cNvPr id="479"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480" name="Assume ⅔ honest and online"/>
            <p:cNvSpPr/>
            <p:nvPr/>
          </p:nvSpPr>
          <p:spPr>
            <a:xfrm>
              <a:off x="-1" y="78394"/>
              <a:ext cx="9206402" cy="9817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p>
              <a:pPr algn="ctr">
                <a:defRPr sz="4200">
                  <a:solidFill>
                    <a:srgbClr val="000000"/>
                  </a:solidFill>
                  <a:latin typeface="Oswald"/>
                  <a:ea typeface="Oswald"/>
                  <a:cs typeface="Oswald"/>
                  <a:sym typeface="Oswald"/>
                </a:defRPr>
              </a:pPr>
              <a:r>
                <a:t>Assume </a:t>
              </a:r>
              <a:r>
                <a:rPr sz="6000">
                  <a:solidFill>
                    <a:srgbClr val="4A86E8"/>
                  </a:solidFill>
                </a:rPr>
                <a:t>⅔</a:t>
              </a:r>
              <a:r>
                <a:rPr sz="6000"/>
                <a:t> </a:t>
              </a:r>
              <a:r>
                <a:t>honest and online</a:t>
              </a:r>
            </a:p>
          </p:txBody>
        </p:sp>
      </p:grpSp>
      <p:sp>
        <p:nvSpPr>
          <p:cNvPr id="482" name="Shape 571"/>
          <p:cNvSpPr/>
          <p:nvPr/>
        </p:nvSpPr>
        <p:spPr>
          <a:xfrm>
            <a:off x="1137375" y="1597972"/>
            <a:ext cx="2689200" cy="6394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defRPr sz="3200" b="1">
                <a:solidFill>
                  <a:srgbClr val="000000"/>
                </a:solidFill>
              </a:defRPr>
            </a:lvl1pPr>
          </a:lstStyle>
          <a:p>
            <a:r>
              <a:t>Consistency</a:t>
            </a:r>
          </a:p>
        </p:txBody>
      </p:sp>
      <p:sp>
        <p:nvSpPr>
          <p:cNvPr id="483" name="Shape 572"/>
          <p:cNvSpPr/>
          <p:nvPr/>
        </p:nvSpPr>
        <p:spPr>
          <a:xfrm>
            <a:off x="832575" y="2436172"/>
            <a:ext cx="2689200" cy="6394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lgn="ctr">
              <a:defRPr sz="3200" b="1">
                <a:solidFill>
                  <a:srgbClr val="000000"/>
                </a:solidFill>
              </a:defRPr>
            </a:lvl1pPr>
          </a:lstStyle>
          <a:p>
            <a:r>
              <a:t>Liveness</a:t>
            </a:r>
          </a:p>
        </p:txBody>
      </p:sp>
      <p:pic>
        <p:nvPicPr>
          <p:cNvPr id="484" name="Shape 573" descr="Shape 573"/>
          <p:cNvPicPr>
            <a:picLocks noChangeAspect="1"/>
          </p:cNvPicPr>
          <p:nvPr/>
        </p:nvPicPr>
        <p:blipFill>
          <a:blip r:embed="rId2">
            <a:extLst/>
          </a:blip>
          <a:stretch>
            <a:fillRect/>
          </a:stretch>
        </p:blipFill>
        <p:spPr>
          <a:xfrm>
            <a:off x="543650" y="1587187"/>
            <a:ext cx="661015" cy="661016"/>
          </a:xfrm>
          <a:prstGeom prst="rect">
            <a:avLst/>
          </a:prstGeom>
          <a:ln w="12700">
            <a:miter lim="400000"/>
          </a:ln>
        </p:spPr>
      </p:pic>
      <p:pic>
        <p:nvPicPr>
          <p:cNvPr id="485" name="Shape 574" descr="Shape 574"/>
          <p:cNvPicPr>
            <a:picLocks noChangeAspect="1"/>
          </p:cNvPicPr>
          <p:nvPr/>
        </p:nvPicPr>
        <p:blipFill>
          <a:blip r:embed="rId2">
            <a:extLst/>
          </a:blip>
          <a:stretch>
            <a:fillRect/>
          </a:stretch>
        </p:blipFill>
        <p:spPr>
          <a:xfrm>
            <a:off x="543650" y="2425387"/>
            <a:ext cx="661015" cy="661016"/>
          </a:xfrm>
          <a:prstGeom prst="rect">
            <a:avLst/>
          </a:prstGeom>
          <a:ln w="12700">
            <a:miter lim="400000"/>
          </a:ln>
        </p:spPr>
      </p:pic>
      <p:pic>
        <p:nvPicPr>
          <p:cNvPr id="486" name="Shape 575" descr="Shape 575"/>
          <p:cNvPicPr>
            <a:picLocks noChangeAspect="1"/>
          </p:cNvPicPr>
          <p:nvPr/>
        </p:nvPicPr>
        <p:blipFill>
          <a:blip r:embed="rId3">
            <a:extLst/>
          </a:blip>
          <a:srcRect l="66878" t="67795" r="11306" b="29055"/>
          <a:stretch>
            <a:fillRect/>
          </a:stretch>
        </p:blipFill>
        <p:spPr>
          <a:xfrm>
            <a:off x="4880250" y="4419300"/>
            <a:ext cx="1994701" cy="162001"/>
          </a:xfrm>
          <a:prstGeom prst="rect">
            <a:avLst/>
          </a:prstGeom>
          <a:ln w="12700">
            <a:miter lim="400000"/>
          </a:ln>
        </p:spPr>
      </p:pic>
      <p:pic>
        <p:nvPicPr>
          <p:cNvPr id="487" name="Shape 576" descr="Shape 576"/>
          <p:cNvPicPr>
            <a:picLocks noChangeAspect="1"/>
          </p:cNvPicPr>
          <p:nvPr/>
        </p:nvPicPr>
        <p:blipFill>
          <a:blip r:embed="rId4">
            <a:extLst/>
          </a:blip>
          <a:srcRect l="13609" r="14337" b="42479"/>
          <a:stretch>
            <a:fillRect/>
          </a:stretch>
        </p:blipFill>
        <p:spPr>
          <a:xfrm>
            <a:off x="1874649" y="4136549"/>
            <a:ext cx="658302" cy="788326"/>
          </a:xfrm>
          <a:prstGeom prst="rect">
            <a:avLst/>
          </a:prstGeom>
          <a:ln w="12700">
            <a:miter lim="400000"/>
          </a:ln>
        </p:spPr>
      </p:pic>
      <p:pic>
        <p:nvPicPr>
          <p:cNvPr id="488" name="Shape 577" descr="Shape 577"/>
          <p:cNvPicPr>
            <a:picLocks noChangeAspect="1"/>
          </p:cNvPicPr>
          <p:nvPr/>
        </p:nvPicPr>
        <p:blipFill>
          <a:blip r:embed="rId4">
            <a:extLst/>
          </a:blip>
          <a:srcRect l="13609" r="14337" b="42479"/>
          <a:stretch>
            <a:fillRect/>
          </a:stretch>
        </p:blipFill>
        <p:spPr>
          <a:xfrm>
            <a:off x="6327824" y="4136549"/>
            <a:ext cx="658301" cy="788326"/>
          </a:xfrm>
          <a:prstGeom prst="rect">
            <a:avLst/>
          </a:prstGeom>
          <a:ln w="12700">
            <a:miter lim="400000"/>
          </a:ln>
        </p:spPr>
      </p:pic>
      <p:pic>
        <p:nvPicPr>
          <p:cNvPr id="489" name="Shape 578" descr="Shape 578"/>
          <p:cNvPicPr>
            <a:picLocks noChangeAspect="1"/>
          </p:cNvPicPr>
          <p:nvPr/>
        </p:nvPicPr>
        <p:blipFill>
          <a:blip r:embed="rId5">
            <a:extLst/>
          </a:blip>
          <a:srcRect r="75883"/>
          <a:stretch>
            <a:fillRect/>
          </a:stretch>
        </p:blipFill>
        <p:spPr>
          <a:xfrm>
            <a:off x="6159994" y="3228949"/>
            <a:ext cx="427392" cy="1772125"/>
          </a:xfrm>
          <a:prstGeom prst="rect">
            <a:avLst/>
          </a:prstGeom>
          <a:ln w="12700">
            <a:miter lim="400000"/>
          </a:ln>
        </p:spPr>
      </p:pic>
      <p:pic>
        <p:nvPicPr>
          <p:cNvPr id="490" name="Shape 579" descr="Shape 579"/>
          <p:cNvPicPr>
            <a:picLocks noChangeAspect="1"/>
          </p:cNvPicPr>
          <p:nvPr/>
        </p:nvPicPr>
        <p:blipFill>
          <a:blip r:embed="rId5">
            <a:extLst/>
          </a:blip>
          <a:srcRect r="75883"/>
          <a:stretch>
            <a:fillRect/>
          </a:stretch>
        </p:blipFill>
        <p:spPr>
          <a:xfrm flipH="1">
            <a:off x="6707579" y="3228949"/>
            <a:ext cx="427392" cy="1772125"/>
          </a:xfrm>
          <a:prstGeom prst="rect">
            <a:avLst/>
          </a:prstGeom>
          <a:ln w="12700">
            <a:miter lim="400000"/>
          </a:ln>
        </p:spPr>
      </p:pic>
    </p:spTree>
    <p:extLst>
      <p:ext uri="{BB962C8B-B14F-4D97-AF65-F5344CB8AC3E}">
        <p14:creationId xmlns:p14="http://schemas.microsoft.com/office/powerpoint/2010/main" val="13054536"/>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2" name="Shape 584" descr="Shape 584"/>
          <p:cNvPicPr>
            <a:picLocks noChangeAspect="1"/>
          </p:cNvPicPr>
          <p:nvPr/>
        </p:nvPicPr>
        <p:blipFill>
          <a:blip r:embed="rId3">
            <a:extLst/>
          </a:blip>
          <a:srcRect l="66878" t="67795" r="11306" b="29055"/>
          <a:stretch>
            <a:fillRect/>
          </a:stretch>
        </p:blipFill>
        <p:spPr>
          <a:xfrm>
            <a:off x="4880250" y="4419300"/>
            <a:ext cx="1994701" cy="162001"/>
          </a:xfrm>
          <a:prstGeom prst="rect">
            <a:avLst/>
          </a:prstGeom>
          <a:ln w="12700">
            <a:miter lim="400000"/>
          </a:ln>
        </p:spPr>
      </p:pic>
      <p:grpSp>
        <p:nvGrpSpPr>
          <p:cNvPr id="495" name="Shape 585"/>
          <p:cNvGrpSpPr/>
          <p:nvPr/>
        </p:nvGrpSpPr>
        <p:grpSpPr>
          <a:xfrm>
            <a:off x="-1" y="-70400"/>
            <a:ext cx="9206402" cy="1138500"/>
            <a:chOff x="0" y="0"/>
            <a:chExt cx="9206400" cy="1138499"/>
          </a:xfrm>
        </p:grpSpPr>
        <p:sp>
          <p:nvSpPr>
            <p:cNvPr id="493"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494" name="Assume ⅔ honest and online"/>
            <p:cNvSpPr/>
            <p:nvPr/>
          </p:nvSpPr>
          <p:spPr>
            <a:xfrm>
              <a:off x="-1" y="78394"/>
              <a:ext cx="9206402" cy="98171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p>
              <a:pPr algn="ctr">
                <a:defRPr sz="4200">
                  <a:solidFill>
                    <a:srgbClr val="000000"/>
                  </a:solidFill>
                  <a:latin typeface="Oswald"/>
                  <a:ea typeface="Oswald"/>
                  <a:cs typeface="Oswald"/>
                  <a:sym typeface="Oswald"/>
                </a:defRPr>
              </a:pPr>
              <a:r>
                <a:t>Assume </a:t>
              </a:r>
              <a:r>
                <a:rPr sz="6000">
                  <a:solidFill>
                    <a:srgbClr val="4A86E8"/>
                  </a:solidFill>
                </a:rPr>
                <a:t>⅔</a:t>
              </a:r>
              <a:r>
                <a:rPr sz="6000"/>
                <a:t> </a:t>
              </a:r>
              <a:r>
                <a:t>honest and online</a:t>
              </a:r>
            </a:p>
          </p:txBody>
        </p:sp>
      </p:grpSp>
      <p:sp>
        <p:nvSpPr>
          <p:cNvPr id="496" name="Shape 586"/>
          <p:cNvSpPr/>
          <p:nvPr/>
        </p:nvSpPr>
        <p:spPr>
          <a:xfrm>
            <a:off x="1137375" y="1597972"/>
            <a:ext cx="2689200" cy="6394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defRPr sz="3200" b="1">
                <a:solidFill>
                  <a:srgbClr val="000000"/>
                </a:solidFill>
              </a:defRPr>
            </a:lvl1pPr>
          </a:lstStyle>
          <a:p>
            <a:r>
              <a:t>Consistency</a:t>
            </a:r>
          </a:p>
        </p:txBody>
      </p:sp>
      <p:sp>
        <p:nvSpPr>
          <p:cNvPr id="497" name="Shape 587"/>
          <p:cNvSpPr/>
          <p:nvPr/>
        </p:nvSpPr>
        <p:spPr>
          <a:xfrm>
            <a:off x="832575" y="2436172"/>
            <a:ext cx="2689200" cy="6394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lgn="ctr">
              <a:defRPr sz="3200" b="1">
                <a:solidFill>
                  <a:srgbClr val="000000"/>
                </a:solidFill>
              </a:defRPr>
            </a:lvl1pPr>
          </a:lstStyle>
          <a:p>
            <a:r>
              <a:t>Liveness</a:t>
            </a:r>
          </a:p>
        </p:txBody>
      </p:sp>
      <p:pic>
        <p:nvPicPr>
          <p:cNvPr id="498" name="Shape 588" descr="Shape 588"/>
          <p:cNvPicPr>
            <a:picLocks noChangeAspect="1"/>
          </p:cNvPicPr>
          <p:nvPr/>
        </p:nvPicPr>
        <p:blipFill>
          <a:blip r:embed="rId4">
            <a:extLst/>
          </a:blip>
          <a:stretch>
            <a:fillRect/>
          </a:stretch>
        </p:blipFill>
        <p:spPr>
          <a:xfrm>
            <a:off x="543650" y="1587187"/>
            <a:ext cx="661015" cy="661016"/>
          </a:xfrm>
          <a:prstGeom prst="rect">
            <a:avLst/>
          </a:prstGeom>
          <a:ln w="12700">
            <a:miter lim="400000"/>
          </a:ln>
        </p:spPr>
      </p:pic>
      <p:pic>
        <p:nvPicPr>
          <p:cNvPr id="499" name="Shape 589" descr="Shape 589"/>
          <p:cNvPicPr>
            <a:picLocks noChangeAspect="1"/>
          </p:cNvPicPr>
          <p:nvPr/>
        </p:nvPicPr>
        <p:blipFill>
          <a:blip r:embed="rId4">
            <a:extLst/>
          </a:blip>
          <a:stretch>
            <a:fillRect/>
          </a:stretch>
        </p:blipFill>
        <p:spPr>
          <a:xfrm>
            <a:off x="543650" y="2425387"/>
            <a:ext cx="661015" cy="661016"/>
          </a:xfrm>
          <a:prstGeom prst="rect">
            <a:avLst/>
          </a:prstGeom>
          <a:ln w="12700">
            <a:miter lim="400000"/>
          </a:ln>
        </p:spPr>
      </p:pic>
      <p:sp>
        <p:nvSpPr>
          <p:cNvPr id="500" name="Shape 590"/>
          <p:cNvSpPr/>
          <p:nvPr/>
        </p:nvSpPr>
        <p:spPr>
          <a:xfrm>
            <a:off x="5785575" y="1674172"/>
            <a:ext cx="2689199" cy="6394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defRPr sz="3200" b="1">
                <a:solidFill>
                  <a:srgbClr val="FFFFFF"/>
                </a:solidFill>
              </a:defRPr>
            </a:lvl1pPr>
          </a:lstStyle>
          <a:p>
            <a:r>
              <a:t>Consistency</a:t>
            </a:r>
          </a:p>
        </p:txBody>
      </p:sp>
      <p:sp>
        <p:nvSpPr>
          <p:cNvPr id="501" name="Shape 591"/>
          <p:cNvSpPr/>
          <p:nvPr/>
        </p:nvSpPr>
        <p:spPr>
          <a:xfrm>
            <a:off x="5709375" y="2512372"/>
            <a:ext cx="2689199" cy="6394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lgn="ctr">
              <a:defRPr sz="3200" b="1">
                <a:solidFill>
                  <a:srgbClr val="FFFFFF"/>
                </a:solidFill>
              </a:defRPr>
            </a:lvl1pPr>
          </a:lstStyle>
          <a:p>
            <a:r>
              <a:t>No liveness</a:t>
            </a:r>
          </a:p>
        </p:txBody>
      </p:sp>
      <p:pic>
        <p:nvPicPr>
          <p:cNvPr id="502" name="Shape 592" descr="Shape 592"/>
          <p:cNvPicPr>
            <a:picLocks noChangeAspect="1"/>
          </p:cNvPicPr>
          <p:nvPr/>
        </p:nvPicPr>
        <p:blipFill>
          <a:blip r:embed="rId5">
            <a:extLst/>
          </a:blip>
          <a:stretch>
            <a:fillRect/>
          </a:stretch>
        </p:blipFill>
        <p:spPr>
          <a:xfrm>
            <a:off x="5191850" y="1663387"/>
            <a:ext cx="661016" cy="661016"/>
          </a:xfrm>
          <a:prstGeom prst="rect">
            <a:avLst/>
          </a:prstGeom>
          <a:ln w="12700">
            <a:miter lim="400000"/>
          </a:ln>
        </p:spPr>
      </p:pic>
      <p:pic>
        <p:nvPicPr>
          <p:cNvPr id="503" name="Shape 593" descr="Shape 593"/>
          <p:cNvPicPr>
            <a:picLocks noChangeAspect="1"/>
          </p:cNvPicPr>
          <p:nvPr/>
        </p:nvPicPr>
        <p:blipFill>
          <a:blip r:embed="rId6">
            <a:extLst/>
          </a:blip>
          <a:stretch>
            <a:fillRect/>
          </a:stretch>
        </p:blipFill>
        <p:spPr>
          <a:xfrm>
            <a:off x="5207948" y="2508437"/>
            <a:ext cx="661026" cy="652162"/>
          </a:xfrm>
          <a:prstGeom prst="rect">
            <a:avLst/>
          </a:prstGeom>
          <a:ln w="12700">
            <a:miter lim="400000"/>
          </a:ln>
        </p:spPr>
      </p:pic>
      <p:pic>
        <p:nvPicPr>
          <p:cNvPr id="504" name="Shape 594" descr="Shape 594"/>
          <p:cNvPicPr>
            <a:picLocks noChangeAspect="1"/>
          </p:cNvPicPr>
          <p:nvPr/>
        </p:nvPicPr>
        <p:blipFill>
          <a:blip r:embed="rId3">
            <a:extLst/>
          </a:blip>
          <a:srcRect l="66878" t="67795" r="11306" b="29055"/>
          <a:stretch>
            <a:fillRect/>
          </a:stretch>
        </p:blipFill>
        <p:spPr>
          <a:xfrm>
            <a:off x="4880250" y="4419300"/>
            <a:ext cx="1994701" cy="162001"/>
          </a:xfrm>
          <a:prstGeom prst="rect">
            <a:avLst/>
          </a:prstGeom>
          <a:ln w="12700">
            <a:miter lim="400000"/>
          </a:ln>
        </p:spPr>
      </p:pic>
      <p:pic>
        <p:nvPicPr>
          <p:cNvPr id="505" name="Shape 595" descr="Shape 595"/>
          <p:cNvPicPr>
            <a:picLocks noChangeAspect="1"/>
          </p:cNvPicPr>
          <p:nvPr/>
        </p:nvPicPr>
        <p:blipFill>
          <a:blip r:embed="rId7">
            <a:extLst/>
          </a:blip>
          <a:srcRect l="13609" r="14337" b="42479"/>
          <a:stretch>
            <a:fillRect/>
          </a:stretch>
        </p:blipFill>
        <p:spPr>
          <a:xfrm>
            <a:off x="1874649" y="4136549"/>
            <a:ext cx="658302" cy="788326"/>
          </a:xfrm>
          <a:prstGeom prst="rect">
            <a:avLst/>
          </a:prstGeom>
          <a:ln w="12700">
            <a:miter lim="400000"/>
          </a:ln>
        </p:spPr>
      </p:pic>
      <p:pic>
        <p:nvPicPr>
          <p:cNvPr id="506" name="Shape 596" descr="Shape 596"/>
          <p:cNvPicPr>
            <a:picLocks noChangeAspect="1"/>
          </p:cNvPicPr>
          <p:nvPr/>
        </p:nvPicPr>
        <p:blipFill>
          <a:blip r:embed="rId7">
            <a:extLst/>
          </a:blip>
          <a:srcRect l="13609" r="14337" b="42479"/>
          <a:stretch>
            <a:fillRect/>
          </a:stretch>
        </p:blipFill>
        <p:spPr>
          <a:xfrm>
            <a:off x="6327824" y="4136549"/>
            <a:ext cx="658301" cy="788326"/>
          </a:xfrm>
          <a:prstGeom prst="rect">
            <a:avLst/>
          </a:prstGeom>
          <a:ln w="12700">
            <a:miter lim="400000"/>
          </a:ln>
        </p:spPr>
      </p:pic>
      <p:pic>
        <p:nvPicPr>
          <p:cNvPr id="507" name="Shape 597" descr="Shape 597"/>
          <p:cNvPicPr>
            <a:picLocks noChangeAspect="1"/>
          </p:cNvPicPr>
          <p:nvPr/>
        </p:nvPicPr>
        <p:blipFill>
          <a:blip r:embed="rId8">
            <a:extLst/>
          </a:blip>
          <a:srcRect r="75883"/>
          <a:stretch>
            <a:fillRect/>
          </a:stretch>
        </p:blipFill>
        <p:spPr>
          <a:xfrm>
            <a:off x="6159994" y="3228949"/>
            <a:ext cx="427392" cy="1772125"/>
          </a:xfrm>
          <a:prstGeom prst="rect">
            <a:avLst/>
          </a:prstGeom>
          <a:ln w="12700">
            <a:miter lim="400000"/>
          </a:ln>
        </p:spPr>
      </p:pic>
      <p:pic>
        <p:nvPicPr>
          <p:cNvPr id="508" name="Shape 598" descr="Shape 598"/>
          <p:cNvPicPr>
            <a:picLocks noChangeAspect="1"/>
          </p:cNvPicPr>
          <p:nvPr/>
        </p:nvPicPr>
        <p:blipFill>
          <a:blip r:embed="rId8">
            <a:extLst/>
          </a:blip>
          <a:srcRect r="75883"/>
          <a:stretch>
            <a:fillRect/>
          </a:stretch>
        </p:blipFill>
        <p:spPr>
          <a:xfrm flipH="1">
            <a:off x="6707579" y="3228949"/>
            <a:ext cx="427392" cy="1772125"/>
          </a:xfrm>
          <a:prstGeom prst="rect">
            <a:avLst/>
          </a:prstGeom>
          <a:ln w="12700">
            <a:miter lim="400000"/>
          </a:ln>
        </p:spPr>
      </p:pic>
    </p:spTree>
    <p:extLst>
      <p:ext uri="{BB962C8B-B14F-4D97-AF65-F5344CB8AC3E}">
        <p14:creationId xmlns:p14="http://schemas.microsoft.com/office/powerpoint/2010/main" val="350272665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 name="Shape 603"/>
          <p:cNvGrpSpPr/>
          <p:nvPr/>
        </p:nvGrpSpPr>
        <p:grpSpPr>
          <a:xfrm>
            <a:off x="-31201" y="-91675"/>
            <a:ext cx="9206402" cy="1138500"/>
            <a:chOff x="0" y="0"/>
            <a:chExt cx="9206400" cy="1138499"/>
          </a:xfrm>
        </p:grpSpPr>
        <p:sp>
          <p:nvSpPr>
            <p:cNvPr id="512"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513" name="How do we achieve liveness?"/>
            <p:cNvSpPr/>
            <p:nvPr/>
          </p:nvSpPr>
          <p:spPr>
            <a:xfrm>
              <a:off x="-1" y="219000"/>
              <a:ext cx="9206402" cy="70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lgn="ctr">
                <a:defRPr sz="4200">
                  <a:solidFill>
                    <a:srgbClr val="0000FF"/>
                  </a:solidFill>
                  <a:latin typeface="Oswald"/>
                  <a:ea typeface="Oswald"/>
                  <a:cs typeface="Oswald"/>
                  <a:sym typeface="Oswald"/>
                </a:defRPr>
              </a:lvl1pPr>
            </a:lstStyle>
            <a:p>
              <a:r>
                <a:t>How do we achieve liveness?</a:t>
              </a:r>
            </a:p>
          </p:txBody>
        </p:sp>
      </p:grpSp>
      <p:pic>
        <p:nvPicPr>
          <p:cNvPr id="515" name="Shape 604" descr="Shape 604"/>
          <p:cNvPicPr>
            <a:picLocks noChangeAspect="1"/>
          </p:cNvPicPr>
          <p:nvPr/>
        </p:nvPicPr>
        <p:blipFill>
          <a:blip r:embed="rId2">
            <a:extLst/>
          </a:blip>
          <a:stretch>
            <a:fillRect/>
          </a:stretch>
        </p:blipFill>
        <p:spPr>
          <a:xfrm>
            <a:off x="6829174" y="2835000"/>
            <a:ext cx="2384701" cy="2384700"/>
          </a:xfrm>
          <a:prstGeom prst="rect">
            <a:avLst/>
          </a:prstGeom>
          <a:ln w="12700">
            <a:miter lim="400000"/>
          </a:ln>
        </p:spPr>
      </p:pic>
    </p:spTree>
    <p:extLst>
      <p:ext uri="{BB962C8B-B14F-4D97-AF65-F5344CB8AC3E}">
        <p14:creationId xmlns:p14="http://schemas.microsoft.com/office/powerpoint/2010/main" val="1573003983"/>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0375" y="205978"/>
            <a:ext cx="8907931"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M</a:t>
            </a:r>
            <a:r>
              <a:rPr lang="en" dirty="0" err="1"/>
              <a:t>icro</a:t>
            </a:r>
            <a:r>
              <a:rPr lang="en" dirty="0"/>
              <a:t>-payments</a:t>
            </a:r>
            <a:r>
              <a:rPr lang="en-US" dirty="0"/>
              <a:t> with Bitcoin</a:t>
            </a:r>
            <a:endParaRPr i="1" dirty="0"/>
          </a:p>
        </p:txBody>
      </p:sp>
      <p:sp>
        <p:nvSpPr>
          <p:cNvPr id="28" name="Shape 382"/>
          <p:cNvSpPr txBox="1">
            <a:spLocks noGrp="1"/>
          </p:cNvSpPr>
          <p:nvPr>
            <p:ph type="body" idx="1"/>
          </p:nvPr>
        </p:nvSpPr>
        <p:spPr>
          <a:xfrm>
            <a:off x="457200" y="1200150"/>
            <a:ext cx="8348400" cy="3648900"/>
          </a:xfrm>
          <a:prstGeom prst="rect">
            <a:avLst/>
          </a:prstGeom>
        </p:spPr>
        <p:txBody>
          <a:bodyPr spcFirstLastPara="1" wrap="square" lIns="91425" tIns="91425" rIns="91425" bIns="91425" anchor="t" anchorCtr="0">
            <a:noAutofit/>
          </a:bodyPr>
          <a:lstStyle/>
          <a:p>
            <a:pPr marL="914400" lvl="0" indent="-419100" rtl="0">
              <a:spcBef>
                <a:spcPts val="0"/>
              </a:spcBef>
              <a:spcAft>
                <a:spcPts val="0"/>
              </a:spcAft>
              <a:buSzPts val="3000"/>
              <a:buChar char="●"/>
            </a:pPr>
            <a:r>
              <a:rPr lang="en-US" u="sng" dirty="0"/>
              <a:t>Main Idea</a:t>
            </a:r>
            <a:r>
              <a:rPr lang="en-US" dirty="0"/>
              <a:t>: Instead of doing several transactions, do a single transaction for total payment (and thus incur only a single transaction fee)</a:t>
            </a:r>
          </a:p>
          <a:p>
            <a:pPr marL="914400" lvl="0" indent="-419100" rtl="0">
              <a:spcBef>
                <a:spcPts val="0"/>
              </a:spcBef>
              <a:spcAft>
                <a:spcPts val="0"/>
              </a:spcAft>
              <a:buSzPts val="3000"/>
              <a:buChar char="●"/>
            </a:pPr>
            <a:r>
              <a:rPr lang="en-US" i="1" dirty="0"/>
              <a:t>How to implement it?</a:t>
            </a:r>
            <a:endParaRPr i="1" dirty="0"/>
          </a:p>
        </p:txBody>
      </p:sp>
    </p:spTree>
    <p:extLst>
      <p:ext uri="{BB962C8B-B14F-4D97-AF65-F5344CB8AC3E}">
        <p14:creationId xmlns:p14="http://schemas.microsoft.com/office/powerpoint/2010/main" val="410269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9" name="Shape 609"/>
          <p:cNvGrpSpPr/>
          <p:nvPr/>
        </p:nvGrpSpPr>
        <p:grpSpPr>
          <a:xfrm>
            <a:off x="-31201" y="-91675"/>
            <a:ext cx="9206402" cy="1138500"/>
            <a:chOff x="0" y="0"/>
            <a:chExt cx="9206400" cy="1138499"/>
          </a:xfrm>
        </p:grpSpPr>
        <p:sp>
          <p:nvSpPr>
            <p:cNvPr id="517"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518" name="How do we achieve liveness?"/>
            <p:cNvSpPr/>
            <p:nvPr/>
          </p:nvSpPr>
          <p:spPr>
            <a:xfrm>
              <a:off x="-1" y="219000"/>
              <a:ext cx="9206402" cy="70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lgn="ctr">
                <a:defRPr sz="4200">
                  <a:solidFill>
                    <a:srgbClr val="0000FF"/>
                  </a:solidFill>
                  <a:latin typeface="Oswald"/>
                  <a:ea typeface="Oswald"/>
                  <a:cs typeface="Oswald"/>
                  <a:sym typeface="Oswald"/>
                </a:defRPr>
              </a:lvl1pPr>
            </a:lstStyle>
            <a:p>
              <a:r>
                <a:t>How do we achieve liveness?</a:t>
              </a:r>
            </a:p>
          </p:txBody>
        </p:sp>
      </p:grpSp>
      <p:pic>
        <p:nvPicPr>
          <p:cNvPr id="520" name="Shape 610" descr="Shape 610"/>
          <p:cNvPicPr>
            <a:picLocks noChangeAspect="1"/>
          </p:cNvPicPr>
          <p:nvPr/>
        </p:nvPicPr>
        <p:blipFill>
          <a:blip r:embed="rId3">
            <a:extLst/>
          </a:blip>
          <a:stretch>
            <a:fillRect/>
          </a:stretch>
        </p:blipFill>
        <p:spPr>
          <a:xfrm>
            <a:off x="476250" y="952500"/>
            <a:ext cx="8191500" cy="4191000"/>
          </a:xfrm>
          <a:prstGeom prst="rect">
            <a:avLst/>
          </a:prstGeom>
          <a:ln w="12700">
            <a:miter lim="400000"/>
          </a:ln>
        </p:spPr>
      </p:pic>
      <p:grpSp>
        <p:nvGrpSpPr>
          <p:cNvPr id="523" name="Shape 611"/>
          <p:cNvGrpSpPr/>
          <p:nvPr/>
        </p:nvGrpSpPr>
        <p:grpSpPr>
          <a:xfrm>
            <a:off x="-291425" y="3916550"/>
            <a:ext cx="9806100" cy="1236901"/>
            <a:chOff x="0" y="0"/>
            <a:chExt cx="9806099" cy="1236899"/>
          </a:xfrm>
        </p:grpSpPr>
        <p:sp>
          <p:nvSpPr>
            <p:cNvPr id="521" name="Rounded Rectangle"/>
            <p:cNvSpPr/>
            <p:nvPr/>
          </p:nvSpPr>
          <p:spPr>
            <a:xfrm>
              <a:off x="0" y="0"/>
              <a:ext cx="9806100" cy="1236900"/>
            </a:xfrm>
            <a:prstGeom prst="roundRect">
              <a:avLst>
                <a:gd name="adj" fmla="val 16667"/>
              </a:avLst>
            </a:prstGeom>
            <a:solidFill>
              <a:srgbClr val="FFF2CC"/>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522" name="You don’t want to know ……"/>
            <p:cNvSpPr/>
            <p:nvPr/>
          </p:nvSpPr>
          <p:spPr>
            <a:xfrm>
              <a:off x="60380" y="150179"/>
              <a:ext cx="9685340" cy="93654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p>
              <a:pPr indent="1371600">
                <a:defRPr sz="3200" b="1">
                  <a:solidFill>
                    <a:srgbClr val="000000"/>
                  </a:solidFill>
                </a:defRPr>
              </a:pPr>
              <a:r>
                <a:rPr dirty="0"/>
                <a:t>        You don’t want to know … </a:t>
              </a:r>
            </a:p>
            <a:p>
              <a:pPr indent="1371600">
                <a:defRPr sz="2000" b="1">
                  <a:solidFill>
                    <a:srgbClr val="666666"/>
                  </a:solidFill>
                </a:defRPr>
              </a:pPr>
              <a:r>
                <a:rPr dirty="0"/>
                <a:t>                                  [PBFT, </a:t>
              </a:r>
              <a:r>
                <a:rPr dirty="0" err="1"/>
                <a:t>Paxos</a:t>
              </a:r>
              <a:r>
                <a:rPr dirty="0"/>
                <a:t>...]</a:t>
              </a:r>
            </a:p>
          </p:txBody>
        </p:sp>
      </p:grpSp>
    </p:spTree>
    <p:extLst>
      <p:ext uri="{BB962C8B-B14F-4D97-AF65-F5344CB8AC3E}">
        <p14:creationId xmlns:p14="http://schemas.microsoft.com/office/powerpoint/2010/main" val="1723715206"/>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9" name="Shape 616"/>
          <p:cNvGrpSpPr/>
          <p:nvPr/>
        </p:nvGrpSpPr>
        <p:grpSpPr>
          <a:xfrm>
            <a:off x="-31201" y="-167875"/>
            <a:ext cx="9206402" cy="1138500"/>
            <a:chOff x="0" y="0"/>
            <a:chExt cx="9206400" cy="1138499"/>
          </a:xfrm>
        </p:grpSpPr>
        <p:sp>
          <p:nvSpPr>
            <p:cNvPr id="527"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528" name="Anatomy of classical consensus"/>
            <p:cNvSpPr/>
            <p:nvPr/>
          </p:nvSpPr>
          <p:spPr>
            <a:xfrm>
              <a:off x="-1" y="219000"/>
              <a:ext cx="9206402" cy="7005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lvl1pPr algn="ctr">
                <a:defRPr sz="4200">
                  <a:solidFill>
                    <a:srgbClr val="0000FF"/>
                  </a:solidFill>
                  <a:latin typeface="Oswald"/>
                  <a:ea typeface="Oswald"/>
                  <a:cs typeface="Oswald"/>
                  <a:sym typeface="Oswald"/>
                </a:defRPr>
              </a:lvl1pPr>
            </a:lstStyle>
            <a:p>
              <a:r>
                <a:t>Anatomy of classical consensus</a:t>
              </a:r>
            </a:p>
          </p:txBody>
        </p:sp>
      </p:grpSp>
      <p:sp>
        <p:nvSpPr>
          <p:cNvPr id="530" name="Shape 617"/>
          <p:cNvSpPr/>
          <p:nvPr/>
        </p:nvSpPr>
        <p:spPr>
          <a:xfrm>
            <a:off x="239800" y="884274"/>
            <a:ext cx="4962000" cy="2295302"/>
          </a:xfrm>
          <a:prstGeom prst="rect">
            <a:avLst/>
          </a:prstGeom>
          <a:solidFill>
            <a:srgbClr val="D9EAD3"/>
          </a:solidFill>
          <a:ln w="12700">
            <a:miter lim="400000"/>
          </a:ln>
        </p:spPr>
        <p:txBody>
          <a:bodyPr lIns="45719" rIns="45719" anchor="ctr"/>
          <a:lstStyle/>
          <a:p>
            <a:pPr>
              <a:defRPr>
                <a:solidFill>
                  <a:srgbClr val="000000"/>
                </a:solidFill>
              </a:defRPr>
            </a:pPr>
            <a:endParaRPr/>
          </a:p>
        </p:txBody>
      </p:sp>
      <p:pic>
        <p:nvPicPr>
          <p:cNvPr id="531" name="Shape 618" descr="Shape 618"/>
          <p:cNvPicPr>
            <a:picLocks noChangeAspect="1"/>
          </p:cNvPicPr>
          <p:nvPr/>
        </p:nvPicPr>
        <p:blipFill>
          <a:blip r:embed="rId2">
            <a:extLst/>
          </a:blip>
          <a:srcRect l="25799" r="25540" b="23704"/>
          <a:stretch>
            <a:fillRect/>
          </a:stretch>
        </p:blipFill>
        <p:spPr>
          <a:xfrm>
            <a:off x="1696209" y="1073596"/>
            <a:ext cx="458761" cy="427552"/>
          </a:xfrm>
          <a:prstGeom prst="rect">
            <a:avLst/>
          </a:prstGeom>
          <a:ln w="12700">
            <a:miter lim="400000"/>
          </a:ln>
        </p:spPr>
      </p:pic>
      <p:pic>
        <p:nvPicPr>
          <p:cNvPr id="532" name="Shape 619" descr="Shape 619"/>
          <p:cNvPicPr>
            <a:picLocks noChangeAspect="1"/>
          </p:cNvPicPr>
          <p:nvPr/>
        </p:nvPicPr>
        <p:blipFill>
          <a:blip r:embed="rId3">
            <a:extLst/>
          </a:blip>
          <a:srcRect l="12217" r="37586" b="14580"/>
          <a:stretch>
            <a:fillRect/>
          </a:stretch>
        </p:blipFill>
        <p:spPr>
          <a:xfrm>
            <a:off x="3144938" y="993949"/>
            <a:ext cx="493992" cy="528859"/>
          </a:xfrm>
          <a:prstGeom prst="rect">
            <a:avLst/>
          </a:prstGeom>
          <a:ln w="12700">
            <a:miter lim="400000"/>
          </a:ln>
        </p:spPr>
      </p:pic>
      <p:pic>
        <p:nvPicPr>
          <p:cNvPr id="533" name="Shape 620" descr="Shape 620"/>
          <p:cNvPicPr>
            <a:picLocks noChangeAspect="1"/>
          </p:cNvPicPr>
          <p:nvPr/>
        </p:nvPicPr>
        <p:blipFill>
          <a:blip r:embed="rId4">
            <a:extLst/>
          </a:blip>
          <a:srcRect l="36391" r="18740" b="73119"/>
          <a:stretch>
            <a:fillRect/>
          </a:stretch>
        </p:blipFill>
        <p:spPr>
          <a:xfrm>
            <a:off x="1074899" y="1796420"/>
            <a:ext cx="607880" cy="488805"/>
          </a:xfrm>
          <a:prstGeom prst="rect">
            <a:avLst/>
          </a:prstGeom>
          <a:ln w="12700">
            <a:miter lim="400000"/>
          </a:ln>
        </p:spPr>
      </p:pic>
      <p:pic>
        <p:nvPicPr>
          <p:cNvPr id="534" name="Shape 621" descr="Shape 621"/>
          <p:cNvPicPr>
            <a:picLocks noChangeAspect="1"/>
          </p:cNvPicPr>
          <p:nvPr/>
        </p:nvPicPr>
        <p:blipFill>
          <a:blip r:embed="rId5">
            <a:extLst/>
          </a:blip>
          <a:srcRect l="29301" r="29961"/>
          <a:stretch>
            <a:fillRect/>
          </a:stretch>
        </p:blipFill>
        <p:spPr>
          <a:xfrm>
            <a:off x="3809915" y="1738702"/>
            <a:ext cx="493986" cy="488251"/>
          </a:xfrm>
          <a:prstGeom prst="rect">
            <a:avLst/>
          </a:prstGeom>
          <a:ln w="12700">
            <a:miter lim="400000"/>
          </a:ln>
        </p:spPr>
      </p:pic>
      <p:pic>
        <p:nvPicPr>
          <p:cNvPr id="535" name="Shape 622" descr="Shape 622"/>
          <p:cNvPicPr>
            <a:picLocks noChangeAspect="1"/>
          </p:cNvPicPr>
          <p:nvPr/>
        </p:nvPicPr>
        <p:blipFill>
          <a:blip r:embed="rId6">
            <a:extLst/>
          </a:blip>
          <a:srcRect l="19161" r="21952"/>
          <a:stretch>
            <a:fillRect/>
          </a:stretch>
        </p:blipFill>
        <p:spPr>
          <a:xfrm>
            <a:off x="1740396" y="2466351"/>
            <a:ext cx="458756" cy="441123"/>
          </a:xfrm>
          <a:prstGeom prst="rect">
            <a:avLst/>
          </a:prstGeom>
          <a:ln w="12700">
            <a:miter lim="400000"/>
          </a:ln>
        </p:spPr>
      </p:pic>
      <p:pic>
        <p:nvPicPr>
          <p:cNvPr id="536" name="Shape 623" descr="Shape 623"/>
          <p:cNvPicPr>
            <a:picLocks noChangeAspect="1"/>
          </p:cNvPicPr>
          <p:nvPr/>
        </p:nvPicPr>
        <p:blipFill>
          <a:blip r:embed="rId7">
            <a:extLst/>
          </a:blip>
          <a:srcRect l="30682" r="24328" b="36564"/>
          <a:stretch>
            <a:fillRect/>
          </a:stretch>
        </p:blipFill>
        <p:spPr>
          <a:xfrm>
            <a:off x="3217920" y="2419225"/>
            <a:ext cx="458753" cy="488246"/>
          </a:xfrm>
          <a:prstGeom prst="rect">
            <a:avLst/>
          </a:prstGeom>
          <a:ln w="12700">
            <a:miter lim="400000"/>
          </a:ln>
        </p:spPr>
      </p:pic>
      <p:pic>
        <p:nvPicPr>
          <p:cNvPr id="537" name="Shape 624" descr="Shape 624"/>
          <p:cNvPicPr>
            <a:picLocks noChangeAspect="1"/>
          </p:cNvPicPr>
          <p:nvPr/>
        </p:nvPicPr>
        <p:blipFill>
          <a:blip r:embed="rId8">
            <a:extLst/>
          </a:blip>
          <a:srcRect l="38003" b="20515"/>
          <a:stretch>
            <a:fillRect/>
          </a:stretch>
        </p:blipFill>
        <p:spPr>
          <a:xfrm>
            <a:off x="239799" y="3176449"/>
            <a:ext cx="4962001" cy="2037051"/>
          </a:xfrm>
          <a:prstGeom prst="rect">
            <a:avLst/>
          </a:prstGeom>
          <a:ln w="12700">
            <a:miter lim="400000"/>
          </a:ln>
        </p:spPr>
      </p:pic>
      <p:sp>
        <p:nvSpPr>
          <p:cNvPr id="538" name="Shape 625"/>
          <p:cNvSpPr/>
          <p:nvPr/>
        </p:nvSpPr>
        <p:spPr>
          <a:xfrm>
            <a:off x="5472802" y="1275641"/>
            <a:ext cx="3245118" cy="1169519"/>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nchor="ctr">
            <a:spAutoFit/>
          </a:bodyPr>
          <a:lstStyle>
            <a:lvl1pPr indent="1371600" algn="ctr">
              <a:defRPr sz="3200" b="1">
                <a:solidFill>
                  <a:srgbClr val="274E13"/>
                </a:solidFill>
              </a:defRPr>
            </a:lvl1pPr>
          </a:lstStyle>
          <a:p>
            <a:pPr indent="0"/>
            <a:r>
              <a:rPr dirty="0"/>
              <a:t>Simple normal path</a:t>
            </a:r>
          </a:p>
        </p:txBody>
      </p:sp>
      <p:sp>
        <p:nvSpPr>
          <p:cNvPr id="539" name="Shape 626"/>
          <p:cNvSpPr/>
          <p:nvPr/>
        </p:nvSpPr>
        <p:spPr>
          <a:xfrm>
            <a:off x="5286895" y="3393716"/>
            <a:ext cx="3459005" cy="1169519"/>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nchor="ctr">
            <a:spAutoFit/>
          </a:bodyPr>
          <a:lstStyle>
            <a:lvl1pPr indent="1371600" algn="ctr">
              <a:defRPr sz="3200" b="1">
                <a:solidFill>
                  <a:srgbClr val="990000"/>
                </a:solidFill>
              </a:defRPr>
            </a:lvl1pPr>
          </a:lstStyle>
          <a:p>
            <a:pPr indent="0"/>
            <a:r>
              <a:rPr lang="en-US" dirty="0"/>
              <a:t>C</a:t>
            </a:r>
            <a:r>
              <a:rPr dirty="0"/>
              <a:t>omplicated recovery path</a:t>
            </a:r>
          </a:p>
        </p:txBody>
      </p:sp>
    </p:spTree>
    <p:extLst>
      <p:ext uri="{BB962C8B-B14F-4D97-AF65-F5344CB8AC3E}">
        <p14:creationId xmlns:p14="http://schemas.microsoft.com/office/powerpoint/2010/main" val="4007653979"/>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1" name="Shape 648" descr="Shape 648"/>
          <p:cNvPicPr>
            <a:picLocks noChangeAspect="1"/>
          </p:cNvPicPr>
          <p:nvPr/>
        </p:nvPicPr>
        <p:blipFill>
          <a:blip r:embed="rId2">
            <a:extLst/>
          </a:blip>
          <a:srcRect r="95639"/>
          <a:stretch>
            <a:fillRect/>
          </a:stretch>
        </p:blipFill>
        <p:spPr>
          <a:xfrm>
            <a:off x="8407373" y="-503275"/>
            <a:ext cx="1223948" cy="6302450"/>
          </a:xfrm>
          <a:prstGeom prst="rect">
            <a:avLst/>
          </a:prstGeom>
          <a:ln w="12700">
            <a:miter lim="400000"/>
          </a:ln>
        </p:spPr>
      </p:pic>
      <p:pic>
        <p:nvPicPr>
          <p:cNvPr id="542" name="Shape 649" descr="Shape 649"/>
          <p:cNvPicPr>
            <a:picLocks noChangeAspect="1"/>
          </p:cNvPicPr>
          <p:nvPr/>
        </p:nvPicPr>
        <p:blipFill>
          <a:blip r:embed="rId2">
            <a:extLst/>
          </a:blip>
          <a:srcRect r="95639"/>
          <a:stretch>
            <a:fillRect/>
          </a:stretch>
        </p:blipFill>
        <p:spPr>
          <a:xfrm>
            <a:off x="-65925" y="-579475"/>
            <a:ext cx="707052" cy="6302450"/>
          </a:xfrm>
          <a:prstGeom prst="rect">
            <a:avLst/>
          </a:prstGeom>
          <a:ln w="12700">
            <a:miter lim="400000"/>
          </a:ln>
        </p:spPr>
      </p:pic>
      <p:pic>
        <p:nvPicPr>
          <p:cNvPr id="543" name="Shape 650" descr="Shape 650"/>
          <p:cNvPicPr>
            <a:picLocks noChangeAspect="1"/>
          </p:cNvPicPr>
          <p:nvPr/>
        </p:nvPicPr>
        <p:blipFill>
          <a:blip r:embed="rId2">
            <a:extLst/>
          </a:blip>
          <a:stretch>
            <a:fillRect/>
          </a:stretch>
        </p:blipFill>
        <p:spPr>
          <a:xfrm>
            <a:off x="306099" y="-663575"/>
            <a:ext cx="8531802" cy="6302450"/>
          </a:xfrm>
          <a:prstGeom prst="rect">
            <a:avLst/>
          </a:prstGeom>
          <a:ln w="12700">
            <a:miter lim="400000"/>
          </a:ln>
        </p:spPr>
      </p:pic>
      <p:sp>
        <p:nvSpPr>
          <p:cNvPr id="544" name="Shape 651"/>
          <p:cNvSpPr/>
          <p:nvPr/>
        </p:nvSpPr>
        <p:spPr>
          <a:xfrm>
            <a:off x="1322375" y="90449"/>
            <a:ext cx="2917801" cy="899273"/>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t>Classical</a:t>
            </a:r>
            <a:endParaRPr>
              <a:solidFill>
                <a:srgbClr val="000000"/>
              </a:solidFill>
            </a:endParaRPr>
          </a:p>
          <a:p>
            <a:pPr algn="ctr">
              <a:defRPr sz="1800">
                <a:solidFill>
                  <a:srgbClr val="CCCCCC"/>
                </a:solidFill>
              </a:defRPr>
            </a:pPr>
            <a:r>
              <a:t>(e.g. PBFT, Paxos)</a:t>
            </a:r>
          </a:p>
        </p:txBody>
      </p:sp>
      <p:sp>
        <p:nvSpPr>
          <p:cNvPr id="545" name="Shape 652"/>
          <p:cNvSpPr/>
          <p:nvPr/>
        </p:nvSpPr>
        <p:spPr>
          <a:xfrm>
            <a:off x="5438574" y="3900449"/>
            <a:ext cx="2770502" cy="64629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000">
                <a:solidFill>
                  <a:srgbClr val="FFFFFF"/>
                </a:solidFill>
                <a:latin typeface="Oswald"/>
                <a:ea typeface="Oswald"/>
                <a:cs typeface="Oswald"/>
                <a:sym typeface="Oswald"/>
              </a:defRPr>
            </a:pPr>
            <a:r>
              <a:rPr dirty="0"/>
              <a:t>Blockchains</a:t>
            </a:r>
            <a:endParaRPr dirty="0">
              <a:solidFill>
                <a:srgbClr val="000000"/>
              </a:solidFill>
            </a:endParaRPr>
          </a:p>
        </p:txBody>
      </p:sp>
      <p:grpSp>
        <p:nvGrpSpPr>
          <p:cNvPr id="548" name="Shape 653"/>
          <p:cNvGrpSpPr/>
          <p:nvPr/>
        </p:nvGrpSpPr>
        <p:grpSpPr>
          <a:xfrm>
            <a:off x="2328065" y="-43696"/>
            <a:ext cx="4973718" cy="4827001"/>
            <a:chOff x="0" y="0"/>
            <a:chExt cx="4973716" cy="4826999"/>
          </a:xfrm>
        </p:grpSpPr>
        <p:pic>
          <p:nvPicPr>
            <p:cNvPr id="546" name="Shape 654" descr="Shape 654"/>
            <p:cNvPicPr>
              <a:picLocks noChangeAspect="1"/>
            </p:cNvPicPr>
            <p:nvPr/>
          </p:nvPicPr>
          <p:blipFill>
            <a:blip r:embed="rId3">
              <a:extLst/>
            </a:blip>
            <a:srcRect b="38672"/>
            <a:stretch>
              <a:fillRect/>
            </a:stretch>
          </p:blipFill>
          <p:spPr>
            <a:xfrm rot="8100000">
              <a:off x="1989803" y="1996366"/>
              <a:ext cx="2561745" cy="2255185"/>
            </a:xfrm>
            <a:prstGeom prst="rect">
              <a:avLst/>
            </a:prstGeom>
            <a:ln w="12700" cap="flat">
              <a:noFill/>
              <a:miter lim="400000"/>
            </a:ln>
            <a:effectLst/>
          </p:spPr>
        </p:pic>
        <p:pic>
          <p:nvPicPr>
            <p:cNvPr id="547" name="Shape 655" descr="Shape 655"/>
            <p:cNvPicPr>
              <a:picLocks noChangeAspect="1"/>
            </p:cNvPicPr>
            <p:nvPr/>
          </p:nvPicPr>
          <p:blipFill>
            <a:blip r:embed="rId3">
              <a:extLst/>
            </a:blip>
            <a:srcRect b="38672"/>
            <a:stretch>
              <a:fillRect/>
            </a:stretch>
          </p:blipFill>
          <p:spPr>
            <a:xfrm rot="18900000">
              <a:off x="422169" y="575449"/>
              <a:ext cx="2561745" cy="2255185"/>
            </a:xfrm>
            <a:prstGeom prst="rect">
              <a:avLst/>
            </a:prstGeom>
            <a:ln w="12700" cap="flat">
              <a:noFill/>
              <a:miter lim="400000"/>
            </a:ln>
            <a:effectLst/>
          </p:spPr>
        </p:pic>
      </p:grpSp>
      <p:sp>
        <p:nvSpPr>
          <p:cNvPr id="549" name="Shape 656"/>
          <p:cNvSpPr/>
          <p:nvPr/>
        </p:nvSpPr>
        <p:spPr>
          <a:xfrm rot="2279687">
            <a:off x="3125301" y="2309365"/>
            <a:ext cx="3964004" cy="5776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2800">
                <a:solidFill>
                  <a:srgbClr val="000000"/>
                </a:solidFill>
              </a:defRPr>
            </a:pPr>
            <a:r>
              <a:t>Then try both </a:t>
            </a:r>
            <a:r>
              <a:rPr sz="1800"/>
              <a:t>(sort of)</a:t>
            </a:r>
          </a:p>
        </p:txBody>
      </p:sp>
      <p:sp>
        <p:nvSpPr>
          <p:cNvPr id="550" name="Shape 657"/>
          <p:cNvSpPr/>
          <p:nvPr/>
        </p:nvSpPr>
        <p:spPr>
          <a:xfrm>
            <a:off x="5296875" y="-131776"/>
            <a:ext cx="4036201" cy="1193702"/>
          </a:xfrm>
          <a:prstGeom prst="rect">
            <a:avLst/>
          </a:prstGeom>
          <a:solidFill>
            <a:srgbClr val="00FFFF"/>
          </a:solidFill>
          <a:ln w="12700">
            <a:miter lim="400000"/>
          </a:ln>
        </p:spPr>
        <p:txBody>
          <a:bodyPr lIns="45719" rIns="45719"/>
          <a:lstStyle/>
          <a:p>
            <a:pPr algn="ctr">
              <a:defRPr sz="6000">
                <a:solidFill>
                  <a:srgbClr val="000000"/>
                </a:solidFill>
                <a:latin typeface="Oswald"/>
                <a:ea typeface="Oswald"/>
                <a:cs typeface="Oswald"/>
                <a:sym typeface="Oswald"/>
              </a:defRPr>
            </a:pPr>
            <a:endParaRPr/>
          </a:p>
        </p:txBody>
      </p:sp>
      <p:sp>
        <p:nvSpPr>
          <p:cNvPr id="551" name="Shape 658"/>
          <p:cNvSpPr/>
          <p:nvPr/>
        </p:nvSpPr>
        <p:spPr>
          <a:xfrm>
            <a:off x="5990775" y="44249"/>
            <a:ext cx="7332000" cy="9702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5200">
                <a:solidFill>
                  <a:srgbClr val="000000"/>
                </a:solidFill>
                <a:latin typeface="Oswald"/>
                <a:ea typeface="Oswald"/>
                <a:cs typeface="Oswald"/>
                <a:sym typeface="Oswald"/>
              </a:defRPr>
            </a:lvl1pPr>
          </a:lstStyle>
          <a:p>
            <a:r>
              <a:t>Roadmap</a:t>
            </a:r>
          </a:p>
        </p:txBody>
      </p:sp>
    </p:spTree>
    <p:extLst>
      <p:ext uri="{BB962C8B-B14F-4D97-AF65-F5344CB8AC3E}">
        <p14:creationId xmlns:p14="http://schemas.microsoft.com/office/powerpoint/2010/main" val="1364949283"/>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 name="Shape 663" descr="Shape 663"/>
          <p:cNvPicPr>
            <a:picLocks noChangeAspect="1"/>
          </p:cNvPicPr>
          <p:nvPr/>
        </p:nvPicPr>
        <p:blipFill>
          <a:blip r:embed="rId2">
            <a:extLst/>
          </a:blip>
          <a:srcRect l="38003" b="20515"/>
          <a:stretch>
            <a:fillRect/>
          </a:stretch>
        </p:blipFill>
        <p:spPr>
          <a:xfrm>
            <a:off x="239799" y="3176449"/>
            <a:ext cx="4962001" cy="2037051"/>
          </a:xfrm>
          <a:prstGeom prst="rect">
            <a:avLst/>
          </a:prstGeom>
          <a:ln w="12700">
            <a:miter lim="400000"/>
          </a:ln>
        </p:spPr>
      </p:pic>
      <p:pic>
        <p:nvPicPr>
          <p:cNvPr id="554" name="Shape 664" descr="Shape 664"/>
          <p:cNvPicPr>
            <a:picLocks noChangeAspect="1"/>
          </p:cNvPicPr>
          <p:nvPr/>
        </p:nvPicPr>
        <p:blipFill>
          <a:blip r:embed="rId3">
            <a:extLst/>
          </a:blip>
          <a:stretch>
            <a:fillRect/>
          </a:stretch>
        </p:blipFill>
        <p:spPr>
          <a:xfrm>
            <a:off x="7530204" y="884275"/>
            <a:ext cx="1365571" cy="1593277"/>
          </a:xfrm>
          <a:prstGeom prst="rect">
            <a:avLst/>
          </a:prstGeom>
          <a:ln w="12700">
            <a:miter lim="400000"/>
          </a:ln>
        </p:spPr>
      </p:pic>
      <p:sp>
        <p:nvSpPr>
          <p:cNvPr id="555" name="Shape 665"/>
          <p:cNvSpPr/>
          <p:nvPr/>
        </p:nvSpPr>
        <p:spPr>
          <a:xfrm>
            <a:off x="239800" y="884274"/>
            <a:ext cx="4962000" cy="2295302"/>
          </a:xfrm>
          <a:prstGeom prst="rect">
            <a:avLst/>
          </a:prstGeom>
          <a:solidFill>
            <a:srgbClr val="D9EAD3"/>
          </a:solidFill>
          <a:ln w="12700">
            <a:miter lim="400000"/>
          </a:ln>
        </p:spPr>
        <p:txBody>
          <a:bodyPr lIns="45719" rIns="45719" anchor="ctr"/>
          <a:lstStyle/>
          <a:p>
            <a:pPr>
              <a:defRPr>
                <a:solidFill>
                  <a:srgbClr val="000000"/>
                </a:solidFill>
              </a:defRPr>
            </a:pPr>
            <a:endParaRPr/>
          </a:p>
        </p:txBody>
      </p:sp>
      <p:pic>
        <p:nvPicPr>
          <p:cNvPr id="556" name="Shape 666" descr="Shape 666"/>
          <p:cNvPicPr>
            <a:picLocks noChangeAspect="1"/>
          </p:cNvPicPr>
          <p:nvPr/>
        </p:nvPicPr>
        <p:blipFill>
          <a:blip r:embed="rId4">
            <a:extLst/>
          </a:blip>
          <a:srcRect l="25799" r="25540" b="23704"/>
          <a:stretch>
            <a:fillRect/>
          </a:stretch>
        </p:blipFill>
        <p:spPr>
          <a:xfrm>
            <a:off x="1696209" y="1073596"/>
            <a:ext cx="458761" cy="427552"/>
          </a:xfrm>
          <a:prstGeom prst="rect">
            <a:avLst/>
          </a:prstGeom>
          <a:ln w="12700">
            <a:miter lim="400000"/>
          </a:ln>
        </p:spPr>
      </p:pic>
      <p:pic>
        <p:nvPicPr>
          <p:cNvPr id="557" name="Shape 667" descr="Shape 667"/>
          <p:cNvPicPr>
            <a:picLocks noChangeAspect="1"/>
          </p:cNvPicPr>
          <p:nvPr/>
        </p:nvPicPr>
        <p:blipFill>
          <a:blip r:embed="rId5">
            <a:extLst/>
          </a:blip>
          <a:srcRect l="12217" r="37586" b="14580"/>
          <a:stretch>
            <a:fillRect/>
          </a:stretch>
        </p:blipFill>
        <p:spPr>
          <a:xfrm>
            <a:off x="3144938" y="993949"/>
            <a:ext cx="493992" cy="528859"/>
          </a:xfrm>
          <a:prstGeom prst="rect">
            <a:avLst/>
          </a:prstGeom>
          <a:ln w="12700">
            <a:miter lim="400000"/>
          </a:ln>
        </p:spPr>
      </p:pic>
      <p:pic>
        <p:nvPicPr>
          <p:cNvPr id="558" name="Shape 668" descr="Shape 668"/>
          <p:cNvPicPr>
            <a:picLocks noChangeAspect="1"/>
          </p:cNvPicPr>
          <p:nvPr/>
        </p:nvPicPr>
        <p:blipFill>
          <a:blip r:embed="rId6">
            <a:extLst/>
          </a:blip>
          <a:srcRect l="36391" r="18740" b="73119"/>
          <a:stretch>
            <a:fillRect/>
          </a:stretch>
        </p:blipFill>
        <p:spPr>
          <a:xfrm>
            <a:off x="1074899" y="1796420"/>
            <a:ext cx="607880" cy="488805"/>
          </a:xfrm>
          <a:prstGeom prst="rect">
            <a:avLst/>
          </a:prstGeom>
          <a:ln w="12700">
            <a:miter lim="400000"/>
          </a:ln>
        </p:spPr>
      </p:pic>
      <p:pic>
        <p:nvPicPr>
          <p:cNvPr id="559" name="Shape 669" descr="Shape 669"/>
          <p:cNvPicPr>
            <a:picLocks noChangeAspect="1"/>
          </p:cNvPicPr>
          <p:nvPr/>
        </p:nvPicPr>
        <p:blipFill>
          <a:blip r:embed="rId7">
            <a:extLst/>
          </a:blip>
          <a:srcRect l="29301" r="29961"/>
          <a:stretch>
            <a:fillRect/>
          </a:stretch>
        </p:blipFill>
        <p:spPr>
          <a:xfrm>
            <a:off x="3809915" y="1738702"/>
            <a:ext cx="493986" cy="488251"/>
          </a:xfrm>
          <a:prstGeom prst="rect">
            <a:avLst/>
          </a:prstGeom>
          <a:ln w="12700">
            <a:miter lim="400000"/>
          </a:ln>
        </p:spPr>
      </p:pic>
      <p:pic>
        <p:nvPicPr>
          <p:cNvPr id="560" name="Shape 670" descr="Shape 670"/>
          <p:cNvPicPr>
            <a:picLocks noChangeAspect="1"/>
          </p:cNvPicPr>
          <p:nvPr/>
        </p:nvPicPr>
        <p:blipFill>
          <a:blip r:embed="rId8">
            <a:extLst/>
          </a:blip>
          <a:srcRect l="19161" r="21952"/>
          <a:stretch>
            <a:fillRect/>
          </a:stretch>
        </p:blipFill>
        <p:spPr>
          <a:xfrm>
            <a:off x="1740396" y="2466351"/>
            <a:ext cx="458756" cy="441123"/>
          </a:xfrm>
          <a:prstGeom prst="rect">
            <a:avLst/>
          </a:prstGeom>
          <a:ln w="12700">
            <a:miter lim="400000"/>
          </a:ln>
        </p:spPr>
      </p:pic>
      <p:grpSp>
        <p:nvGrpSpPr>
          <p:cNvPr id="566" name="Shape 671"/>
          <p:cNvGrpSpPr/>
          <p:nvPr/>
        </p:nvGrpSpPr>
        <p:grpSpPr>
          <a:xfrm>
            <a:off x="159221" y="3311081"/>
            <a:ext cx="5188202" cy="1203395"/>
            <a:chOff x="0" y="0"/>
            <a:chExt cx="5188201" cy="1203393"/>
          </a:xfrm>
        </p:grpSpPr>
        <p:pic>
          <p:nvPicPr>
            <p:cNvPr id="561" name="Shape 672" descr="Shape 672"/>
            <p:cNvPicPr>
              <a:picLocks noChangeAspect="1"/>
            </p:cNvPicPr>
            <p:nvPr/>
          </p:nvPicPr>
          <p:blipFill>
            <a:blip r:embed="rId9">
              <a:extLst/>
            </a:blip>
            <a:srcRect l="26909" r="27765" b="57018"/>
            <a:stretch>
              <a:fillRect/>
            </a:stretch>
          </p:blipFill>
          <p:spPr>
            <a:xfrm rot="16200000">
              <a:off x="-28638" y="51357"/>
              <a:ext cx="1180673" cy="1123399"/>
            </a:xfrm>
            <a:prstGeom prst="rect">
              <a:avLst/>
            </a:prstGeom>
            <a:ln w="12700" cap="flat">
              <a:noFill/>
              <a:miter lim="400000"/>
            </a:ln>
            <a:effectLst/>
          </p:spPr>
        </p:pic>
        <p:pic>
          <p:nvPicPr>
            <p:cNvPr id="562" name="Shape 673" descr="Shape 673"/>
            <p:cNvPicPr>
              <a:picLocks noChangeAspect="1"/>
            </p:cNvPicPr>
            <p:nvPr/>
          </p:nvPicPr>
          <p:blipFill>
            <a:blip r:embed="rId9">
              <a:extLst/>
            </a:blip>
            <a:srcRect l="26909" r="27765" b="57018"/>
            <a:stretch>
              <a:fillRect/>
            </a:stretch>
          </p:blipFill>
          <p:spPr>
            <a:xfrm rot="16200000">
              <a:off x="1094761" y="28637"/>
              <a:ext cx="1180673" cy="1123399"/>
            </a:xfrm>
            <a:prstGeom prst="rect">
              <a:avLst/>
            </a:prstGeom>
            <a:ln w="12700" cap="flat">
              <a:noFill/>
              <a:miter lim="400000"/>
            </a:ln>
            <a:effectLst/>
          </p:spPr>
        </p:pic>
        <p:pic>
          <p:nvPicPr>
            <p:cNvPr id="563" name="Shape 674" descr="Shape 674"/>
            <p:cNvPicPr>
              <a:picLocks noChangeAspect="1"/>
            </p:cNvPicPr>
            <p:nvPr/>
          </p:nvPicPr>
          <p:blipFill>
            <a:blip r:embed="rId9">
              <a:extLst/>
            </a:blip>
            <a:srcRect l="26909" r="27765" b="57018"/>
            <a:stretch>
              <a:fillRect/>
            </a:stretch>
          </p:blipFill>
          <p:spPr>
            <a:xfrm rot="16200000">
              <a:off x="2200549" y="28637"/>
              <a:ext cx="1180674" cy="1123399"/>
            </a:xfrm>
            <a:prstGeom prst="rect">
              <a:avLst/>
            </a:prstGeom>
            <a:ln w="12700" cap="flat">
              <a:noFill/>
              <a:miter lim="400000"/>
            </a:ln>
            <a:effectLst/>
          </p:spPr>
        </p:pic>
        <p:pic>
          <p:nvPicPr>
            <p:cNvPr id="564" name="Shape 675" descr="Shape 675"/>
            <p:cNvPicPr>
              <a:picLocks noChangeAspect="1"/>
            </p:cNvPicPr>
            <p:nvPr/>
          </p:nvPicPr>
          <p:blipFill>
            <a:blip r:embed="rId9">
              <a:extLst/>
            </a:blip>
            <a:srcRect l="26909" r="27765" b="57018"/>
            <a:stretch>
              <a:fillRect/>
            </a:stretch>
          </p:blipFill>
          <p:spPr>
            <a:xfrm rot="16200000">
              <a:off x="3321739" y="28648"/>
              <a:ext cx="1180673" cy="1123399"/>
            </a:xfrm>
            <a:prstGeom prst="rect">
              <a:avLst/>
            </a:prstGeom>
            <a:ln w="12700" cap="flat">
              <a:noFill/>
              <a:miter lim="400000"/>
            </a:ln>
            <a:effectLst/>
          </p:spPr>
        </p:pic>
        <p:pic>
          <p:nvPicPr>
            <p:cNvPr id="565" name="Shape 676" descr="Shape 676"/>
            <p:cNvPicPr>
              <a:picLocks noChangeAspect="1"/>
            </p:cNvPicPr>
            <p:nvPr/>
          </p:nvPicPr>
          <p:blipFill>
            <a:blip r:embed="rId9">
              <a:extLst/>
            </a:blip>
            <a:srcRect l="26909" r="27765" b="72637"/>
            <a:stretch>
              <a:fillRect/>
            </a:stretch>
          </p:blipFill>
          <p:spPr>
            <a:xfrm rot="16200000">
              <a:off x="4240272" y="232744"/>
              <a:ext cx="1180673" cy="715185"/>
            </a:xfrm>
            <a:prstGeom prst="rect">
              <a:avLst/>
            </a:prstGeom>
            <a:ln w="12700" cap="flat">
              <a:noFill/>
              <a:miter lim="400000"/>
            </a:ln>
            <a:effectLst/>
          </p:spPr>
        </p:pic>
      </p:grpSp>
      <p:pic>
        <p:nvPicPr>
          <p:cNvPr id="567" name="Shape 677" descr="Shape 677"/>
          <p:cNvPicPr>
            <a:picLocks noChangeAspect="1"/>
          </p:cNvPicPr>
          <p:nvPr/>
        </p:nvPicPr>
        <p:blipFill>
          <a:blip r:embed="rId10">
            <a:extLst/>
          </a:blip>
          <a:srcRect l="30682" r="24328" b="36564"/>
          <a:stretch>
            <a:fillRect/>
          </a:stretch>
        </p:blipFill>
        <p:spPr>
          <a:xfrm>
            <a:off x="3217920" y="2419225"/>
            <a:ext cx="458753" cy="488246"/>
          </a:xfrm>
          <a:prstGeom prst="rect">
            <a:avLst/>
          </a:prstGeom>
          <a:ln w="12700">
            <a:miter lim="400000"/>
          </a:ln>
        </p:spPr>
      </p:pic>
      <p:sp>
        <p:nvSpPr>
          <p:cNvPr id="568" name="Shape 679"/>
          <p:cNvSpPr/>
          <p:nvPr/>
        </p:nvSpPr>
        <p:spPr>
          <a:xfrm>
            <a:off x="1608299" y="4251022"/>
            <a:ext cx="4117201" cy="6394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indent="1371600" algn="ctr">
              <a:defRPr sz="3200" b="1">
                <a:solidFill>
                  <a:srgbClr val="4A86E8"/>
                </a:solidFill>
              </a:defRPr>
            </a:lvl1pPr>
          </a:lstStyle>
          <a:p>
            <a:r>
              <a:t>blockchain</a:t>
            </a:r>
          </a:p>
        </p:txBody>
      </p:sp>
      <p:sp>
        <p:nvSpPr>
          <p:cNvPr id="569" name="Shape 680"/>
          <p:cNvSpPr/>
          <p:nvPr/>
        </p:nvSpPr>
        <p:spPr>
          <a:xfrm>
            <a:off x="2839449" y="187250"/>
            <a:ext cx="9206401" cy="764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4600">
                <a:solidFill>
                  <a:schemeClr val="accent4"/>
                </a:solidFill>
                <a:latin typeface="Oswald"/>
                <a:ea typeface="Oswald"/>
                <a:cs typeface="Oswald"/>
                <a:sym typeface="Oswald"/>
              </a:defRPr>
            </a:lvl1pPr>
          </a:lstStyle>
          <a:p>
            <a:r>
              <a:t>Thunderella</a:t>
            </a:r>
          </a:p>
        </p:txBody>
      </p:sp>
    </p:spTree>
    <p:extLst>
      <p:ext uri="{BB962C8B-B14F-4D97-AF65-F5344CB8AC3E}">
        <p14:creationId xmlns:p14="http://schemas.microsoft.com/office/powerpoint/2010/main" val="1553754371"/>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xit" fill="hold" grpId="0" nodeType="clickEffect">
                                  <p:stCondLst>
                                    <p:cond delay="0"/>
                                  </p:stCondLst>
                                  <p:iterate>
                                    <p:tmAbs val="0"/>
                                  </p:iterate>
                                  <p:childTnLst>
                                    <p:animEffect transition="out" filter="dissolve">
                                      <p:cBhvr>
                                        <p:cTn id="6" dur="200" fill="hold"/>
                                        <p:tgtEl>
                                          <p:spTgt spid="553"/>
                                        </p:tgtEl>
                                      </p:cBhvr>
                                    </p:animEffect>
                                    <p:set>
                                      <p:cBhvr>
                                        <p:cTn id="7" fill="hold">
                                          <p:stCondLst>
                                            <p:cond delay="199"/>
                                          </p:stCondLst>
                                        </p:cTn>
                                        <p:tgtEl>
                                          <p:spTgt spid="55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fill="hold" grpId="0" nodeType="clickEffect">
                                  <p:stCondLst>
                                    <p:cond delay="0"/>
                                  </p:stCondLst>
                                  <p:iterate>
                                    <p:tmAbs val="0"/>
                                  </p:iterate>
                                  <p:childTnLst>
                                    <p:set>
                                      <p:cBhvr>
                                        <p:cTn id="11" fill="hold"/>
                                        <p:tgtEl>
                                          <p:spTgt spid="566"/>
                                        </p:tgtEl>
                                        <p:attrNameLst>
                                          <p:attrName>style.visibility</p:attrName>
                                        </p:attrNameLst>
                                      </p:cBhvr>
                                      <p:to>
                                        <p:strVal val="visible"/>
                                      </p:to>
                                    </p:set>
                                    <p:animEffect transition="in" filter="dissolve">
                                      <p:cBhvr>
                                        <p:cTn id="12" dur="500"/>
                                        <p:tgtEl>
                                          <p:spTgt spid="566"/>
                                        </p:tgtEl>
                                      </p:cBhvr>
                                    </p:animEffect>
                                  </p:childTnLst>
                                </p:cTn>
                              </p:par>
                              <p:par>
                                <p:cTn id="13" presetID="9" presetClass="entr" fill="hold" grpId="0" nodeType="withEffect">
                                  <p:stCondLst>
                                    <p:cond delay="0"/>
                                  </p:stCondLst>
                                  <p:iterate>
                                    <p:tmAbs val="0"/>
                                  </p:iterate>
                                  <p:childTnLst>
                                    <p:set>
                                      <p:cBhvr>
                                        <p:cTn id="14" fill="hold"/>
                                        <p:tgtEl>
                                          <p:spTgt spid="568"/>
                                        </p:tgtEl>
                                        <p:attrNameLst>
                                          <p:attrName>style.visibility</p:attrName>
                                        </p:attrNameLst>
                                      </p:cBhvr>
                                      <p:to>
                                        <p:strVal val="visible"/>
                                      </p:to>
                                    </p:set>
                                    <p:animEffect transition="in" filter="dissolve">
                                      <p:cBhvr>
                                        <p:cTn id="15" dur="1000"/>
                                        <p:tgtEl>
                                          <p:spTgt spid="568"/>
                                        </p:tgtEl>
                                      </p:cBhvr>
                                    </p:animEffect>
                                  </p:childTnLst>
                                </p:cTn>
                              </p:par>
                              <p:par>
                                <p:cTn id="16" presetID="9" presetClass="entr" fill="hold" grpId="0" nodeType="withEffect">
                                  <p:stCondLst>
                                    <p:cond delay="0"/>
                                  </p:stCondLst>
                                  <p:iterate>
                                    <p:tmAbs val="0"/>
                                  </p:iterate>
                                  <p:childTnLst>
                                    <p:set>
                                      <p:cBhvr>
                                        <p:cTn id="17" fill="hold"/>
                                        <p:tgtEl>
                                          <p:spTgt spid="554"/>
                                        </p:tgtEl>
                                        <p:attrNameLst>
                                          <p:attrName>style.visibility</p:attrName>
                                        </p:attrNameLst>
                                      </p:cBhvr>
                                      <p:to>
                                        <p:strVal val="visible"/>
                                      </p:to>
                                    </p:set>
                                    <p:animEffect transition="in" filter="dissolve">
                                      <p:cBhvr>
                                        <p:cTn id="18" dur="500"/>
                                        <p:tgtEl>
                                          <p:spTgt spid="554"/>
                                        </p:tgtEl>
                                      </p:cBhvr>
                                    </p:animEffect>
                                  </p:childTnLst>
                                </p:cTn>
                              </p:par>
                              <p:par>
                                <p:cTn id="19" presetID="9" presetClass="entr" fill="hold" grpId="0" nodeType="withEffect">
                                  <p:stCondLst>
                                    <p:cond delay="0"/>
                                  </p:stCondLst>
                                  <p:iterate>
                                    <p:tmAbs val="0"/>
                                  </p:iterate>
                                  <p:childTnLst>
                                    <p:set>
                                      <p:cBhvr>
                                        <p:cTn id="20" fill="hold"/>
                                        <p:tgtEl>
                                          <p:spTgt spid="569"/>
                                        </p:tgtEl>
                                        <p:attrNameLst>
                                          <p:attrName>style.visibility</p:attrName>
                                        </p:attrNameLst>
                                      </p:cBhvr>
                                      <p:to>
                                        <p:strVal val="visible"/>
                                      </p:to>
                                    </p:set>
                                    <p:animEffect transition="in" filter="dissolve">
                                      <p:cBhvr>
                                        <p:cTn id="21" dur="1000"/>
                                        <p:tgtEl>
                                          <p:spTgt spid="5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 grpId="0" animBg="1" advAuto="0"/>
      <p:bldP spid="554" grpId="0" animBg="1" advAuto="0"/>
      <p:bldP spid="566" grpId="0" animBg="1" advAuto="0"/>
      <p:bldP spid="568" grpId="0" animBg="1" advAuto="0"/>
      <p:bldP spid="569" grpId="0" animBg="1" advAuto="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5" name="Shape 717"/>
          <p:cNvGrpSpPr/>
          <p:nvPr/>
        </p:nvGrpSpPr>
        <p:grpSpPr>
          <a:xfrm>
            <a:off x="230737" y="3352527"/>
            <a:ext cx="4336836" cy="1006183"/>
            <a:chOff x="0" y="0"/>
            <a:chExt cx="4336835" cy="1006182"/>
          </a:xfrm>
        </p:grpSpPr>
        <p:pic>
          <p:nvPicPr>
            <p:cNvPr id="590" name="Shape 718" descr="Shape 718"/>
            <p:cNvPicPr>
              <a:picLocks noChangeAspect="1"/>
            </p:cNvPicPr>
            <p:nvPr/>
          </p:nvPicPr>
          <p:blipFill>
            <a:blip r:embed="rId3">
              <a:extLst/>
            </a:blip>
            <a:srcRect l="26909" r="27765" b="57018"/>
            <a:stretch>
              <a:fillRect/>
            </a:stretch>
          </p:blipFill>
          <p:spPr>
            <a:xfrm rot="16200000">
              <a:off x="-24067" y="43063"/>
              <a:ext cx="987185" cy="939053"/>
            </a:xfrm>
            <a:prstGeom prst="rect">
              <a:avLst/>
            </a:prstGeom>
            <a:ln w="12700" cap="flat">
              <a:noFill/>
              <a:miter lim="400000"/>
            </a:ln>
            <a:effectLst/>
          </p:spPr>
        </p:pic>
        <p:pic>
          <p:nvPicPr>
            <p:cNvPr id="591" name="Shape 719" descr="Shape 719"/>
            <p:cNvPicPr>
              <a:picLocks noChangeAspect="1"/>
            </p:cNvPicPr>
            <p:nvPr/>
          </p:nvPicPr>
          <p:blipFill>
            <a:blip r:embed="rId3">
              <a:extLst/>
            </a:blip>
            <a:srcRect l="26909" r="27765" b="57018"/>
            <a:stretch>
              <a:fillRect/>
            </a:stretch>
          </p:blipFill>
          <p:spPr>
            <a:xfrm rot="16200000">
              <a:off x="914986" y="24066"/>
              <a:ext cx="987185" cy="939053"/>
            </a:xfrm>
            <a:prstGeom prst="rect">
              <a:avLst/>
            </a:prstGeom>
            <a:ln w="12700" cap="flat">
              <a:noFill/>
              <a:miter lim="400000"/>
            </a:ln>
            <a:effectLst/>
          </p:spPr>
        </p:pic>
        <p:pic>
          <p:nvPicPr>
            <p:cNvPr id="592" name="Shape 720" descr="Shape 720"/>
            <p:cNvPicPr>
              <a:picLocks noChangeAspect="1"/>
            </p:cNvPicPr>
            <p:nvPr/>
          </p:nvPicPr>
          <p:blipFill>
            <a:blip r:embed="rId3">
              <a:extLst/>
            </a:blip>
            <a:srcRect l="26909" r="27765" b="57018"/>
            <a:stretch>
              <a:fillRect/>
            </a:stretch>
          </p:blipFill>
          <p:spPr>
            <a:xfrm rot="16200000">
              <a:off x="1839318" y="24066"/>
              <a:ext cx="987186" cy="939053"/>
            </a:xfrm>
            <a:prstGeom prst="rect">
              <a:avLst/>
            </a:prstGeom>
            <a:ln w="12700" cap="flat">
              <a:noFill/>
              <a:miter lim="400000"/>
            </a:ln>
            <a:effectLst/>
          </p:spPr>
        </p:pic>
        <p:pic>
          <p:nvPicPr>
            <p:cNvPr id="593" name="Shape 721" descr="Shape 721"/>
            <p:cNvPicPr>
              <a:picLocks noChangeAspect="1"/>
            </p:cNvPicPr>
            <p:nvPr/>
          </p:nvPicPr>
          <p:blipFill>
            <a:blip r:embed="rId3">
              <a:extLst/>
            </a:blip>
            <a:srcRect l="26909" r="27765" b="57018"/>
            <a:stretch>
              <a:fillRect/>
            </a:stretch>
          </p:blipFill>
          <p:spPr>
            <a:xfrm rot="16200000">
              <a:off x="2776524" y="24075"/>
              <a:ext cx="987186" cy="939053"/>
            </a:xfrm>
            <a:prstGeom prst="rect">
              <a:avLst/>
            </a:prstGeom>
            <a:ln w="12700" cap="flat">
              <a:noFill/>
              <a:miter lim="400000"/>
            </a:ln>
            <a:effectLst/>
          </p:spPr>
        </p:pic>
        <p:pic>
          <p:nvPicPr>
            <p:cNvPr id="594" name="Shape 722" descr="Shape 722"/>
            <p:cNvPicPr>
              <a:picLocks noChangeAspect="1"/>
            </p:cNvPicPr>
            <p:nvPr/>
          </p:nvPicPr>
          <p:blipFill>
            <a:blip r:embed="rId3">
              <a:extLst/>
            </a:blip>
            <a:srcRect l="26909" r="27765" b="72637"/>
            <a:stretch>
              <a:fillRect/>
            </a:stretch>
          </p:blipFill>
          <p:spPr>
            <a:xfrm rot="16200000">
              <a:off x="3544329" y="194680"/>
              <a:ext cx="987186" cy="597826"/>
            </a:xfrm>
            <a:prstGeom prst="rect">
              <a:avLst/>
            </a:prstGeom>
            <a:ln w="12700" cap="flat">
              <a:noFill/>
              <a:miter lim="400000"/>
            </a:ln>
            <a:effectLst/>
          </p:spPr>
        </p:pic>
      </p:grpSp>
      <p:pic>
        <p:nvPicPr>
          <p:cNvPr id="596" name="Shape 723" descr="Shape 723"/>
          <p:cNvPicPr>
            <a:picLocks noChangeAspect="1"/>
          </p:cNvPicPr>
          <p:nvPr/>
        </p:nvPicPr>
        <p:blipFill>
          <a:blip r:embed="rId4">
            <a:extLst/>
          </a:blip>
          <a:stretch>
            <a:fillRect/>
          </a:stretch>
        </p:blipFill>
        <p:spPr>
          <a:xfrm>
            <a:off x="5277923" y="1558537"/>
            <a:ext cx="3422644" cy="1902825"/>
          </a:xfrm>
          <a:prstGeom prst="rect">
            <a:avLst/>
          </a:prstGeom>
          <a:ln w="12700">
            <a:miter lim="400000"/>
          </a:ln>
        </p:spPr>
      </p:pic>
      <p:sp>
        <p:nvSpPr>
          <p:cNvPr id="597" name="Shape 724"/>
          <p:cNvSpPr/>
          <p:nvPr/>
        </p:nvSpPr>
        <p:spPr>
          <a:xfrm>
            <a:off x="5049375" y="3012275"/>
            <a:ext cx="374101" cy="383401"/>
          </a:xfrm>
          <a:prstGeom prst="rect">
            <a:avLst/>
          </a:prstGeom>
          <a:solidFill>
            <a:srgbClr val="FFFFFF"/>
          </a:solidFill>
          <a:ln w="12700">
            <a:miter lim="400000"/>
          </a:ln>
        </p:spPr>
        <p:txBody>
          <a:bodyPr lIns="45719" rIns="45719" anchor="ctr"/>
          <a:lstStyle/>
          <a:p>
            <a:pPr>
              <a:defRPr>
                <a:solidFill>
                  <a:srgbClr val="000000"/>
                </a:solidFill>
              </a:defRPr>
            </a:pPr>
            <a:endParaRPr/>
          </a:p>
        </p:txBody>
      </p:sp>
      <p:sp>
        <p:nvSpPr>
          <p:cNvPr id="598" name="Shape 725"/>
          <p:cNvSpPr/>
          <p:nvPr/>
        </p:nvSpPr>
        <p:spPr>
          <a:xfrm>
            <a:off x="8086800" y="3058324"/>
            <a:ext cx="299401" cy="291301"/>
          </a:xfrm>
          <a:prstGeom prst="rect">
            <a:avLst/>
          </a:prstGeom>
          <a:solidFill>
            <a:srgbClr val="FFFFFF"/>
          </a:solidFill>
          <a:ln w="12700">
            <a:miter lim="400000"/>
          </a:ln>
        </p:spPr>
        <p:txBody>
          <a:bodyPr lIns="45719" rIns="45719" anchor="ctr"/>
          <a:lstStyle/>
          <a:p>
            <a:pPr>
              <a:defRPr>
                <a:solidFill>
                  <a:srgbClr val="000000"/>
                </a:solidFill>
              </a:defRPr>
            </a:pPr>
            <a:endParaRPr/>
          </a:p>
        </p:txBody>
      </p:sp>
      <p:sp>
        <p:nvSpPr>
          <p:cNvPr id="599" name="Shape 726"/>
          <p:cNvSpPr/>
          <p:nvPr/>
        </p:nvSpPr>
        <p:spPr>
          <a:xfrm>
            <a:off x="-450376" y="4098612"/>
            <a:ext cx="5566202" cy="67707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indent="1371600" algn="ctr">
              <a:defRPr sz="3200" b="1">
                <a:solidFill>
                  <a:srgbClr val="38761D"/>
                </a:solidFill>
              </a:defRPr>
            </a:lvl1pPr>
          </a:lstStyle>
          <a:p>
            <a:pPr indent="0"/>
            <a:r>
              <a:rPr dirty="0"/>
              <a:t>blockchain miners</a:t>
            </a:r>
          </a:p>
        </p:txBody>
      </p:sp>
      <p:sp>
        <p:nvSpPr>
          <p:cNvPr id="600" name="Shape 727"/>
          <p:cNvSpPr/>
          <p:nvPr/>
        </p:nvSpPr>
        <p:spPr>
          <a:xfrm>
            <a:off x="1920240" y="1474334"/>
            <a:ext cx="2851265" cy="1169519"/>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nchor="ctr">
            <a:spAutoFit/>
          </a:bodyPr>
          <a:lstStyle/>
          <a:p>
            <a:pPr algn="ctr">
              <a:defRPr sz="3200" b="1">
                <a:solidFill>
                  <a:srgbClr val="38761D"/>
                </a:solidFill>
              </a:defRPr>
            </a:pPr>
            <a:r>
              <a:rPr dirty="0"/>
              <a:t>Leader</a:t>
            </a:r>
            <a:r>
              <a:rPr lang="en-US" dirty="0"/>
              <a:t> (a.k.a. accelerator)</a:t>
            </a:r>
            <a:endParaRPr dirty="0"/>
          </a:p>
        </p:txBody>
      </p:sp>
      <p:sp>
        <p:nvSpPr>
          <p:cNvPr id="601" name="Shape 728"/>
          <p:cNvSpPr/>
          <p:nvPr/>
        </p:nvSpPr>
        <p:spPr>
          <a:xfrm>
            <a:off x="5597628" y="3245871"/>
            <a:ext cx="2851265" cy="1600406"/>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nchor="ctr">
            <a:spAutoFit/>
          </a:bodyPr>
          <a:lstStyle/>
          <a:p>
            <a:pPr algn="ctr">
              <a:defRPr sz="3200" b="1">
                <a:solidFill>
                  <a:srgbClr val="38761D"/>
                </a:solidFill>
              </a:defRPr>
            </a:pPr>
            <a:r>
              <a:rPr dirty="0"/>
              <a:t>Committee</a:t>
            </a:r>
            <a:endParaRPr dirty="0">
              <a:solidFill>
                <a:srgbClr val="000000"/>
              </a:solidFill>
            </a:endParaRPr>
          </a:p>
          <a:p>
            <a:pPr algn="ctr">
              <a:defRPr sz="2000" b="1">
                <a:solidFill>
                  <a:srgbClr val="38761D"/>
                </a:solidFill>
              </a:defRPr>
            </a:pPr>
            <a:r>
              <a:rPr dirty="0"/>
              <a:t>(</a:t>
            </a:r>
            <a:r>
              <a:rPr lang="en-US" dirty="0"/>
              <a:t>e.g., </a:t>
            </a:r>
            <a:r>
              <a:rPr dirty="0"/>
              <a:t>recent miners</a:t>
            </a:r>
            <a:r>
              <a:rPr lang="en-US" dirty="0"/>
              <a:t> or</a:t>
            </a:r>
            <a:br>
              <a:rPr dirty="0"/>
            </a:br>
            <a:r>
              <a:rPr lang="en-US" dirty="0"/>
              <a:t>"</a:t>
            </a:r>
            <a:r>
              <a:rPr dirty="0"/>
              <a:t>stakeholders</a:t>
            </a:r>
            <a:r>
              <a:rPr lang="en-US" dirty="0"/>
              <a:t>” </a:t>
            </a:r>
            <a:r>
              <a:rPr lang="en-US" dirty="0">
                <a:solidFill>
                  <a:srgbClr val="C00000"/>
                </a:solidFill>
              </a:rPr>
              <a:t>(LATER in CLASS)</a:t>
            </a:r>
            <a:r>
              <a:rPr dirty="0"/>
              <a:t>)</a:t>
            </a:r>
          </a:p>
        </p:txBody>
      </p:sp>
      <p:pic>
        <p:nvPicPr>
          <p:cNvPr id="602" name="Shape 730" descr="Shape 730"/>
          <p:cNvPicPr>
            <a:picLocks noChangeAspect="1"/>
          </p:cNvPicPr>
          <p:nvPr/>
        </p:nvPicPr>
        <p:blipFill>
          <a:blip r:embed="rId5">
            <a:extLst/>
          </a:blip>
          <a:srcRect l="13609" r="14337" b="42479"/>
          <a:stretch>
            <a:fillRect/>
          </a:stretch>
        </p:blipFill>
        <p:spPr>
          <a:xfrm>
            <a:off x="673999" y="1417399"/>
            <a:ext cx="1085998" cy="1300502"/>
          </a:xfrm>
          <a:prstGeom prst="rect">
            <a:avLst/>
          </a:prstGeom>
          <a:ln w="12700">
            <a:miter lim="400000"/>
          </a:ln>
        </p:spPr>
      </p:pic>
    </p:spTree>
    <p:extLst>
      <p:ext uri="{BB962C8B-B14F-4D97-AF65-F5344CB8AC3E}">
        <p14:creationId xmlns:p14="http://schemas.microsoft.com/office/powerpoint/2010/main" val="80706884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1" name="Shape 1402"/>
          <p:cNvGrpSpPr/>
          <p:nvPr/>
        </p:nvGrpSpPr>
        <p:grpSpPr>
          <a:xfrm>
            <a:off x="230737" y="3352527"/>
            <a:ext cx="4336836" cy="1006183"/>
            <a:chOff x="0" y="0"/>
            <a:chExt cx="4336835" cy="1006182"/>
          </a:xfrm>
        </p:grpSpPr>
        <p:pic>
          <p:nvPicPr>
            <p:cNvPr id="606" name="Shape 1403" descr="Shape 1403"/>
            <p:cNvPicPr>
              <a:picLocks noChangeAspect="1"/>
            </p:cNvPicPr>
            <p:nvPr/>
          </p:nvPicPr>
          <p:blipFill>
            <a:blip r:embed="rId3">
              <a:extLst/>
            </a:blip>
            <a:srcRect l="26909" r="27765" b="57018"/>
            <a:stretch>
              <a:fillRect/>
            </a:stretch>
          </p:blipFill>
          <p:spPr>
            <a:xfrm rot="16200000">
              <a:off x="-24067" y="43063"/>
              <a:ext cx="987185" cy="939053"/>
            </a:xfrm>
            <a:prstGeom prst="rect">
              <a:avLst/>
            </a:prstGeom>
            <a:ln w="12700" cap="flat">
              <a:noFill/>
              <a:miter lim="400000"/>
            </a:ln>
            <a:effectLst/>
          </p:spPr>
        </p:pic>
        <p:pic>
          <p:nvPicPr>
            <p:cNvPr id="607" name="Shape 1404" descr="Shape 1404"/>
            <p:cNvPicPr>
              <a:picLocks noChangeAspect="1"/>
            </p:cNvPicPr>
            <p:nvPr/>
          </p:nvPicPr>
          <p:blipFill>
            <a:blip r:embed="rId3">
              <a:extLst/>
            </a:blip>
            <a:srcRect l="26909" r="27765" b="57018"/>
            <a:stretch>
              <a:fillRect/>
            </a:stretch>
          </p:blipFill>
          <p:spPr>
            <a:xfrm rot="16200000">
              <a:off x="914986" y="24066"/>
              <a:ext cx="987185" cy="939053"/>
            </a:xfrm>
            <a:prstGeom prst="rect">
              <a:avLst/>
            </a:prstGeom>
            <a:ln w="12700" cap="flat">
              <a:noFill/>
              <a:miter lim="400000"/>
            </a:ln>
            <a:effectLst/>
          </p:spPr>
        </p:pic>
        <p:pic>
          <p:nvPicPr>
            <p:cNvPr id="608" name="Shape 1405" descr="Shape 1405"/>
            <p:cNvPicPr>
              <a:picLocks noChangeAspect="1"/>
            </p:cNvPicPr>
            <p:nvPr/>
          </p:nvPicPr>
          <p:blipFill>
            <a:blip r:embed="rId3">
              <a:extLst/>
            </a:blip>
            <a:srcRect l="26909" r="27765" b="57018"/>
            <a:stretch>
              <a:fillRect/>
            </a:stretch>
          </p:blipFill>
          <p:spPr>
            <a:xfrm rot="16200000">
              <a:off x="1839318" y="24066"/>
              <a:ext cx="987186" cy="939053"/>
            </a:xfrm>
            <a:prstGeom prst="rect">
              <a:avLst/>
            </a:prstGeom>
            <a:ln w="12700" cap="flat">
              <a:noFill/>
              <a:miter lim="400000"/>
            </a:ln>
            <a:effectLst/>
          </p:spPr>
        </p:pic>
        <p:pic>
          <p:nvPicPr>
            <p:cNvPr id="609" name="Shape 1406" descr="Shape 1406"/>
            <p:cNvPicPr>
              <a:picLocks noChangeAspect="1"/>
            </p:cNvPicPr>
            <p:nvPr/>
          </p:nvPicPr>
          <p:blipFill>
            <a:blip r:embed="rId3">
              <a:extLst/>
            </a:blip>
            <a:srcRect l="26909" r="27765" b="57018"/>
            <a:stretch>
              <a:fillRect/>
            </a:stretch>
          </p:blipFill>
          <p:spPr>
            <a:xfrm rot="16200000">
              <a:off x="2776524" y="24075"/>
              <a:ext cx="987186" cy="939053"/>
            </a:xfrm>
            <a:prstGeom prst="rect">
              <a:avLst/>
            </a:prstGeom>
            <a:ln w="12700" cap="flat">
              <a:noFill/>
              <a:miter lim="400000"/>
            </a:ln>
            <a:effectLst/>
          </p:spPr>
        </p:pic>
        <p:pic>
          <p:nvPicPr>
            <p:cNvPr id="610" name="Shape 1407" descr="Shape 1407"/>
            <p:cNvPicPr>
              <a:picLocks noChangeAspect="1"/>
            </p:cNvPicPr>
            <p:nvPr/>
          </p:nvPicPr>
          <p:blipFill>
            <a:blip r:embed="rId3">
              <a:extLst/>
            </a:blip>
            <a:srcRect l="26909" r="27765" b="72637"/>
            <a:stretch>
              <a:fillRect/>
            </a:stretch>
          </p:blipFill>
          <p:spPr>
            <a:xfrm rot="16200000">
              <a:off x="3544329" y="194680"/>
              <a:ext cx="987186" cy="597826"/>
            </a:xfrm>
            <a:prstGeom prst="rect">
              <a:avLst/>
            </a:prstGeom>
            <a:ln w="12700" cap="flat">
              <a:noFill/>
              <a:miter lim="400000"/>
            </a:ln>
            <a:effectLst/>
          </p:spPr>
        </p:pic>
      </p:grpSp>
      <p:sp>
        <p:nvSpPr>
          <p:cNvPr id="612" name="Shape 1408"/>
          <p:cNvSpPr/>
          <p:nvPr/>
        </p:nvSpPr>
        <p:spPr>
          <a:xfrm>
            <a:off x="5187199" y="3482672"/>
            <a:ext cx="3662402" cy="11093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p>
            <a:pPr algn="ctr">
              <a:defRPr sz="3200" b="1">
                <a:solidFill>
                  <a:srgbClr val="FF0000"/>
                </a:solidFill>
              </a:defRPr>
            </a:pPr>
            <a:r>
              <a:t>3/4</a:t>
            </a:r>
            <a:r>
              <a:rPr>
                <a:solidFill>
                  <a:srgbClr val="4285F4"/>
                </a:solidFill>
              </a:rPr>
              <a:t> </a:t>
            </a:r>
            <a:r>
              <a:rPr b="0">
                <a:solidFill>
                  <a:srgbClr val="4285F4"/>
                </a:solidFill>
              </a:rPr>
              <a:t>fraction </a:t>
            </a:r>
            <a:r>
              <a:rPr b="0">
                <a:solidFill>
                  <a:srgbClr val="4A86E8"/>
                </a:solidFill>
              </a:rPr>
              <a:t>honest and</a:t>
            </a:r>
            <a:r>
              <a:rPr>
                <a:solidFill>
                  <a:srgbClr val="4A86E8"/>
                </a:solidFill>
              </a:rPr>
              <a:t> online</a:t>
            </a:r>
          </a:p>
        </p:txBody>
      </p:sp>
      <p:sp>
        <p:nvSpPr>
          <p:cNvPr id="613" name="Shape 1409"/>
          <p:cNvSpPr/>
          <p:nvPr/>
        </p:nvSpPr>
        <p:spPr>
          <a:xfrm>
            <a:off x="289249" y="263450"/>
            <a:ext cx="8403902" cy="6116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3600">
                <a:solidFill>
                  <a:srgbClr val="000000"/>
                </a:solidFill>
                <a:latin typeface="Questrial"/>
                <a:ea typeface="Questrial"/>
                <a:cs typeface="Questrial"/>
                <a:sym typeface="Questrial"/>
              </a:defRPr>
            </a:pPr>
            <a:r>
              <a:t>“Optimistic” mode: </a:t>
            </a:r>
            <a:r>
              <a:rPr b="1">
                <a:solidFill>
                  <a:srgbClr val="FF0000"/>
                </a:solidFill>
              </a:rPr>
              <a:t>Instant confirmation</a:t>
            </a:r>
          </a:p>
        </p:txBody>
      </p:sp>
      <p:sp>
        <p:nvSpPr>
          <p:cNvPr id="614" name="Shape 1410"/>
          <p:cNvSpPr/>
          <p:nvPr/>
        </p:nvSpPr>
        <p:spPr>
          <a:xfrm>
            <a:off x="1832374" y="1577672"/>
            <a:ext cx="2762101" cy="11093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defRPr sz="3200">
                <a:solidFill>
                  <a:srgbClr val="4A86E8"/>
                </a:solidFill>
              </a:defRPr>
            </a:lvl1pPr>
          </a:lstStyle>
          <a:p>
            <a:r>
              <a:t>honest and online</a:t>
            </a:r>
          </a:p>
        </p:txBody>
      </p:sp>
      <p:pic>
        <p:nvPicPr>
          <p:cNvPr id="615" name="Shape 1411" descr="Shape 1411"/>
          <p:cNvPicPr>
            <a:picLocks noChangeAspect="1"/>
          </p:cNvPicPr>
          <p:nvPr/>
        </p:nvPicPr>
        <p:blipFill>
          <a:blip r:embed="rId4">
            <a:extLst/>
          </a:blip>
          <a:stretch>
            <a:fillRect/>
          </a:stretch>
        </p:blipFill>
        <p:spPr>
          <a:xfrm>
            <a:off x="5277923" y="1558537"/>
            <a:ext cx="3422644" cy="1902825"/>
          </a:xfrm>
          <a:prstGeom prst="rect">
            <a:avLst/>
          </a:prstGeom>
          <a:ln w="12700">
            <a:miter lim="400000"/>
          </a:ln>
        </p:spPr>
      </p:pic>
      <p:sp>
        <p:nvSpPr>
          <p:cNvPr id="616" name="Shape 1412"/>
          <p:cNvSpPr/>
          <p:nvPr/>
        </p:nvSpPr>
        <p:spPr>
          <a:xfrm>
            <a:off x="5049375" y="3012275"/>
            <a:ext cx="374101" cy="383401"/>
          </a:xfrm>
          <a:prstGeom prst="rect">
            <a:avLst/>
          </a:prstGeom>
          <a:solidFill>
            <a:srgbClr val="FFFFFF"/>
          </a:solidFill>
          <a:ln w="12700">
            <a:miter lim="400000"/>
          </a:ln>
        </p:spPr>
        <p:txBody>
          <a:bodyPr lIns="45719" rIns="45719" anchor="ctr"/>
          <a:lstStyle/>
          <a:p>
            <a:pPr>
              <a:defRPr>
                <a:solidFill>
                  <a:srgbClr val="000000"/>
                </a:solidFill>
              </a:defRPr>
            </a:pPr>
            <a:endParaRPr/>
          </a:p>
        </p:txBody>
      </p:sp>
      <p:sp>
        <p:nvSpPr>
          <p:cNvPr id="617" name="Shape 1413"/>
          <p:cNvSpPr/>
          <p:nvPr/>
        </p:nvSpPr>
        <p:spPr>
          <a:xfrm>
            <a:off x="8086800" y="3058324"/>
            <a:ext cx="299401" cy="291301"/>
          </a:xfrm>
          <a:prstGeom prst="rect">
            <a:avLst/>
          </a:prstGeom>
          <a:solidFill>
            <a:srgbClr val="FFFFFF"/>
          </a:solidFill>
          <a:ln w="12700">
            <a:miter lim="400000"/>
          </a:ln>
        </p:spPr>
        <p:txBody>
          <a:bodyPr lIns="45719" rIns="45719" anchor="ctr"/>
          <a:lstStyle/>
          <a:p>
            <a:pPr>
              <a:defRPr>
                <a:solidFill>
                  <a:srgbClr val="000000"/>
                </a:solidFill>
              </a:defRPr>
            </a:pPr>
            <a:endParaRPr/>
          </a:p>
        </p:txBody>
      </p:sp>
      <p:sp>
        <p:nvSpPr>
          <p:cNvPr id="618" name="Shape 1414"/>
          <p:cNvSpPr/>
          <p:nvPr/>
        </p:nvSpPr>
        <p:spPr>
          <a:xfrm>
            <a:off x="-450376" y="4232212"/>
            <a:ext cx="5566202" cy="67707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indent="1371600" algn="ctr">
              <a:defRPr sz="3200" b="1">
                <a:solidFill>
                  <a:srgbClr val="274E13"/>
                </a:solidFill>
              </a:defRPr>
            </a:lvl1pPr>
          </a:lstStyle>
          <a:p>
            <a:pPr indent="0"/>
            <a:r>
              <a:rPr dirty="0"/>
              <a:t>majority honest</a:t>
            </a:r>
          </a:p>
        </p:txBody>
      </p:sp>
      <p:pic>
        <p:nvPicPr>
          <p:cNvPr id="619" name="Shape 748" descr="Shape 748"/>
          <p:cNvPicPr>
            <a:picLocks noChangeAspect="1"/>
          </p:cNvPicPr>
          <p:nvPr/>
        </p:nvPicPr>
        <p:blipFill>
          <a:blip r:embed="rId5">
            <a:extLst/>
          </a:blip>
          <a:srcRect l="13609" r="14337" b="42479"/>
          <a:stretch>
            <a:fillRect/>
          </a:stretch>
        </p:blipFill>
        <p:spPr>
          <a:xfrm>
            <a:off x="673999" y="1417399"/>
            <a:ext cx="1085998" cy="1300502"/>
          </a:xfrm>
          <a:prstGeom prst="rect">
            <a:avLst/>
          </a:prstGeom>
          <a:ln w="12700">
            <a:miter lim="400000"/>
          </a:ln>
        </p:spPr>
      </p:pic>
    </p:spTree>
    <p:extLst>
      <p:ext uri="{BB962C8B-B14F-4D97-AF65-F5344CB8AC3E}">
        <p14:creationId xmlns:p14="http://schemas.microsoft.com/office/powerpoint/2010/main" val="344497140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28" name="Shape 735"/>
          <p:cNvGrpSpPr/>
          <p:nvPr/>
        </p:nvGrpSpPr>
        <p:grpSpPr>
          <a:xfrm>
            <a:off x="230737" y="3352527"/>
            <a:ext cx="4336836" cy="1006183"/>
            <a:chOff x="0" y="0"/>
            <a:chExt cx="4336835" cy="1006182"/>
          </a:xfrm>
        </p:grpSpPr>
        <p:pic>
          <p:nvPicPr>
            <p:cNvPr id="623" name="Shape 736" descr="Shape 736"/>
            <p:cNvPicPr>
              <a:picLocks noChangeAspect="1"/>
            </p:cNvPicPr>
            <p:nvPr/>
          </p:nvPicPr>
          <p:blipFill>
            <a:blip r:embed="rId3">
              <a:extLst/>
            </a:blip>
            <a:srcRect l="26909" r="27765" b="57018"/>
            <a:stretch>
              <a:fillRect/>
            </a:stretch>
          </p:blipFill>
          <p:spPr>
            <a:xfrm rot="16200000">
              <a:off x="-24067" y="43063"/>
              <a:ext cx="987185" cy="939053"/>
            </a:xfrm>
            <a:prstGeom prst="rect">
              <a:avLst/>
            </a:prstGeom>
            <a:ln w="12700" cap="flat">
              <a:noFill/>
              <a:miter lim="400000"/>
            </a:ln>
            <a:effectLst/>
          </p:spPr>
        </p:pic>
        <p:pic>
          <p:nvPicPr>
            <p:cNvPr id="624" name="Shape 737" descr="Shape 737"/>
            <p:cNvPicPr>
              <a:picLocks noChangeAspect="1"/>
            </p:cNvPicPr>
            <p:nvPr/>
          </p:nvPicPr>
          <p:blipFill>
            <a:blip r:embed="rId3">
              <a:extLst/>
            </a:blip>
            <a:srcRect l="26909" r="27765" b="57018"/>
            <a:stretch>
              <a:fillRect/>
            </a:stretch>
          </p:blipFill>
          <p:spPr>
            <a:xfrm rot="16200000">
              <a:off x="914986" y="24066"/>
              <a:ext cx="987185" cy="939053"/>
            </a:xfrm>
            <a:prstGeom prst="rect">
              <a:avLst/>
            </a:prstGeom>
            <a:ln w="12700" cap="flat">
              <a:noFill/>
              <a:miter lim="400000"/>
            </a:ln>
            <a:effectLst/>
          </p:spPr>
        </p:pic>
        <p:pic>
          <p:nvPicPr>
            <p:cNvPr id="625" name="Shape 738" descr="Shape 738"/>
            <p:cNvPicPr>
              <a:picLocks noChangeAspect="1"/>
            </p:cNvPicPr>
            <p:nvPr/>
          </p:nvPicPr>
          <p:blipFill>
            <a:blip r:embed="rId3">
              <a:extLst/>
            </a:blip>
            <a:srcRect l="26909" r="27765" b="57018"/>
            <a:stretch>
              <a:fillRect/>
            </a:stretch>
          </p:blipFill>
          <p:spPr>
            <a:xfrm rot="16200000">
              <a:off x="1839318" y="24066"/>
              <a:ext cx="987186" cy="939053"/>
            </a:xfrm>
            <a:prstGeom prst="rect">
              <a:avLst/>
            </a:prstGeom>
            <a:ln w="12700" cap="flat">
              <a:noFill/>
              <a:miter lim="400000"/>
            </a:ln>
            <a:effectLst/>
          </p:spPr>
        </p:pic>
        <p:pic>
          <p:nvPicPr>
            <p:cNvPr id="626" name="Shape 739" descr="Shape 739"/>
            <p:cNvPicPr>
              <a:picLocks noChangeAspect="1"/>
            </p:cNvPicPr>
            <p:nvPr/>
          </p:nvPicPr>
          <p:blipFill>
            <a:blip r:embed="rId3">
              <a:extLst/>
            </a:blip>
            <a:srcRect l="26909" r="27765" b="57018"/>
            <a:stretch>
              <a:fillRect/>
            </a:stretch>
          </p:blipFill>
          <p:spPr>
            <a:xfrm rot="16200000">
              <a:off x="2776524" y="24075"/>
              <a:ext cx="987186" cy="939053"/>
            </a:xfrm>
            <a:prstGeom prst="rect">
              <a:avLst/>
            </a:prstGeom>
            <a:ln w="12700" cap="flat">
              <a:noFill/>
              <a:miter lim="400000"/>
            </a:ln>
            <a:effectLst/>
          </p:spPr>
        </p:pic>
        <p:pic>
          <p:nvPicPr>
            <p:cNvPr id="627" name="Shape 740" descr="Shape 740"/>
            <p:cNvPicPr>
              <a:picLocks noChangeAspect="1"/>
            </p:cNvPicPr>
            <p:nvPr/>
          </p:nvPicPr>
          <p:blipFill>
            <a:blip r:embed="rId3">
              <a:extLst/>
            </a:blip>
            <a:srcRect l="26909" r="27765" b="72637"/>
            <a:stretch>
              <a:fillRect/>
            </a:stretch>
          </p:blipFill>
          <p:spPr>
            <a:xfrm rot="16200000">
              <a:off x="3544329" y="194680"/>
              <a:ext cx="987186" cy="597826"/>
            </a:xfrm>
            <a:prstGeom prst="rect">
              <a:avLst/>
            </a:prstGeom>
            <a:ln w="12700" cap="flat">
              <a:noFill/>
              <a:miter lim="400000"/>
            </a:ln>
            <a:effectLst/>
          </p:spPr>
        </p:pic>
      </p:grpSp>
      <p:sp>
        <p:nvSpPr>
          <p:cNvPr id="629" name="Shape 741"/>
          <p:cNvSpPr/>
          <p:nvPr/>
        </p:nvSpPr>
        <p:spPr>
          <a:xfrm>
            <a:off x="-450376" y="4232212"/>
            <a:ext cx="5566202" cy="67707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indent="1371600" algn="ctr">
              <a:defRPr sz="3200" b="1">
                <a:solidFill>
                  <a:srgbClr val="274E13"/>
                </a:solidFill>
              </a:defRPr>
            </a:lvl1pPr>
          </a:lstStyle>
          <a:p>
            <a:pPr indent="0"/>
            <a:r>
              <a:rPr dirty="0"/>
              <a:t>majority honest</a:t>
            </a:r>
          </a:p>
        </p:txBody>
      </p:sp>
      <p:sp>
        <p:nvSpPr>
          <p:cNvPr id="630" name="Shape 742"/>
          <p:cNvSpPr/>
          <p:nvPr/>
        </p:nvSpPr>
        <p:spPr>
          <a:xfrm>
            <a:off x="5111000" y="3455818"/>
            <a:ext cx="3658201" cy="101066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p>
            <a:pPr algn="ctr">
              <a:defRPr sz="3200" b="1">
                <a:solidFill>
                  <a:srgbClr val="FFFFFF"/>
                </a:solidFill>
              </a:defRPr>
            </a:pPr>
            <a:r>
              <a:t>majority</a:t>
            </a:r>
            <a:r>
              <a:rPr>
                <a:solidFill>
                  <a:srgbClr val="4285F4"/>
                </a:solidFill>
              </a:rPr>
              <a:t> </a:t>
            </a:r>
            <a:r>
              <a:rPr b="0">
                <a:solidFill>
                  <a:srgbClr val="4285F4"/>
                </a:solidFill>
              </a:rPr>
              <a:t>honest</a:t>
            </a:r>
            <a:r>
              <a:rPr sz="2600" b="0">
                <a:solidFill>
                  <a:srgbClr val="4285F4"/>
                </a:solidFill>
              </a:rPr>
              <a:t> </a:t>
            </a:r>
            <a:r>
              <a:rPr sz="2500" b="0">
                <a:solidFill>
                  <a:srgbClr val="666666"/>
                </a:solidFill>
              </a:rPr>
              <a:t>(but need not be online)</a:t>
            </a:r>
          </a:p>
        </p:txBody>
      </p:sp>
      <p:sp>
        <p:nvSpPr>
          <p:cNvPr id="631" name="Shape 743"/>
          <p:cNvSpPr/>
          <p:nvPr/>
        </p:nvSpPr>
        <p:spPr>
          <a:xfrm>
            <a:off x="365449" y="415850"/>
            <a:ext cx="8403902" cy="6116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3600">
                <a:solidFill>
                  <a:srgbClr val="000000"/>
                </a:solidFill>
                <a:latin typeface="Questrial"/>
                <a:ea typeface="Questrial"/>
                <a:cs typeface="Questrial"/>
                <a:sym typeface="Questrial"/>
              </a:defRPr>
            </a:pPr>
            <a:r>
              <a:t>But, still </a:t>
            </a:r>
            <a:r>
              <a:rPr b="1">
                <a:solidFill>
                  <a:srgbClr val="FF0000"/>
                </a:solidFill>
              </a:rPr>
              <a:t>SECURE</a:t>
            </a:r>
            <a:r>
              <a:t> as long as:</a:t>
            </a:r>
          </a:p>
        </p:txBody>
      </p:sp>
      <p:pic>
        <p:nvPicPr>
          <p:cNvPr id="632" name="Shape 744" descr="Shape 744"/>
          <p:cNvPicPr>
            <a:picLocks noChangeAspect="1"/>
          </p:cNvPicPr>
          <p:nvPr/>
        </p:nvPicPr>
        <p:blipFill>
          <a:blip r:embed="rId4">
            <a:extLst/>
          </a:blip>
          <a:stretch>
            <a:fillRect/>
          </a:stretch>
        </p:blipFill>
        <p:spPr>
          <a:xfrm>
            <a:off x="5277923" y="1558537"/>
            <a:ext cx="3422644" cy="1902825"/>
          </a:xfrm>
          <a:prstGeom prst="rect">
            <a:avLst/>
          </a:prstGeom>
          <a:ln w="12700">
            <a:miter lim="400000"/>
          </a:ln>
        </p:spPr>
      </p:pic>
      <p:sp>
        <p:nvSpPr>
          <p:cNvPr id="633" name="Shape 745"/>
          <p:cNvSpPr/>
          <p:nvPr/>
        </p:nvSpPr>
        <p:spPr>
          <a:xfrm>
            <a:off x="5049375" y="3012275"/>
            <a:ext cx="374101" cy="383401"/>
          </a:xfrm>
          <a:prstGeom prst="rect">
            <a:avLst/>
          </a:prstGeom>
          <a:solidFill>
            <a:srgbClr val="FFFFFF"/>
          </a:solidFill>
          <a:ln w="12700">
            <a:miter lim="400000"/>
          </a:ln>
        </p:spPr>
        <p:txBody>
          <a:bodyPr lIns="45719" rIns="45719" anchor="ctr"/>
          <a:lstStyle/>
          <a:p>
            <a:pPr>
              <a:defRPr>
                <a:solidFill>
                  <a:srgbClr val="000000"/>
                </a:solidFill>
              </a:defRPr>
            </a:pPr>
            <a:endParaRPr/>
          </a:p>
        </p:txBody>
      </p:sp>
      <p:sp>
        <p:nvSpPr>
          <p:cNvPr id="634" name="Shape 746"/>
          <p:cNvSpPr/>
          <p:nvPr/>
        </p:nvSpPr>
        <p:spPr>
          <a:xfrm>
            <a:off x="8086800" y="3058324"/>
            <a:ext cx="299401" cy="291301"/>
          </a:xfrm>
          <a:prstGeom prst="rect">
            <a:avLst/>
          </a:prstGeom>
          <a:solidFill>
            <a:srgbClr val="FFFFFF"/>
          </a:solidFill>
          <a:ln w="12700">
            <a:miter lim="400000"/>
          </a:ln>
        </p:spPr>
        <p:txBody>
          <a:bodyPr lIns="45719" rIns="45719" anchor="ctr"/>
          <a:lstStyle/>
          <a:p>
            <a:pPr>
              <a:defRPr>
                <a:solidFill>
                  <a:srgbClr val="000000"/>
                </a:solidFill>
              </a:defRPr>
            </a:pPr>
            <a:endParaRPr/>
          </a:p>
        </p:txBody>
      </p:sp>
      <p:sp>
        <p:nvSpPr>
          <p:cNvPr id="635" name="Shape 747"/>
          <p:cNvSpPr/>
          <p:nvPr/>
        </p:nvSpPr>
        <p:spPr>
          <a:xfrm>
            <a:off x="5347275" y="3427962"/>
            <a:ext cx="1813801" cy="639455"/>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3200" b="1">
                <a:solidFill>
                  <a:srgbClr val="FF0000"/>
                </a:solidFill>
              </a:defRPr>
            </a:lvl1pPr>
          </a:lstStyle>
          <a:p>
            <a:r>
              <a:t>majority</a:t>
            </a:r>
          </a:p>
        </p:txBody>
      </p:sp>
      <p:pic>
        <p:nvPicPr>
          <p:cNvPr id="636" name="Shape 748" descr="Shape 748"/>
          <p:cNvPicPr>
            <a:picLocks noChangeAspect="1"/>
          </p:cNvPicPr>
          <p:nvPr/>
        </p:nvPicPr>
        <p:blipFill>
          <a:blip r:embed="rId5">
            <a:extLst/>
          </a:blip>
          <a:srcRect l="13609" r="14337" b="42479"/>
          <a:stretch>
            <a:fillRect/>
          </a:stretch>
        </p:blipFill>
        <p:spPr>
          <a:xfrm>
            <a:off x="673999" y="1417399"/>
            <a:ext cx="1085998" cy="1300502"/>
          </a:xfrm>
          <a:prstGeom prst="rect">
            <a:avLst/>
          </a:prstGeom>
          <a:ln w="12700">
            <a:miter lim="400000"/>
          </a:ln>
        </p:spPr>
      </p:pic>
      <p:sp>
        <p:nvSpPr>
          <p:cNvPr id="637" name="Shape 1410"/>
          <p:cNvSpPr/>
          <p:nvPr/>
        </p:nvSpPr>
        <p:spPr>
          <a:xfrm>
            <a:off x="1832374" y="1577672"/>
            <a:ext cx="2762101" cy="11093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defRPr sz="3200" b="1">
                <a:solidFill>
                  <a:srgbClr val="FF0000"/>
                </a:solidFill>
              </a:defRPr>
            </a:lvl1pPr>
          </a:lstStyle>
          <a:p>
            <a:r>
              <a:t>Arbitrary deviation!</a:t>
            </a:r>
          </a:p>
        </p:txBody>
      </p:sp>
    </p:spTree>
    <p:extLst>
      <p:ext uri="{BB962C8B-B14F-4D97-AF65-F5344CB8AC3E}">
        <p14:creationId xmlns:p14="http://schemas.microsoft.com/office/powerpoint/2010/main" val="798844249"/>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543"/>
          <p:cNvSpPr/>
          <p:nvPr/>
        </p:nvSpPr>
        <p:spPr>
          <a:xfrm>
            <a:off x="1311400" y="1464299"/>
            <a:ext cx="3424200" cy="2214901"/>
          </a:xfrm>
          <a:prstGeom prst="ellipse">
            <a:avLst/>
          </a:prstGeom>
          <a:ln w="114300">
            <a:solidFill>
              <a:srgbClr val="FF0000"/>
            </a:solidFill>
          </a:ln>
        </p:spPr>
        <p:txBody>
          <a:bodyPr lIns="45719" rIns="45719" anchor="ctr"/>
          <a:lstStyle/>
          <a:p>
            <a:pPr>
              <a:defRPr>
                <a:solidFill>
                  <a:srgbClr val="000000"/>
                </a:solidFill>
              </a:defRPr>
            </a:pPr>
            <a:endParaRPr/>
          </a:p>
        </p:txBody>
      </p:sp>
      <p:sp>
        <p:nvSpPr>
          <p:cNvPr id="642" name="Shape 544"/>
          <p:cNvSpPr/>
          <p:nvPr/>
        </p:nvSpPr>
        <p:spPr>
          <a:xfrm>
            <a:off x="4054049" y="1423949"/>
            <a:ext cx="3424201" cy="2214902"/>
          </a:xfrm>
          <a:prstGeom prst="ellipse">
            <a:avLst/>
          </a:prstGeom>
          <a:ln w="114300">
            <a:solidFill>
              <a:schemeClr val="accent6"/>
            </a:solidFill>
          </a:ln>
        </p:spPr>
        <p:txBody>
          <a:bodyPr lIns="45719" rIns="45719" anchor="ctr"/>
          <a:lstStyle/>
          <a:p>
            <a:pPr>
              <a:defRPr>
                <a:solidFill>
                  <a:srgbClr val="000000"/>
                </a:solidFill>
              </a:defRPr>
            </a:pPr>
            <a:endParaRPr/>
          </a:p>
        </p:txBody>
      </p:sp>
      <p:sp>
        <p:nvSpPr>
          <p:cNvPr id="643" name="Shape 545"/>
          <p:cNvSpPr/>
          <p:nvPr/>
        </p:nvSpPr>
        <p:spPr>
          <a:xfrm>
            <a:off x="1967048" y="1875150"/>
            <a:ext cx="2185776" cy="16352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5000">
                <a:solidFill>
                  <a:srgbClr val="FF0000"/>
                </a:solidFill>
              </a:defRPr>
            </a:pPr>
            <a:r>
              <a:t>¾n+1</a:t>
            </a:r>
          </a:p>
          <a:p>
            <a:pPr>
              <a:defRPr sz="5000">
                <a:solidFill>
                  <a:srgbClr val="FFFFFF"/>
                </a:solidFill>
              </a:defRPr>
            </a:pPr>
            <a:r>
              <a:t>   “X”</a:t>
            </a:r>
          </a:p>
        </p:txBody>
      </p:sp>
      <p:sp>
        <p:nvSpPr>
          <p:cNvPr id="644" name="Shape 546"/>
          <p:cNvSpPr/>
          <p:nvPr/>
        </p:nvSpPr>
        <p:spPr>
          <a:xfrm>
            <a:off x="4950726" y="1875150"/>
            <a:ext cx="2252964" cy="163527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defRPr sz="5000">
                <a:solidFill>
                  <a:schemeClr val="accent6"/>
                </a:solidFill>
              </a:defRPr>
            </a:pPr>
            <a:r>
              <a:t>¾n+1</a:t>
            </a:r>
            <a:endParaRPr>
              <a:solidFill>
                <a:srgbClr val="000000"/>
              </a:solidFill>
            </a:endParaRPr>
          </a:p>
          <a:p>
            <a:pPr>
              <a:defRPr sz="5000">
                <a:solidFill>
                  <a:srgbClr val="FFFFFF"/>
                </a:solidFill>
              </a:defRPr>
            </a:pPr>
            <a:r>
              <a:t>   “Y”</a:t>
            </a:r>
          </a:p>
        </p:txBody>
      </p:sp>
      <p:sp>
        <p:nvSpPr>
          <p:cNvPr id="645" name="Shape 547"/>
          <p:cNvSpPr/>
          <p:nvPr/>
        </p:nvSpPr>
        <p:spPr>
          <a:xfrm>
            <a:off x="1442499" y="301349"/>
            <a:ext cx="7489202" cy="70129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600">
                <a:solidFill>
                  <a:srgbClr val="000000"/>
                </a:solidFill>
              </a:defRPr>
            </a:lvl1pPr>
          </a:lstStyle>
          <a:p>
            <a:r>
              <a:t>Must intersect at an honest node</a:t>
            </a:r>
          </a:p>
        </p:txBody>
      </p:sp>
      <p:sp>
        <p:nvSpPr>
          <p:cNvPr id="646" name="Shape 549"/>
          <p:cNvSpPr/>
          <p:nvPr/>
        </p:nvSpPr>
        <p:spPr>
          <a:xfrm flipH="1">
            <a:off x="4367950" y="1125150"/>
            <a:ext cx="438001" cy="1337101"/>
          </a:xfrm>
          <a:prstGeom prst="line">
            <a:avLst/>
          </a:prstGeom>
          <a:ln w="76200">
            <a:solidFill>
              <a:srgbClr val="666666"/>
            </a:solidFill>
            <a:tailEnd type="triangle"/>
          </a:ln>
        </p:spPr>
        <p:txBody>
          <a:bodyPr lIns="45719" rIns="45719"/>
          <a:lstStyle/>
          <a:p>
            <a:endParaRPr/>
          </a:p>
        </p:txBody>
      </p:sp>
      <p:pic>
        <p:nvPicPr>
          <p:cNvPr id="647" name="Shape 550" descr="Shape 550"/>
          <p:cNvPicPr>
            <a:picLocks noChangeAspect="1"/>
          </p:cNvPicPr>
          <p:nvPr/>
        </p:nvPicPr>
        <p:blipFill>
          <a:blip r:embed="rId3">
            <a:extLst/>
          </a:blip>
          <a:stretch>
            <a:fillRect/>
          </a:stretch>
        </p:blipFill>
        <p:spPr>
          <a:xfrm>
            <a:off x="2560636" y="2730450"/>
            <a:ext cx="648825" cy="648825"/>
          </a:xfrm>
          <a:prstGeom prst="rect">
            <a:avLst/>
          </a:prstGeom>
          <a:ln w="12700">
            <a:miter lim="400000"/>
          </a:ln>
        </p:spPr>
      </p:pic>
      <p:pic>
        <p:nvPicPr>
          <p:cNvPr id="648" name="Shape 551" descr="Shape 551"/>
          <p:cNvPicPr>
            <a:picLocks noChangeAspect="1"/>
          </p:cNvPicPr>
          <p:nvPr/>
        </p:nvPicPr>
        <p:blipFill>
          <a:blip r:embed="rId4">
            <a:extLst/>
          </a:blip>
          <a:stretch>
            <a:fillRect/>
          </a:stretch>
        </p:blipFill>
        <p:spPr>
          <a:xfrm>
            <a:off x="5544299" y="2730450"/>
            <a:ext cx="648825" cy="648825"/>
          </a:xfrm>
          <a:prstGeom prst="rect">
            <a:avLst/>
          </a:prstGeom>
          <a:ln w="12700">
            <a:miter lim="400000"/>
          </a:ln>
        </p:spPr>
      </p:pic>
      <p:pic>
        <p:nvPicPr>
          <p:cNvPr id="649" name="Shape 554" descr="Shape 554"/>
          <p:cNvPicPr>
            <a:picLocks noChangeAspect="1"/>
          </p:cNvPicPr>
          <p:nvPr/>
        </p:nvPicPr>
        <p:blipFill>
          <a:blip r:embed="rId5">
            <a:alphaModFix amt="77000"/>
            <a:extLst/>
          </a:blip>
          <a:srcRect l="19161" r="21952"/>
          <a:stretch>
            <a:fillRect/>
          </a:stretch>
        </p:blipFill>
        <p:spPr>
          <a:xfrm>
            <a:off x="895088" y="1524005"/>
            <a:ext cx="1071972" cy="1005957"/>
          </a:xfrm>
          <a:prstGeom prst="rect">
            <a:avLst/>
          </a:prstGeom>
          <a:ln w="12700">
            <a:miter lim="400000"/>
          </a:ln>
        </p:spPr>
      </p:pic>
      <p:pic>
        <p:nvPicPr>
          <p:cNvPr id="650" name="Shape 555" descr="Shape 555"/>
          <p:cNvPicPr>
            <a:picLocks noChangeAspect="1"/>
          </p:cNvPicPr>
          <p:nvPr/>
        </p:nvPicPr>
        <p:blipFill>
          <a:blip r:embed="rId6">
            <a:extLst/>
          </a:blip>
          <a:srcRect l="12217" r="37586" b="14580"/>
          <a:stretch>
            <a:fillRect/>
          </a:stretch>
        </p:blipFill>
        <p:spPr>
          <a:xfrm>
            <a:off x="6786726" y="1323912"/>
            <a:ext cx="1154300" cy="1206036"/>
          </a:xfrm>
          <a:prstGeom prst="rect">
            <a:avLst/>
          </a:prstGeom>
          <a:ln w="12700">
            <a:miter lim="400000"/>
          </a:ln>
        </p:spPr>
      </p:pic>
      <p:grpSp>
        <p:nvGrpSpPr>
          <p:cNvPr id="653" name="Shape 561"/>
          <p:cNvGrpSpPr/>
          <p:nvPr/>
        </p:nvGrpSpPr>
        <p:grpSpPr>
          <a:xfrm>
            <a:off x="-16251" y="3906149"/>
            <a:ext cx="9206402" cy="1138501"/>
            <a:chOff x="0" y="0"/>
            <a:chExt cx="9206400" cy="1138499"/>
          </a:xfrm>
        </p:grpSpPr>
        <p:sp>
          <p:nvSpPr>
            <p:cNvPr id="651" name="Rectangle"/>
            <p:cNvSpPr/>
            <p:nvPr/>
          </p:nvSpPr>
          <p:spPr>
            <a:xfrm>
              <a:off x="-1" y="0"/>
              <a:ext cx="9206402" cy="1138500"/>
            </a:xfrm>
            <a:prstGeom prst="rect">
              <a:avLst/>
            </a:prstGeom>
            <a:solidFill>
              <a:srgbClr val="FFFFFF"/>
            </a:solidFill>
            <a:ln w="12700" cap="flat">
              <a:noFill/>
              <a:miter lim="400000"/>
            </a:ln>
            <a:effectLst/>
          </p:spPr>
          <p:txBody>
            <a:bodyPr wrap="square" lIns="45719" tIns="45719" rIns="45719" bIns="45719" numCol="1" anchor="ctr">
              <a:noAutofit/>
            </a:bodyPr>
            <a:lstStyle/>
            <a:p>
              <a:pPr algn="ctr">
                <a:defRPr>
                  <a:solidFill>
                    <a:srgbClr val="000000"/>
                  </a:solidFill>
                </a:defRPr>
              </a:pPr>
              <a:endParaRPr/>
            </a:p>
          </p:txBody>
        </p:sp>
        <p:sp>
          <p:nvSpPr>
            <p:cNvPr id="652" name="Assume &lt; ½n malicious"/>
            <p:cNvSpPr/>
            <p:nvPr/>
          </p:nvSpPr>
          <p:spPr>
            <a:xfrm>
              <a:off x="-1" y="231699"/>
              <a:ext cx="9206402" cy="67510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2749" tIns="32749" rIns="32749" bIns="32749" numCol="1" anchor="ctr">
              <a:spAutoFit/>
            </a:bodyPr>
            <a:lstStyle/>
            <a:p>
              <a:pPr algn="ctr">
                <a:defRPr sz="2800">
                  <a:solidFill>
                    <a:srgbClr val="000000"/>
                  </a:solidFill>
                  <a:latin typeface="Oswald"/>
                  <a:ea typeface="Oswald"/>
                  <a:cs typeface="Oswald"/>
                  <a:sym typeface="Oswald"/>
                </a:defRPr>
              </a:pPr>
              <a:r>
                <a:t>Assume &lt; </a:t>
              </a:r>
              <a:r>
                <a:rPr sz="4000">
                  <a:solidFill>
                    <a:srgbClr val="4A86E8"/>
                  </a:solidFill>
                </a:rPr>
                <a:t>½n</a:t>
              </a:r>
              <a:r>
                <a:rPr sz="4000"/>
                <a:t> </a:t>
              </a:r>
              <a:r>
                <a:t>malicious</a:t>
              </a:r>
            </a:p>
          </p:txBody>
        </p:sp>
      </p:grpSp>
    </p:spTree>
    <p:extLst>
      <p:ext uri="{BB962C8B-B14F-4D97-AF65-F5344CB8AC3E}">
        <p14:creationId xmlns:p14="http://schemas.microsoft.com/office/powerpoint/2010/main" val="4100102083"/>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0" name="Shape 798"/>
          <p:cNvGrpSpPr/>
          <p:nvPr/>
        </p:nvGrpSpPr>
        <p:grpSpPr>
          <a:xfrm>
            <a:off x="5268221" y="54943"/>
            <a:ext cx="3200636" cy="1506848"/>
            <a:chOff x="0" y="0"/>
            <a:chExt cx="3200635" cy="1506846"/>
          </a:xfrm>
        </p:grpSpPr>
        <p:pic>
          <p:nvPicPr>
            <p:cNvPr id="657" name="Shape 799" descr="Shape 799"/>
            <p:cNvPicPr>
              <a:picLocks noChangeAspect="1"/>
            </p:cNvPicPr>
            <p:nvPr/>
          </p:nvPicPr>
          <p:blipFill>
            <a:blip r:embed="rId2">
              <a:extLst/>
            </a:blip>
            <a:stretch>
              <a:fillRect/>
            </a:stretch>
          </p:blipFill>
          <p:spPr>
            <a:xfrm>
              <a:off x="200346" y="0"/>
              <a:ext cx="3000290" cy="1506847"/>
            </a:xfrm>
            <a:prstGeom prst="rect">
              <a:avLst/>
            </a:prstGeom>
            <a:ln w="12700" cap="flat">
              <a:noFill/>
              <a:miter lim="400000"/>
            </a:ln>
            <a:effectLst/>
          </p:spPr>
        </p:pic>
        <p:sp>
          <p:nvSpPr>
            <p:cNvPr id="658" name="Shape 800"/>
            <p:cNvSpPr/>
            <p:nvPr/>
          </p:nvSpPr>
          <p:spPr>
            <a:xfrm>
              <a:off x="-1" y="1151214"/>
              <a:ext cx="327937" cy="303615"/>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659" name="Shape 801"/>
            <p:cNvSpPr/>
            <p:nvPr/>
          </p:nvSpPr>
          <p:spPr>
            <a:xfrm>
              <a:off x="2662606" y="1187681"/>
              <a:ext cx="262455" cy="230681"/>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661" name="Shape 802"/>
          <p:cNvSpPr/>
          <p:nvPr/>
        </p:nvSpPr>
        <p:spPr>
          <a:xfrm>
            <a:off x="2433324" y="655674"/>
            <a:ext cx="2805301" cy="1501"/>
          </a:xfrm>
          <a:prstGeom prst="line">
            <a:avLst/>
          </a:prstGeom>
          <a:ln w="76200">
            <a:solidFill>
              <a:srgbClr val="999999"/>
            </a:solidFill>
            <a:tailEnd type="triangle"/>
          </a:ln>
        </p:spPr>
        <p:txBody>
          <a:bodyPr lIns="45719" rIns="45719"/>
          <a:lstStyle/>
          <a:p>
            <a:endParaRPr/>
          </a:p>
        </p:txBody>
      </p:sp>
      <p:sp>
        <p:nvSpPr>
          <p:cNvPr id="662" name="Shape 803"/>
          <p:cNvSpPr/>
          <p:nvPr/>
        </p:nvSpPr>
        <p:spPr>
          <a:xfrm flipH="1">
            <a:off x="4240124" y="893799"/>
            <a:ext cx="1180501" cy="752701"/>
          </a:xfrm>
          <a:prstGeom prst="line">
            <a:avLst/>
          </a:prstGeom>
          <a:ln w="76200">
            <a:solidFill>
              <a:srgbClr val="999999"/>
            </a:solidFill>
            <a:tailEnd type="triangle"/>
          </a:ln>
        </p:spPr>
        <p:txBody>
          <a:bodyPr lIns="45719" rIns="45719"/>
          <a:lstStyle/>
          <a:p>
            <a:endParaRPr/>
          </a:p>
        </p:txBody>
      </p:sp>
      <p:sp>
        <p:nvSpPr>
          <p:cNvPr id="663" name="Shape 804"/>
          <p:cNvSpPr/>
          <p:nvPr/>
        </p:nvSpPr>
        <p:spPr>
          <a:xfrm>
            <a:off x="3495075" y="954900"/>
            <a:ext cx="1184101" cy="60218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000">
                <a:solidFill>
                  <a:srgbClr val="000000"/>
                </a:solidFill>
              </a:defRPr>
            </a:lvl1pPr>
          </a:lstStyle>
          <a:p>
            <a:r>
              <a:t>Ack</a:t>
            </a:r>
          </a:p>
        </p:txBody>
      </p:sp>
      <p:sp>
        <p:nvSpPr>
          <p:cNvPr id="664" name="Shape 806"/>
          <p:cNvSpPr/>
          <p:nvPr/>
        </p:nvSpPr>
        <p:spPr>
          <a:xfrm>
            <a:off x="2233124" y="42874"/>
            <a:ext cx="3263701" cy="602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000">
                <a:solidFill>
                  <a:srgbClr val="000000"/>
                </a:solidFill>
              </a:defRPr>
            </a:lvl1pPr>
          </a:lstStyle>
          <a:p>
            <a:r>
              <a:t>Propose (seq,     )</a:t>
            </a:r>
          </a:p>
        </p:txBody>
      </p:sp>
      <p:pic>
        <p:nvPicPr>
          <p:cNvPr id="665" name="Shape 807" descr="Shape 807"/>
          <p:cNvPicPr>
            <a:picLocks noChangeAspect="1"/>
          </p:cNvPicPr>
          <p:nvPr/>
        </p:nvPicPr>
        <p:blipFill>
          <a:blip r:embed="rId3">
            <a:extLst/>
          </a:blip>
          <a:stretch>
            <a:fillRect/>
          </a:stretch>
        </p:blipFill>
        <p:spPr>
          <a:xfrm>
            <a:off x="4713049" y="158150"/>
            <a:ext cx="476001" cy="476001"/>
          </a:xfrm>
          <a:prstGeom prst="rect">
            <a:avLst/>
          </a:prstGeom>
          <a:ln w="12700">
            <a:miter lim="400000"/>
          </a:ln>
        </p:spPr>
      </p:pic>
      <p:pic>
        <p:nvPicPr>
          <p:cNvPr id="666" name="Shape 808" descr="Shape 808"/>
          <p:cNvPicPr>
            <a:picLocks noChangeAspect="1"/>
          </p:cNvPicPr>
          <p:nvPr/>
        </p:nvPicPr>
        <p:blipFill>
          <a:blip r:embed="rId4">
            <a:extLst/>
          </a:blip>
          <a:srcRect l="13609" r="14337" b="42479"/>
          <a:stretch>
            <a:fillRect/>
          </a:stretch>
        </p:blipFill>
        <p:spPr>
          <a:xfrm>
            <a:off x="1196373" y="133986"/>
            <a:ext cx="872525" cy="1044877"/>
          </a:xfrm>
          <a:prstGeom prst="rect">
            <a:avLst/>
          </a:prstGeom>
          <a:ln w="12700">
            <a:miter lim="400000"/>
          </a:ln>
        </p:spPr>
      </p:pic>
    </p:spTree>
    <p:extLst>
      <p:ext uri="{BB962C8B-B14F-4D97-AF65-F5344CB8AC3E}">
        <p14:creationId xmlns:p14="http://schemas.microsoft.com/office/powerpoint/2010/main" val="97378829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1" name="Shape 813"/>
          <p:cNvGrpSpPr/>
          <p:nvPr/>
        </p:nvGrpSpPr>
        <p:grpSpPr>
          <a:xfrm>
            <a:off x="5268221" y="54943"/>
            <a:ext cx="3200636" cy="1506848"/>
            <a:chOff x="0" y="0"/>
            <a:chExt cx="3200635" cy="1506846"/>
          </a:xfrm>
        </p:grpSpPr>
        <p:pic>
          <p:nvPicPr>
            <p:cNvPr id="668" name="Shape 814" descr="Shape 814"/>
            <p:cNvPicPr>
              <a:picLocks noChangeAspect="1"/>
            </p:cNvPicPr>
            <p:nvPr/>
          </p:nvPicPr>
          <p:blipFill>
            <a:blip r:embed="rId2">
              <a:extLst/>
            </a:blip>
            <a:stretch>
              <a:fillRect/>
            </a:stretch>
          </p:blipFill>
          <p:spPr>
            <a:xfrm>
              <a:off x="200346" y="0"/>
              <a:ext cx="3000290" cy="1506847"/>
            </a:xfrm>
            <a:prstGeom prst="rect">
              <a:avLst/>
            </a:prstGeom>
            <a:ln w="12700" cap="flat">
              <a:noFill/>
              <a:miter lim="400000"/>
            </a:ln>
            <a:effectLst/>
          </p:spPr>
        </p:pic>
        <p:sp>
          <p:nvSpPr>
            <p:cNvPr id="669" name="Shape 815"/>
            <p:cNvSpPr/>
            <p:nvPr/>
          </p:nvSpPr>
          <p:spPr>
            <a:xfrm>
              <a:off x="-1" y="1151214"/>
              <a:ext cx="327937" cy="303615"/>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sp>
          <p:nvSpPr>
            <p:cNvPr id="670" name="Shape 816"/>
            <p:cNvSpPr/>
            <p:nvPr/>
          </p:nvSpPr>
          <p:spPr>
            <a:xfrm>
              <a:off x="2662606" y="1187681"/>
              <a:ext cx="262455" cy="230681"/>
            </a:xfrm>
            <a:prstGeom prst="rect">
              <a:avLst/>
            </a:prstGeom>
            <a:solidFill>
              <a:srgbClr val="FFFFFF"/>
            </a:solidFill>
            <a:ln w="12700" cap="flat">
              <a:noFill/>
              <a:miter lim="400000"/>
            </a:ln>
            <a:effectLst/>
          </p:spPr>
          <p:txBody>
            <a:bodyPr wrap="square" lIns="45719" tIns="45719" rIns="45719" bIns="45719" numCol="1" anchor="ctr">
              <a:noAutofit/>
            </a:bodyPr>
            <a:lstStyle/>
            <a:p>
              <a:pPr>
                <a:defRPr>
                  <a:solidFill>
                    <a:srgbClr val="000000"/>
                  </a:solidFill>
                </a:defRPr>
              </a:pPr>
              <a:endParaRPr/>
            </a:p>
          </p:txBody>
        </p:sp>
      </p:grpSp>
      <p:sp>
        <p:nvSpPr>
          <p:cNvPr id="672" name="Shape 817"/>
          <p:cNvSpPr/>
          <p:nvPr/>
        </p:nvSpPr>
        <p:spPr>
          <a:xfrm>
            <a:off x="2433324" y="655674"/>
            <a:ext cx="2805301" cy="1501"/>
          </a:xfrm>
          <a:prstGeom prst="line">
            <a:avLst/>
          </a:prstGeom>
          <a:ln w="76200">
            <a:solidFill>
              <a:srgbClr val="999999"/>
            </a:solidFill>
            <a:tailEnd type="triangle"/>
          </a:ln>
        </p:spPr>
        <p:txBody>
          <a:bodyPr lIns="45719" rIns="45719"/>
          <a:lstStyle/>
          <a:p>
            <a:endParaRPr/>
          </a:p>
        </p:txBody>
      </p:sp>
      <p:sp>
        <p:nvSpPr>
          <p:cNvPr id="673" name="Shape 818"/>
          <p:cNvSpPr/>
          <p:nvPr/>
        </p:nvSpPr>
        <p:spPr>
          <a:xfrm>
            <a:off x="2233124" y="42874"/>
            <a:ext cx="3263701" cy="6021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000">
                <a:solidFill>
                  <a:srgbClr val="000000"/>
                </a:solidFill>
              </a:defRPr>
            </a:lvl1pPr>
          </a:lstStyle>
          <a:p>
            <a:r>
              <a:t>Propose (seq,     )</a:t>
            </a:r>
          </a:p>
        </p:txBody>
      </p:sp>
      <p:sp>
        <p:nvSpPr>
          <p:cNvPr id="674" name="Shape 819"/>
          <p:cNvSpPr/>
          <p:nvPr/>
        </p:nvSpPr>
        <p:spPr>
          <a:xfrm flipH="1">
            <a:off x="4240124" y="893799"/>
            <a:ext cx="1180501" cy="752701"/>
          </a:xfrm>
          <a:prstGeom prst="line">
            <a:avLst/>
          </a:prstGeom>
          <a:ln w="76200">
            <a:solidFill>
              <a:srgbClr val="999999"/>
            </a:solidFill>
            <a:tailEnd type="triangle"/>
          </a:ln>
        </p:spPr>
        <p:txBody>
          <a:bodyPr lIns="45719" rIns="45719"/>
          <a:lstStyle/>
          <a:p>
            <a:endParaRPr/>
          </a:p>
        </p:txBody>
      </p:sp>
      <p:sp>
        <p:nvSpPr>
          <p:cNvPr id="675" name="Shape 820"/>
          <p:cNvSpPr/>
          <p:nvPr/>
        </p:nvSpPr>
        <p:spPr>
          <a:xfrm>
            <a:off x="3495075" y="954900"/>
            <a:ext cx="1184101" cy="60218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000">
                <a:solidFill>
                  <a:srgbClr val="000000"/>
                </a:solidFill>
              </a:defRPr>
            </a:lvl1pPr>
          </a:lstStyle>
          <a:p>
            <a:r>
              <a:t>Ack</a:t>
            </a:r>
          </a:p>
        </p:txBody>
      </p:sp>
      <p:sp>
        <p:nvSpPr>
          <p:cNvPr id="676" name="Shape 821"/>
          <p:cNvSpPr/>
          <p:nvPr/>
        </p:nvSpPr>
        <p:spPr>
          <a:xfrm>
            <a:off x="-58475" y="1741199"/>
            <a:ext cx="9398400" cy="1661101"/>
          </a:xfrm>
          <a:prstGeom prst="rect">
            <a:avLst/>
          </a:prstGeom>
          <a:solidFill>
            <a:srgbClr val="FFFF00"/>
          </a:solidFill>
          <a:ln w="12700">
            <a:miter lim="400000"/>
          </a:ln>
        </p:spPr>
        <p:txBody>
          <a:bodyPr lIns="45719" rIns="45719" anchor="ctr"/>
          <a:lstStyle/>
          <a:p>
            <a:pPr algn="ctr">
              <a:defRPr sz="3000">
                <a:solidFill>
                  <a:srgbClr val="000000"/>
                </a:solidFill>
              </a:defRPr>
            </a:pPr>
            <a:endParaRPr/>
          </a:p>
        </p:txBody>
      </p:sp>
      <p:pic>
        <p:nvPicPr>
          <p:cNvPr id="677" name="Shape 822" descr="Shape 822"/>
          <p:cNvPicPr>
            <a:picLocks noChangeAspect="1"/>
          </p:cNvPicPr>
          <p:nvPr/>
        </p:nvPicPr>
        <p:blipFill>
          <a:blip r:embed="rId3">
            <a:extLst/>
          </a:blip>
          <a:stretch>
            <a:fillRect/>
          </a:stretch>
        </p:blipFill>
        <p:spPr>
          <a:xfrm>
            <a:off x="2744430" y="2417640"/>
            <a:ext cx="749851" cy="749851"/>
          </a:xfrm>
          <a:prstGeom prst="rect">
            <a:avLst/>
          </a:prstGeom>
          <a:ln w="12700">
            <a:miter lim="400000"/>
          </a:ln>
        </p:spPr>
      </p:pic>
      <p:pic>
        <p:nvPicPr>
          <p:cNvPr id="678" name="Shape 823" descr="Shape 823"/>
          <p:cNvPicPr>
            <a:picLocks noChangeAspect="1"/>
          </p:cNvPicPr>
          <p:nvPr/>
        </p:nvPicPr>
        <p:blipFill>
          <a:blip r:embed="rId3">
            <a:extLst/>
          </a:blip>
          <a:stretch>
            <a:fillRect/>
          </a:stretch>
        </p:blipFill>
        <p:spPr>
          <a:xfrm>
            <a:off x="904375" y="2417640"/>
            <a:ext cx="749852" cy="749851"/>
          </a:xfrm>
          <a:prstGeom prst="rect">
            <a:avLst/>
          </a:prstGeom>
          <a:ln w="12700">
            <a:miter lim="400000"/>
          </a:ln>
        </p:spPr>
      </p:pic>
      <p:pic>
        <p:nvPicPr>
          <p:cNvPr id="679" name="Shape 824" descr="Shape 824"/>
          <p:cNvPicPr>
            <a:picLocks noChangeAspect="1"/>
          </p:cNvPicPr>
          <p:nvPr/>
        </p:nvPicPr>
        <p:blipFill>
          <a:blip r:embed="rId3">
            <a:extLst/>
          </a:blip>
          <a:stretch>
            <a:fillRect/>
          </a:stretch>
        </p:blipFill>
        <p:spPr>
          <a:xfrm>
            <a:off x="1828595" y="2417640"/>
            <a:ext cx="749851" cy="749851"/>
          </a:xfrm>
          <a:prstGeom prst="rect">
            <a:avLst/>
          </a:prstGeom>
          <a:ln w="12700">
            <a:miter lim="400000"/>
          </a:ln>
        </p:spPr>
      </p:pic>
      <p:pic>
        <p:nvPicPr>
          <p:cNvPr id="680" name="Shape 825" descr="Shape 825"/>
          <p:cNvPicPr>
            <a:picLocks noChangeAspect="1"/>
          </p:cNvPicPr>
          <p:nvPr/>
        </p:nvPicPr>
        <p:blipFill>
          <a:blip r:embed="rId4">
            <a:extLst/>
          </a:blip>
          <a:stretch>
            <a:fillRect/>
          </a:stretch>
        </p:blipFill>
        <p:spPr>
          <a:xfrm>
            <a:off x="1072426" y="1930872"/>
            <a:ext cx="451419" cy="451418"/>
          </a:xfrm>
          <a:prstGeom prst="rect">
            <a:avLst/>
          </a:prstGeom>
          <a:ln w="12700">
            <a:miter lim="400000"/>
          </a:ln>
        </p:spPr>
      </p:pic>
      <p:pic>
        <p:nvPicPr>
          <p:cNvPr id="681" name="Shape 826" descr="Shape 826"/>
          <p:cNvPicPr>
            <a:picLocks noChangeAspect="1"/>
          </p:cNvPicPr>
          <p:nvPr/>
        </p:nvPicPr>
        <p:blipFill>
          <a:blip r:embed="rId5">
            <a:extLst/>
          </a:blip>
          <a:stretch>
            <a:fillRect/>
          </a:stretch>
        </p:blipFill>
        <p:spPr>
          <a:xfrm>
            <a:off x="1891100" y="1866929"/>
            <a:ext cx="616491" cy="616491"/>
          </a:xfrm>
          <a:prstGeom prst="rect">
            <a:avLst/>
          </a:prstGeom>
          <a:ln w="12700">
            <a:miter lim="400000"/>
          </a:ln>
        </p:spPr>
      </p:pic>
      <p:pic>
        <p:nvPicPr>
          <p:cNvPr id="682" name="Shape 827" descr="Shape 827"/>
          <p:cNvPicPr>
            <a:picLocks noChangeAspect="1"/>
          </p:cNvPicPr>
          <p:nvPr/>
        </p:nvPicPr>
        <p:blipFill>
          <a:blip r:embed="rId6">
            <a:extLst/>
          </a:blip>
          <a:stretch>
            <a:fillRect/>
          </a:stretch>
        </p:blipFill>
        <p:spPr>
          <a:xfrm>
            <a:off x="2846273" y="1872374"/>
            <a:ext cx="616501" cy="616501"/>
          </a:xfrm>
          <a:prstGeom prst="rect">
            <a:avLst/>
          </a:prstGeom>
          <a:ln w="12700">
            <a:miter lim="400000"/>
          </a:ln>
        </p:spPr>
      </p:pic>
      <p:pic>
        <p:nvPicPr>
          <p:cNvPr id="683" name="Shape 828" descr="Shape 828"/>
          <p:cNvPicPr>
            <a:picLocks noChangeAspect="1"/>
          </p:cNvPicPr>
          <p:nvPr/>
        </p:nvPicPr>
        <p:blipFill>
          <a:blip r:embed="rId7">
            <a:alphaModFix amt="93000"/>
            <a:extLst/>
          </a:blip>
          <a:stretch>
            <a:fillRect/>
          </a:stretch>
        </p:blipFill>
        <p:spPr>
          <a:xfrm>
            <a:off x="3846262" y="1949456"/>
            <a:ext cx="451418" cy="451439"/>
          </a:xfrm>
          <a:prstGeom prst="rect">
            <a:avLst/>
          </a:prstGeom>
          <a:ln w="12700">
            <a:miter lim="400000"/>
          </a:ln>
        </p:spPr>
      </p:pic>
      <p:pic>
        <p:nvPicPr>
          <p:cNvPr id="684" name="Shape 829" descr="Shape 829"/>
          <p:cNvPicPr>
            <a:picLocks noChangeAspect="1"/>
          </p:cNvPicPr>
          <p:nvPr/>
        </p:nvPicPr>
        <p:blipFill>
          <a:blip r:embed="rId3">
            <a:extLst/>
          </a:blip>
          <a:stretch>
            <a:fillRect/>
          </a:stretch>
        </p:blipFill>
        <p:spPr>
          <a:xfrm>
            <a:off x="4576112" y="2417640"/>
            <a:ext cx="749851" cy="749851"/>
          </a:xfrm>
          <a:prstGeom prst="rect">
            <a:avLst/>
          </a:prstGeom>
          <a:ln w="12700">
            <a:miter lim="400000"/>
          </a:ln>
        </p:spPr>
      </p:pic>
      <p:pic>
        <p:nvPicPr>
          <p:cNvPr id="685" name="Shape 830" descr="Shape 830"/>
          <p:cNvPicPr>
            <a:picLocks noChangeAspect="1"/>
          </p:cNvPicPr>
          <p:nvPr/>
        </p:nvPicPr>
        <p:blipFill>
          <a:blip r:embed="rId3">
            <a:extLst/>
          </a:blip>
          <a:stretch>
            <a:fillRect/>
          </a:stretch>
        </p:blipFill>
        <p:spPr>
          <a:xfrm>
            <a:off x="5513937" y="2417640"/>
            <a:ext cx="749851" cy="749851"/>
          </a:xfrm>
          <a:prstGeom prst="rect">
            <a:avLst/>
          </a:prstGeom>
          <a:ln w="12700">
            <a:miter lim="400000"/>
          </a:ln>
        </p:spPr>
      </p:pic>
      <p:pic>
        <p:nvPicPr>
          <p:cNvPr id="686" name="Shape 831" descr="Shape 831"/>
          <p:cNvPicPr>
            <a:picLocks noChangeAspect="1"/>
          </p:cNvPicPr>
          <p:nvPr/>
        </p:nvPicPr>
        <p:blipFill>
          <a:blip r:embed="rId8">
            <a:extLst/>
          </a:blip>
          <a:stretch>
            <a:fillRect/>
          </a:stretch>
        </p:blipFill>
        <p:spPr>
          <a:xfrm>
            <a:off x="4720416" y="1942619"/>
            <a:ext cx="476010" cy="476011"/>
          </a:xfrm>
          <a:prstGeom prst="rect">
            <a:avLst/>
          </a:prstGeom>
          <a:ln w="12700">
            <a:miter lim="400000"/>
          </a:ln>
        </p:spPr>
      </p:pic>
      <p:sp>
        <p:nvSpPr>
          <p:cNvPr id="687" name="Shape 832"/>
          <p:cNvSpPr/>
          <p:nvPr/>
        </p:nvSpPr>
        <p:spPr>
          <a:xfrm>
            <a:off x="6215050" y="1905349"/>
            <a:ext cx="2972401" cy="11355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600" b="1">
                <a:solidFill>
                  <a:srgbClr val="0000FF"/>
                </a:solidFill>
              </a:defRPr>
            </a:pPr>
            <a:r>
              <a:t>¾</a:t>
            </a:r>
            <a:r>
              <a:rPr sz="3000" b="0">
                <a:solidFill>
                  <a:srgbClr val="000000"/>
                </a:solidFill>
              </a:rPr>
              <a:t> acks: </a:t>
            </a:r>
            <a:endParaRPr>
              <a:solidFill>
                <a:srgbClr val="000000"/>
              </a:solidFill>
            </a:endParaRPr>
          </a:p>
          <a:p>
            <a:pPr algn="ctr">
              <a:defRPr sz="3000" b="1">
                <a:solidFill>
                  <a:srgbClr val="0000FF"/>
                </a:solidFill>
              </a:defRPr>
            </a:pPr>
            <a:r>
              <a:t>notarized </a:t>
            </a:r>
          </a:p>
        </p:txBody>
      </p:sp>
      <p:pic>
        <p:nvPicPr>
          <p:cNvPr id="688" name="Shape 833" descr="Shape 833"/>
          <p:cNvPicPr>
            <a:picLocks noChangeAspect="1"/>
          </p:cNvPicPr>
          <p:nvPr/>
        </p:nvPicPr>
        <p:blipFill>
          <a:blip r:embed="rId9">
            <a:extLst/>
          </a:blip>
          <a:stretch>
            <a:fillRect/>
          </a:stretch>
        </p:blipFill>
        <p:spPr>
          <a:xfrm>
            <a:off x="5650874" y="1937165"/>
            <a:ext cx="476001" cy="476021"/>
          </a:xfrm>
          <a:prstGeom prst="rect">
            <a:avLst/>
          </a:prstGeom>
          <a:ln w="12700">
            <a:miter lim="400000"/>
          </a:ln>
        </p:spPr>
      </p:pic>
      <p:pic>
        <p:nvPicPr>
          <p:cNvPr id="689" name="Shape 834" descr="Shape 834"/>
          <p:cNvPicPr>
            <a:picLocks noChangeAspect="1"/>
          </p:cNvPicPr>
          <p:nvPr/>
        </p:nvPicPr>
        <p:blipFill>
          <a:blip r:embed="rId3">
            <a:extLst/>
          </a:blip>
          <a:stretch>
            <a:fillRect/>
          </a:stretch>
        </p:blipFill>
        <p:spPr>
          <a:xfrm>
            <a:off x="4713049" y="158150"/>
            <a:ext cx="476001" cy="476001"/>
          </a:xfrm>
          <a:prstGeom prst="rect">
            <a:avLst/>
          </a:prstGeom>
          <a:ln w="12700">
            <a:miter lim="400000"/>
          </a:ln>
        </p:spPr>
      </p:pic>
      <p:pic>
        <p:nvPicPr>
          <p:cNvPr id="690" name="Shape 835" descr="Shape 835"/>
          <p:cNvPicPr>
            <a:picLocks noChangeAspect="1"/>
          </p:cNvPicPr>
          <p:nvPr/>
        </p:nvPicPr>
        <p:blipFill>
          <a:blip r:embed="rId10">
            <a:extLst/>
          </a:blip>
          <a:srcRect l="13609" r="14337" b="42479"/>
          <a:stretch>
            <a:fillRect/>
          </a:stretch>
        </p:blipFill>
        <p:spPr>
          <a:xfrm>
            <a:off x="1196373" y="133986"/>
            <a:ext cx="872525" cy="1044877"/>
          </a:xfrm>
          <a:prstGeom prst="rect">
            <a:avLst/>
          </a:prstGeom>
          <a:ln w="12700">
            <a:miter lim="400000"/>
          </a:ln>
        </p:spPr>
      </p:pic>
    </p:spTree>
    <p:extLst>
      <p:ext uri="{BB962C8B-B14F-4D97-AF65-F5344CB8AC3E}">
        <p14:creationId xmlns:p14="http://schemas.microsoft.com/office/powerpoint/2010/main" val="176169340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a:spLocks noGrp="1"/>
          </p:cNvSpPr>
          <p:nvPr>
            <p:ph type="title"/>
          </p:nvPr>
        </p:nvSpPr>
        <p:spPr>
          <a:xfrm>
            <a:off x="140375" y="205978"/>
            <a:ext cx="8907931"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dirty="0"/>
              <a:t>M</a:t>
            </a:r>
            <a:r>
              <a:rPr lang="en" dirty="0" err="1"/>
              <a:t>icro</a:t>
            </a:r>
            <a:r>
              <a:rPr lang="en" dirty="0"/>
              <a:t>-payments</a:t>
            </a:r>
            <a:r>
              <a:rPr lang="en-US" dirty="0"/>
              <a:t> with Bitcoin</a:t>
            </a:r>
            <a:endParaRPr i="1" dirty="0"/>
          </a:p>
        </p:txBody>
      </p:sp>
      <p:sp>
        <p:nvSpPr>
          <p:cNvPr id="345" name="Shape 345"/>
          <p:cNvSpPr/>
          <p:nvPr/>
        </p:nvSpPr>
        <p:spPr>
          <a:xfrm>
            <a:off x="101263" y="3147125"/>
            <a:ext cx="1426200" cy="1306500"/>
          </a:xfrm>
          <a:prstGeom prst="smileyFace">
            <a:avLst>
              <a:gd name="adj" fmla="val 4653"/>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6" name="Shape 346"/>
          <p:cNvSpPr txBox="1"/>
          <p:nvPr/>
        </p:nvSpPr>
        <p:spPr>
          <a:xfrm>
            <a:off x="500413" y="4453625"/>
            <a:ext cx="6279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Alice</a:t>
            </a:r>
            <a:endParaRPr/>
          </a:p>
        </p:txBody>
      </p:sp>
      <p:sp>
        <p:nvSpPr>
          <p:cNvPr id="347" name="Shape 347"/>
          <p:cNvSpPr/>
          <p:nvPr/>
        </p:nvSpPr>
        <p:spPr>
          <a:xfrm>
            <a:off x="7112288" y="2986025"/>
            <a:ext cx="1426200" cy="1306500"/>
          </a:xfrm>
          <a:prstGeom prst="smileyFace">
            <a:avLst>
              <a:gd name="adj" fmla="val 4653"/>
            </a:avLst>
          </a:prstGeom>
          <a:solidFill>
            <a:schemeClr val="lt2"/>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8" name="Shape 348"/>
          <p:cNvSpPr txBox="1"/>
          <p:nvPr/>
        </p:nvSpPr>
        <p:spPr>
          <a:xfrm>
            <a:off x="7511438" y="4292525"/>
            <a:ext cx="627900" cy="32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Bob</a:t>
            </a:r>
            <a:endParaRPr/>
          </a:p>
        </p:txBody>
      </p:sp>
      <p:sp>
        <p:nvSpPr>
          <p:cNvPr id="350" name="Shape 350"/>
          <p:cNvSpPr/>
          <p:nvPr/>
        </p:nvSpPr>
        <p:spPr>
          <a:xfrm>
            <a:off x="1818325" y="3714475"/>
            <a:ext cx="5003100" cy="492000"/>
          </a:xfrm>
          <a:prstGeom prst="rect">
            <a:avLst/>
          </a:prstGeom>
          <a:solidFill>
            <a:srgbClr val="B6D7A8"/>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1800">
                <a:solidFill>
                  <a:schemeClr val="dk1"/>
                </a:solidFill>
                <a:latin typeface="Trebuchet MS"/>
                <a:ea typeface="Trebuchet MS"/>
                <a:cs typeface="Trebuchet MS"/>
                <a:sym typeface="Trebuchet MS"/>
              </a:rPr>
              <a:t>Input: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Pay 01 to Bob, 99 to Alice</a:t>
            </a:r>
            <a:endParaRPr sz="1800" baseline="-25000">
              <a:solidFill>
                <a:schemeClr val="dk1"/>
              </a:solidFill>
              <a:latin typeface="Trebuchet MS"/>
              <a:ea typeface="Trebuchet MS"/>
              <a:cs typeface="Trebuchet MS"/>
              <a:sym typeface="Trebuchet MS"/>
            </a:endParaRPr>
          </a:p>
          <a:p>
            <a:pPr marL="0" lvl="0" indent="0" algn="r" rtl="0">
              <a:lnSpc>
                <a:spcPct val="100000"/>
              </a:lnSpc>
              <a:spcBef>
                <a:spcPts val="0"/>
              </a:spcBef>
              <a:spcAft>
                <a:spcPts val="0"/>
              </a:spcAft>
              <a:buNone/>
            </a:pPr>
            <a:r>
              <a:rPr lang="en" sz="1000">
                <a:solidFill>
                  <a:schemeClr val="dk1"/>
                </a:solidFill>
                <a:latin typeface="Trebuchet MS"/>
                <a:ea typeface="Trebuchet MS"/>
                <a:cs typeface="Trebuchet MS"/>
                <a:sym typeface="Trebuchet MS"/>
              </a:rPr>
              <a:t>SIGNED(ALICE)___________</a:t>
            </a:r>
            <a:endParaRPr sz="1000">
              <a:solidFill>
                <a:schemeClr val="dk1"/>
              </a:solidFill>
              <a:latin typeface="Trebuchet MS"/>
              <a:ea typeface="Trebuchet MS"/>
              <a:cs typeface="Trebuchet MS"/>
              <a:sym typeface="Trebuchet MS"/>
            </a:endParaRPr>
          </a:p>
        </p:txBody>
      </p:sp>
      <p:sp>
        <p:nvSpPr>
          <p:cNvPr id="351" name="Shape 351"/>
          <p:cNvSpPr/>
          <p:nvPr/>
        </p:nvSpPr>
        <p:spPr>
          <a:xfrm>
            <a:off x="1818325" y="3222475"/>
            <a:ext cx="5003100" cy="492000"/>
          </a:xfrm>
          <a:prstGeom prst="rect">
            <a:avLst/>
          </a:prstGeom>
          <a:solidFill>
            <a:srgbClr val="B6D7A8"/>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1800">
                <a:solidFill>
                  <a:schemeClr val="dk1"/>
                </a:solidFill>
                <a:latin typeface="Trebuchet MS"/>
                <a:ea typeface="Trebuchet MS"/>
                <a:cs typeface="Trebuchet MS"/>
                <a:sym typeface="Trebuchet MS"/>
              </a:rPr>
              <a:t>Input: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Pay 02 to Bob, 98 to Alice</a:t>
            </a:r>
            <a:endParaRPr sz="1800" baseline="-25000">
              <a:solidFill>
                <a:schemeClr val="dk1"/>
              </a:solidFill>
              <a:latin typeface="Trebuchet MS"/>
              <a:ea typeface="Trebuchet MS"/>
              <a:cs typeface="Trebuchet MS"/>
              <a:sym typeface="Trebuchet MS"/>
            </a:endParaRPr>
          </a:p>
          <a:p>
            <a:pPr marL="0" lvl="0" indent="0" algn="r" rtl="0">
              <a:spcBef>
                <a:spcPts val="0"/>
              </a:spcBef>
              <a:spcAft>
                <a:spcPts val="0"/>
              </a:spcAft>
              <a:buNone/>
            </a:pPr>
            <a:r>
              <a:rPr lang="en" sz="1000">
                <a:solidFill>
                  <a:schemeClr val="dk1"/>
                </a:solidFill>
                <a:latin typeface="Trebuchet MS"/>
                <a:ea typeface="Trebuchet MS"/>
                <a:cs typeface="Trebuchet MS"/>
                <a:sym typeface="Trebuchet MS"/>
              </a:rPr>
              <a:t>SIGNED(ALICE)___________</a:t>
            </a:r>
            <a:endParaRPr sz="1000">
              <a:solidFill>
                <a:schemeClr val="dk1"/>
              </a:solidFill>
              <a:latin typeface="Trebuchet MS"/>
              <a:ea typeface="Trebuchet MS"/>
              <a:cs typeface="Trebuchet MS"/>
              <a:sym typeface="Trebuchet MS"/>
            </a:endParaRPr>
          </a:p>
        </p:txBody>
      </p:sp>
      <p:sp>
        <p:nvSpPr>
          <p:cNvPr id="352" name="Shape 352"/>
          <p:cNvSpPr/>
          <p:nvPr/>
        </p:nvSpPr>
        <p:spPr>
          <a:xfrm>
            <a:off x="1818325" y="2730475"/>
            <a:ext cx="5003100" cy="492000"/>
          </a:xfrm>
          <a:prstGeom prst="rect">
            <a:avLst/>
          </a:prstGeom>
          <a:solidFill>
            <a:srgbClr val="B6D7A8"/>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1800">
                <a:solidFill>
                  <a:schemeClr val="dk1"/>
                </a:solidFill>
                <a:latin typeface="Trebuchet MS"/>
                <a:ea typeface="Trebuchet MS"/>
                <a:cs typeface="Trebuchet MS"/>
                <a:sym typeface="Trebuchet MS"/>
              </a:rPr>
              <a:t>Input: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Pay 03 to Bob, 97 to Alice</a:t>
            </a:r>
            <a:endParaRPr sz="1800" baseline="-25000">
              <a:solidFill>
                <a:schemeClr val="dk1"/>
              </a:solidFill>
              <a:latin typeface="Trebuchet MS"/>
              <a:ea typeface="Trebuchet MS"/>
              <a:cs typeface="Trebuchet MS"/>
              <a:sym typeface="Trebuchet MS"/>
            </a:endParaRPr>
          </a:p>
          <a:p>
            <a:pPr marL="0" lvl="0" indent="0" algn="r" rtl="0">
              <a:spcBef>
                <a:spcPts val="0"/>
              </a:spcBef>
              <a:spcAft>
                <a:spcPts val="0"/>
              </a:spcAft>
              <a:buNone/>
            </a:pPr>
            <a:r>
              <a:rPr lang="en" sz="1000">
                <a:solidFill>
                  <a:schemeClr val="dk1"/>
                </a:solidFill>
                <a:latin typeface="Trebuchet MS"/>
                <a:ea typeface="Trebuchet MS"/>
                <a:cs typeface="Trebuchet MS"/>
                <a:sym typeface="Trebuchet MS"/>
              </a:rPr>
              <a:t>SIGNED(ALICE)___________</a:t>
            </a:r>
            <a:endParaRPr sz="1000">
              <a:solidFill>
                <a:schemeClr val="dk1"/>
              </a:solidFill>
              <a:latin typeface="Trebuchet MS"/>
              <a:ea typeface="Trebuchet MS"/>
              <a:cs typeface="Trebuchet MS"/>
              <a:sym typeface="Trebuchet MS"/>
            </a:endParaRPr>
          </a:p>
        </p:txBody>
      </p:sp>
      <p:sp>
        <p:nvSpPr>
          <p:cNvPr id="353" name="Shape 353"/>
          <p:cNvSpPr/>
          <p:nvPr/>
        </p:nvSpPr>
        <p:spPr>
          <a:xfrm>
            <a:off x="1818325" y="2238475"/>
            <a:ext cx="5003100" cy="492000"/>
          </a:xfrm>
          <a:prstGeom prst="rect">
            <a:avLst/>
          </a:prstGeom>
          <a:solidFill>
            <a:srgbClr val="B6D7A8"/>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1800">
                <a:solidFill>
                  <a:schemeClr val="dk1"/>
                </a:solidFill>
                <a:latin typeface="Trebuchet MS"/>
                <a:ea typeface="Trebuchet MS"/>
                <a:cs typeface="Trebuchet MS"/>
                <a:sym typeface="Trebuchet MS"/>
              </a:rPr>
              <a:t>Input: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Pay 04 to Bob, 96 to Alice</a:t>
            </a:r>
            <a:endParaRPr sz="1800" baseline="-25000">
              <a:solidFill>
                <a:schemeClr val="dk1"/>
              </a:solidFill>
              <a:latin typeface="Trebuchet MS"/>
              <a:ea typeface="Trebuchet MS"/>
              <a:cs typeface="Trebuchet MS"/>
              <a:sym typeface="Trebuchet MS"/>
            </a:endParaRPr>
          </a:p>
          <a:p>
            <a:pPr marL="0" lvl="0" indent="0" algn="r" rtl="0">
              <a:spcBef>
                <a:spcPts val="0"/>
              </a:spcBef>
              <a:spcAft>
                <a:spcPts val="0"/>
              </a:spcAft>
              <a:buNone/>
            </a:pPr>
            <a:r>
              <a:rPr lang="en" sz="1000">
                <a:solidFill>
                  <a:schemeClr val="dk1"/>
                </a:solidFill>
                <a:latin typeface="Trebuchet MS"/>
                <a:ea typeface="Trebuchet MS"/>
                <a:cs typeface="Trebuchet MS"/>
                <a:sym typeface="Trebuchet MS"/>
              </a:rPr>
              <a:t>SIGNED(ALICE)___________</a:t>
            </a:r>
            <a:endParaRPr sz="1000">
              <a:solidFill>
                <a:schemeClr val="dk1"/>
              </a:solidFill>
              <a:latin typeface="Trebuchet MS"/>
              <a:ea typeface="Trebuchet MS"/>
              <a:cs typeface="Trebuchet MS"/>
              <a:sym typeface="Trebuchet MS"/>
            </a:endParaRPr>
          </a:p>
        </p:txBody>
      </p:sp>
      <p:sp>
        <p:nvSpPr>
          <p:cNvPr id="354" name="Shape 354"/>
          <p:cNvSpPr/>
          <p:nvPr/>
        </p:nvSpPr>
        <p:spPr>
          <a:xfrm>
            <a:off x="1818338" y="1404925"/>
            <a:ext cx="5003100" cy="492000"/>
          </a:xfrm>
          <a:prstGeom prst="rect">
            <a:avLst/>
          </a:prstGeom>
          <a:solidFill>
            <a:srgbClr val="B6D7A8"/>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1800">
                <a:solidFill>
                  <a:schemeClr val="dk1"/>
                </a:solidFill>
                <a:latin typeface="Trebuchet MS"/>
                <a:ea typeface="Trebuchet MS"/>
                <a:cs typeface="Trebuchet MS"/>
                <a:sym typeface="Trebuchet MS"/>
              </a:rPr>
              <a:t>Input: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Pay 42 to Bob, 58 to Alice</a:t>
            </a:r>
            <a:endParaRPr sz="1800" baseline="-25000">
              <a:solidFill>
                <a:schemeClr val="dk1"/>
              </a:solidFill>
              <a:latin typeface="Trebuchet MS"/>
              <a:ea typeface="Trebuchet MS"/>
              <a:cs typeface="Trebuchet MS"/>
              <a:sym typeface="Trebuchet MS"/>
            </a:endParaRPr>
          </a:p>
          <a:p>
            <a:pPr marL="0" lvl="0" indent="0" algn="r" rtl="0">
              <a:spcBef>
                <a:spcPts val="0"/>
              </a:spcBef>
              <a:spcAft>
                <a:spcPts val="0"/>
              </a:spcAft>
              <a:buNone/>
            </a:pPr>
            <a:r>
              <a:rPr lang="en" sz="1000">
                <a:solidFill>
                  <a:schemeClr val="dk1"/>
                </a:solidFill>
                <a:latin typeface="Trebuchet MS"/>
                <a:ea typeface="Trebuchet MS"/>
                <a:cs typeface="Trebuchet MS"/>
                <a:sym typeface="Trebuchet MS"/>
              </a:rPr>
              <a:t>SIGNED(ALICE)___________</a:t>
            </a:r>
            <a:endParaRPr sz="1000">
              <a:solidFill>
                <a:schemeClr val="dk1"/>
              </a:solidFill>
              <a:latin typeface="Trebuchet MS"/>
              <a:ea typeface="Trebuchet MS"/>
              <a:cs typeface="Trebuchet MS"/>
              <a:sym typeface="Trebuchet MS"/>
            </a:endParaRPr>
          </a:p>
        </p:txBody>
      </p:sp>
      <p:sp>
        <p:nvSpPr>
          <p:cNvPr id="355" name="Shape 355"/>
          <p:cNvSpPr txBox="1"/>
          <p:nvPr/>
        </p:nvSpPr>
        <p:spPr>
          <a:xfrm>
            <a:off x="1927888" y="1850700"/>
            <a:ext cx="772500" cy="322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a:t>
            </a:r>
            <a:endParaRPr/>
          </a:p>
        </p:txBody>
      </p:sp>
      <p:sp>
        <p:nvSpPr>
          <p:cNvPr id="356" name="Shape 356"/>
          <p:cNvSpPr/>
          <p:nvPr/>
        </p:nvSpPr>
        <p:spPr>
          <a:xfrm>
            <a:off x="1251750" y="2725450"/>
            <a:ext cx="1448700" cy="492000"/>
          </a:xfrm>
          <a:prstGeom prst="wedgeEllipseCallout">
            <a:avLst>
              <a:gd name="adj1" fmla="val -33454"/>
              <a:gd name="adj2" fmla="val 94350"/>
            </a:avLst>
          </a:prstGeom>
          <a:solidFill>
            <a:srgbClr val="FFE5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
              <a:t>I’m done!</a:t>
            </a:r>
            <a:endParaRPr/>
          </a:p>
        </p:txBody>
      </p:sp>
      <p:sp>
        <p:nvSpPr>
          <p:cNvPr id="357" name="Shape 357"/>
          <p:cNvSpPr/>
          <p:nvPr/>
        </p:nvSpPr>
        <p:spPr>
          <a:xfrm>
            <a:off x="6391925" y="2655125"/>
            <a:ext cx="1553700" cy="492000"/>
          </a:xfrm>
          <a:prstGeom prst="wedgeEllipseCallout">
            <a:avLst>
              <a:gd name="adj1" fmla="val 32013"/>
              <a:gd name="adj2" fmla="val 92983"/>
            </a:avLst>
          </a:prstGeom>
          <a:solidFill>
            <a:srgbClr val="FFE599"/>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rtl="0">
              <a:spcBef>
                <a:spcPts val="0"/>
              </a:spcBef>
              <a:spcAft>
                <a:spcPts val="0"/>
              </a:spcAft>
              <a:buNone/>
            </a:pPr>
            <a:r>
              <a:rPr lang="en"/>
              <a:t>I’ll publish!</a:t>
            </a:r>
            <a:endParaRPr/>
          </a:p>
        </p:txBody>
      </p:sp>
      <p:sp>
        <p:nvSpPr>
          <p:cNvPr id="358" name="Shape 358"/>
          <p:cNvSpPr/>
          <p:nvPr/>
        </p:nvSpPr>
        <p:spPr>
          <a:xfrm>
            <a:off x="1589100" y="1491450"/>
            <a:ext cx="229200" cy="2667300"/>
          </a:xfrm>
          <a:prstGeom prst="leftBrace">
            <a:avLst>
              <a:gd name="adj1" fmla="val 8333"/>
              <a:gd name="adj2" fmla="val 12054"/>
            </a:avLst>
          </a:prstGeom>
          <a:noFill/>
          <a:ln w="19050" cap="flat" cmpd="sng">
            <a:solidFill>
              <a:srgbClr val="000000"/>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9" name="Shape 359"/>
          <p:cNvSpPr txBox="1"/>
          <p:nvPr/>
        </p:nvSpPr>
        <p:spPr>
          <a:xfrm>
            <a:off x="140375" y="1491450"/>
            <a:ext cx="1553700" cy="59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all of these could be double-spends!</a:t>
            </a:r>
            <a:endParaRPr/>
          </a:p>
        </p:txBody>
      </p:sp>
      <p:sp>
        <p:nvSpPr>
          <p:cNvPr id="360" name="Shape 360"/>
          <p:cNvSpPr/>
          <p:nvPr/>
        </p:nvSpPr>
        <p:spPr>
          <a:xfrm>
            <a:off x="1818338" y="4453625"/>
            <a:ext cx="5003100" cy="492000"/>
          </a:xfrm>
          <a:prstGeom prst="rect">
            <a:avLst/>
          </a:prstGeom>
          <a:solidFill>
            <a:srgbClr val="00FF00"/>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1800">
                <a:solidFill>
                  <a:schemeClr val="dk1"/>
                </a:solidFill>
                <a:latin typeface="Trebuchet MS"/>
                <a:ea typeface="Trebuchet MS"/>
                <a:cs typeface="Trebuchet MS"/>
                <a:sym typeface="Trebuchet MS"/>
              </a:rPr>
              <a:t>Input: </a:t>
            </a:r>
            <a:r>
              <a:rPr lang="en" sz="1800" i="1">
                <a:solidFill>
                  <a:schemeClr val="dk1"/>
                </a:solidFill>
                <a:latin typeface="Trebuchet MS"/>
                <a:ea typeface="Trebuchet MS"/>
                <a:cs typeface="Trebuchet MS"/>
                <a:sym typeface="Trebuchet MS"/>
              </a:rPr>
              <a:t>y</a:t>
            </a:r>
            <a:r>
              <a:rPr lang="en" sz="1800">
                <a:solidFill>
                  <a:schemeClr val="dk1"/>
                </a:solidFill>
                <a:latin typeface="Trebuchet MS"/>
                <a:ea typeface="Trebuchet MS"/>
                <a:cs typeface="Trebuchet MS"/>
                <a:sym typeface="Trebuchet MS"/>
              </a:rPr>
              <a:t>; Pay 100 to Bob/Alice (MULTISIG)</a:t>
            </a:r>
            <a:endParaRPr sz="1800" baseline="-25000">
              <a:solidFill>
                <a:schemeClr val="dk1"/>
              </a:solidFill>
              <a:latin typeface="Trebuchet MS"/>
              <a:ea typeface="Trebuchet MS"/>
              <a:cs typeface="Trebuchet MS"/>
              <a:sym typeface="Trebuchet MS"/>
            </a:endParaRPr>
          </a:p>
          <a:p>
            <a:pPr marL="0" lvl="0" indent="0" algn="r" rtl="0">
              <a:lnSpc>
                <a:spcPct val="100000"/>
              </a:lnSpc>
              <a:spcBef>
                <a:spcPts val="0"/>
              </a:spcBef>
              <a:spcAft>
                <a:spcPts val="0"/>
              </a:spcAft>
              <a:buNone/>
            </a:pPr>
            <a:r>
              <a:rPr lang="en" sz="1000">
                <a:solidFill>
                  <a:schemeClr val="dk1"/>
                </a:solidFill>
                <a:latin typeface="Trebuchet MS"/>
                <a:ea typeface="Trebuchet MS"/>
                <a:cs typeface="Trebuchet MS"/>
                <a:sym typeface="Trebuchet MS"/>
              </a:rPr>
              <a:t>SIGNED(ALICE)</a:t>
            </a:r>
            <a:endParaRPr sz="1000">
              <a:solidFill>
                <a:schemeClr val="dk1"/>
              </a:solidFill>
              <a:latin typeface="Trebuchet MS"/>
              <a:ea typeface="Trebuchet MS"/>
              <a:cs typeface="Trebuchet MS"/>
              <a:sym typeface="Trebuchet MS"/>
            </a:endParaRPr>
          </a:p>
        </p:txBody>
      </p:sp>
      <p:sp>
        <p:nvSpPr>
          <p:cNvPr id="361" name="Shape 361"/>
          <p:cNvSpPr/>
          <p:nvPr/>
        </p:nvSpPr>
        <p:spPr>
          <a:xfrm>
            <a:off x="1818313" y="1404925"/>
            <a:ext cx="5003100" cy="492000"/>
          </a:xfrm>
          <a:prstGeom prst="rect">
            <a:avLst/>
          </a:prstGeom>
          <a:solidFill>
            <a:srgbClr val="00FF00"/>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1800">
                <a:solidFill>
                  <a:schemeClr val="dk1"/>
                </a:solidFill>
                <a:latin typeface="Trebuchet MS"/>
                <a:ea typeface="Trebuchet MS"/>
                <a:cs typeface="Trebuchet MS"/>
                <a:sym typeface="Trebuchet MS"/>
              </a:rPr>
              <a:t>Input: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Pay 42 to Bob, 58 to Alice</a:t>
            </a:r>
            <a:endParaRPr sz="1800" baseline="-25000">
              <a:solidFill>
                <a:schemeClr val="dk1"/>
              </a:solidFill>
              <a:latin typeface="Trebuchet MS"/>
              <a:ea typeface="Trebuchet MS"/>
              <a:cs typeface="Trebuchet MS"/>
              <a:sym typeface="Trebuchet MS"/>
            </a:endParaRPr>
          </a:p>
          <a:p>
            <a:pPr marL="0" lvl="0" indent="0" algn="r" rtl="0">
              <a:spcBef>
                <a:spcPts val="0"/>
              </a:spcBef>
              <a:spcAft>
                <a:spcPts val="0"/>
              </a:spcAft>
              <a:buNone/>
            </a:pPr>
            <a:r>
              <a:rPr lang="en" sz="1000">
                <a:solidFill>
                  <a:schemeClr val="dk1"/>
                </a:solidFill>
                <a:latin typeface="Trebuchet MS"/>
                <a:ea typeface="Trebuchet MS"/>
                <a:cs typeface="Trebuchet MS"/>
                <a:sym typeface="Trebuchet MS"/>
              </a:rPr>
              <a:t>SIGNED(ALICE) SIGNED(BOB)</a:t>
            </a:r>
            <a:endParaRPr sz="1000">
              <a:solidFill>
                <a:schemeClr val="dk1"/>
              </a:solidFill>
              <a:latin typeface="Trebuchet MS"/>
              <a:ea typeface="Trebuchet MS"/>
              <a:cs typeface="Trebuchet MS"/>
              <a:sym typeface="Trebuchet MS"/>
            </a:endParaRPr>
          </a:p>
        </p:txBody>
      </p:sp>
      <p:cxnSp>
        <p:nvCxnSpPr>
          <p:cNvPr id="362" name="Shape 362"/>
          <p:cNvCxnSpPr/>
          <p:nvPr/>
        </p:nvCxnSpPr>
        <p:spPr>
          <a:xfrm flipH="1">
            <a:off x="2700250" y="4024925"/>
            <a:ext cx="62700" cy="642300"/>
          </a:xfrm>
          <a:prstGeom prst="straightConnector1">
            <a:avLst/>
          </a:prstGeom>
          <a:noFill/>
          <a:ln w="19050" cap="flat" cmpd="sng">
            <a:solidFill>
              <a:srgbClr val="FF0000"/>
            </a:solidFill>
            <a:prstDash val="solid"/>
            <a:round/>
            <a:headEnd type="none" w="lg" len="lg"/>
            <a:tailEnd type="triangle" w="lg" len="lg"/>
          </a:ln>
        </p:spPr>
      </p:cxnSp>
      <p:cxnSp>
        <p:nvCxnSpPr>
          <p:cNvPr id="363" name="Shape 363"/>
          <p:cNvCxnSpPr/>
          <p:nvPr/>
        </p:nvCxnSpPr>
        <p:spPr>
          <a:xfrm flipH="1">
            <a:off x="2637425" y="3489550"/>
            <a:ext cx="87300" cy="1125300"/>
          </a:xfrm>
          <a:prstGeom prst="straightConnector1">
            <a:avLst/>
          </a:prstGeom>
          <a:noFill/>
          <a:ln w="19050" cap="flat" cmpd="sng">
            <a:solidFill>
              <a:srgbClr val="FF0000"/>
            </a:solidFill>
            <a:prstDash val="solid"/>
            <a:round/>
            <a:headEnd type="none" w="lg" len="lg"/>
            <a:tailEnd type="triangle" w="lg" len="lg"/>
          </a:ln>
        </p:spPr>
      </p:cxnSp>
      <p:cxnSp>
        <p:nvCxnSpPr>
          <p:cNvPr id="364" name="Shape 364"/>
          <p:cNvCxnSpPr/>
          <p:nvPr/>
        </p:nvCxnSpPr>
        <p:spPr>
          <a:xfrm flipH="1">
            <a:off x="2600550" y="2971450"/>
            <a:ext cx="99900" cy="1684500"/>
          </a:xfrm>
          <a:prstGeom prst="straightConnector1">
            <a:avLst/>
          </a:prstGeom>
          <a:noFill/>
          <a:ln w="19050" cap="flat" cmpd="sng">
            <a:solidFill>
              <a:srgbClr val="FF0000"/>
            </a:solidFill>
            <a:prstDash val="solid"/>
            <a:round/>
            <a:headEnd type="none" w="lg" len="lg"/>
            <a:tailEnd type="triangle" w="lg" len="lg"/>
          </a:ln>
        </p:spPr>
      </p:cxnSp>
      <p:cxnSp>
        <p:nvCxnSpPr>
          <p:cNvPr id="365" name="Shape 365"/>
          <p:cNvCxnSpPr/>
          <p:nvPr/>
        </p:nvCxnSpPr>
        <p:spPr>
          <a:xfrm flipH="1">
            <a:off x="2600450" y="2552625"/>
            <a:ext cx="66900" cy="2084400"/>
          </a:xfrm>
          <a:prstGeom prst="straightConnector1">
            <a:avLst/>
          </a:prstGeom>
          <a:noFill/>
          <a:ln w="19050" cap="flat" cmpd="sng">
            <a:solidFill>
              <a:srgbClr val="FF0000"/>
            </a:solidFill>
            <a:prstDash val="solid"/>
            <a:round/>
            <a:headEnd type="none" w="lg" len="lg"/>
            <a:tailEnd type="triangle" w="lg" len="lg"/>
          </a:ln>
        </p:spPr>
      </p:cxnSp>
      <p:cxnSp>
        <p:nvCxnSpPr>
          <p:cNvPr id="366" name="Shape 366"/>
          <p:cNvCxnSpPr/>
          <p:nvPr/>
        </p:nvCxnSpPr>
        <p:spPr>
          <a:xfrm flipH="1">
            <a:off x="2590825" y="1720875"/>
            <a:ext cx="9600" cy="2944800"/>
          </a:xfrm>
          <a:prstGeom prst="straightConnector1">
            <a:avLst/>
          </a:prstGeom>
          <a:noFill/>
          <a:ln w="19050" cap="flat" cmpd="sng">
            <a:solidFill>
              <a:srgbClr val="FF0000"/>
            </a:solidFill>
            <a:prstDash val="solid"/>
            <a:round/>
            <a:headEnd type="none" w="lg" len="lg"/>
            <a:tailEnd type="triangle" w="lg" len="lg"/>
          </a:ln>
        </p:spPr>
      </p:cxnSp>
      <p:sp>
        <p:nvSpPr>
          <p:cNvPr id="367" name="Shape 367"/>
          <p:cNvSpPr txBox="1"/>
          <p:nvPr/>
        </p:nvSpPr>
        <p:spPr>
          <a:xfrm>
            <a:off x="1908700" y="1056450"/>
            <a:ext cx="4705200" cy="322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t>What if Bob never signs??</a:t>
            </a:r>
            <a:endParaRPr/>
          </a:p>
        </p:txBody>
      </p:sp>
      <p:sp>
        <p:nvSpPr>
          <p:cNvPr id="368" name="Shape 368"/>
          <p:cNvSpPr/>
          <p:nvPr/>
        </p:nvSpPr>
        <p:spPr>
          <a:xfrm>
            <a:off x="1818338" y="2375288"/>
            <a:ext cx="5003100" cy="492000"/>
          </a:xfrm>
          <a:prstGeom prst="rect">
            <a:avLst/>
          </a:prstGeom>
          <a:solidFill>
            <a:srgbClr val="B6D7A8"/>
          </a:solidFill>
          <a:ln w="19050" cap="flat" cmpd="sng">
            <a:solidFill>
              <a:srgbClr val="666666"/>
            </a:solidFill>
            <a:prstDash val="solid"/>
            <a:round/>
            <a:headEnd type="none" w="med" len="med"/>
            <a:tailEnd type="none" w="med" len="med"/>
          </a:ln>
        </p:spPr>
        <p:txBody>
          <a:bodyPr spcFirstLastPara="1" wrap="square" lIns="91425" tIns="91425" rIns="91425" bIns="91425" anchor="ctr" anchorCtr="0">
            <a:noAutofit/>
          </a:bodyPr>
          <a:lstStyle/>
          <a:p>
            <a:pPr marL="0" lvl="0" indent="0" rtl="0">
              <a:lnSpc>
                <a:spcPct val="100000"/>
              </a:lnSpc>
              <a:spcBef>
                <a:spcPts val="0"/>
              </a:spcBef>
              <a:spcAft>
                <a:spcPts val="0"/>
              </a:spcAft>
              <a:buNone/>
            </a:pPr>
            <a:r>
              <a:rPr lang="en" sz="1800">
                <a:solidFill>
                  <a:schemeClr val="dk1"/>
                </a:solidFill>
                <a:latin typeface="Trebuchet MS"/>
                <a:ea typeface="Trebuchet MS"/>
                <a:cs typeface="Trebuchet MS"/>
                <a:sym typeface="Trebuchet MS"/>
              </a:rPr>
              <a:t>Input: </a:t>
            </a:r>
            <a:r>
              <a:rPr lang="en" sz="1800" i="1">
                <a:solidFill>
                  <a:schemeClr val="dk1"/>
                </a:solidFill>
                <a:latin typeface="Trebuchet MS"/>
                <a:ea typeface="Trebuchet MS"/>
                <a:cs typeface="Trebuchet MS"/>
                <a:sym typeface="Trebuchet MS"/>
              </a:rPr>
              <a:t>x</a:t>
            </a:r>
            <a:r>
              <a:rPr lang="en" sz="1800">
                <a:solidFill>
                  <a:schemeClr val="dk1"/>
                </a:solidFill>
                <a:latin typeface="Trebuchet MS"/>
                <a:ea typeface="Trebuchet MS"/>
                <a:cs typeface="Trebuchet MS"/>
                <a:sym typeface="Trebuchet MS"/>
              </a:rPr>
              <a:t>; Pay 100 to Alice, LOCK until time </a:t>
            </a:r>
            <a:r>
              <a:rPr lang="en" sz="1800" i="1">
                <a:solidFill>
                  <a:schemeClr val="dk1"/>
                </a:solidFill>
                <a:latin typeface="Trebuchet MS"/>
                <a:ea typeface="Trebuchet MS"/>
                <a:cs typeface="Trebuchet MS"/>
                <a:sym typeface="Trebuchet MS"/>
              </a:rPr>
              <a:t>t</a:t>
            </a:r>
            <a:endParaRPr sz="1800" i="1" baseline="-25000">
              <a:solidFill>
                <a:schemeClr val="dk1"/>
              </a:solidFill>
              <a:latin typeface="Trebuchet MS"/>
              <a:ea typeface="Trebuchet MS"/>
              <a:cs typeface="Trebuchet MS"/>
              <a:sym typeface="Trebuchet MS"/>
            </a:endParaRPr>
          </a:p>
          <a:p>
            <a:pPr marL="0" lvl="0" indent="0" algn="r" rtl="0">
              <a:lnSpc>
                <a:spcPct val="100000"/>
              </a:lnSpc>
              <a:spcBef>
                <a:spcPts val="0"/>
              </a:spcBef>
              <a:spcAft>
                <a:spcPts val="0"/>
              </a:spcAft>
              <a:buNone/>
            </a:pPr>
            <a:r>
              <a:rPr lang="en" sz="1000">
                <a:solidFill>
                  <a:schemeClr val="dk1"/>
                </a:solidFill>
                <a:latin typeface="Trebuchet MS"/>
                <a:ea typeface="Trebuchet MS"/>
                <a:cs typeface="Trebuchet MS"/>
                <a:sym typeface="Trebuchet MS"/>
              </a:rPr>
              <a:t>SIGNED(ALICE) SIGNED(BOB)</a:t>
            </a:r>
            <a:endParaRPr sz="1000">
              <a:solidFill>
                <a:schemeClr val="dk1"/>
              </a:solidFill>
              <a:latin typeface="Trebuchet MS"/>
              <a:ea typeface="Trebuchet MS"/>
              <a:cs typeface="Trebuchet MS"/>
              <a:sym typeface="Trebuchet MS"/>
            </a:endParaRPr>
          </a:p>
        </p:txBody>
      </p:sp>
      <p:sp>
        <p:nvSpPr>
          <p:cNvPr id="369" name="Shape 369"/>
          <p:cNvSpPr txBox="1"/>
          <p:nvPr/>
        </p:nvSpPr>
        <p:spPr>
          <a:xfrm>
            <a:off x="1865800" y="2063675"/>
            <a:ext cx="4916700" cy="322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t>Alice demands a timed refund transaction before starting</a:t>
            </a:r>
            <a:endParaRPr/>
          </a:p>
        </p:txBody>
      </p:sp>
    </p:spTree>
    <p:extLst>
      <p:ext uri="{BB962C8B-B14F-4D97-AF65-F5344CB8AC3E}">
        <p14:creationId xmlns:p14="http://schemas.microsoft.com/office/powerpoint/2010/main" val="112000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par>
                                <p:cTn id="8" presetID="10" presetClass="entr" presetSubtype="0" fill="hold" nodeType="withEffect">
                                  <p:stCondLst>
                                    <p:cond delay="0"/>
                                  </p:stCondLst>
                                  <p:childTnLst>
                                    <p:set>
                                      <p:cBhvr>
                                        <p:cTn id="9" dur="1" fill="hold">
                                          <p:stCondLst>
                                            <p:cond delay="0"/>
                                          </p:stCondLst>
                                        </p:cTn>
                                        <p:tgtEl>
                                          <p:spTgt spid="360"/>
                                        </p:tgtEl>
                                        <p:attrNameLst>
                                          <p:attrName>style.visibility</p:attrName>
                                        </p:attrNameLst>
                                      </p:cBhvr>
                                      <p:to>
                                        <p:strVal val="visible"/>
                                      </p:to>
                                    </p:set>
                                    <p:animEffect transition="in" filter="fade">
                                      <p:cBhvr>
                                        <p:cTn id="10" dur="1000"/>
                                        <p:tgtEl>
                                          <p:spTgt spid="36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0"/>
                                        </p:tgtEl>
                                        <p:attrNameLst>
                                          <p:attrName>style.visibility</p:attrName>
                                        </p:attrNameLst>
                                      </p:cBhvr>
                                      <p:to>
                                        <p:strVal val="visible"/>
                                      </p:to>
                                    </p:set>
                                    <p:animEffect transition="in" filter="fade">
                                      <p:cBhvr>
                                        <p:cTn id="15" dur="1000"/>
                                        <p:tgtEl>
                                          <p:spTgt spid="35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51"/>
                                        </p:tgtEl>
                                        <p:attrNameLst>
                                          <p:attrName>style.visibility</p:attrName>
                                        </p:attrNameLst>
                                      </p:cBhvr>
                                      <p:to>
                                        <p:strVal val="visible"/>
                                      </p:to>
                                    </p:set>
                                    <p:animEffect transition="in" filter="fade">
                                      <p:cBhvr>
                                        <p:cTn id="20" dur="1000"/>
                                        <p:tgtEl>
                                          <p:spTgt spid="35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52"/>
                                        </p:tgtEl>
                                        <p:attrNameLst>
                                          <p:attrName>style.visibility</p:attrName>
                                        </p:attrNameLst>
                                      </p:cBhvr>
                                      <p:to>
                                        <p:strVal val="visible"/>
                                      </p:to>
                                    </p:set>
                                    <p:animEffect transition="in" filter="fade">
                                      <p:cBhvr>
                                        <p:cTn id="25" dur="1000"/>
                                        <p:tgtEl>
                                          <p:spTgt spid="352"/>
                                        </p:tgtEl>
                                      </p:cBhvr>
                                    </p:animEffect>
                                  </p:childTnLst>
                                </p:cTn>
                              </p:par>
                              <p:par>
                                <p:cTn id="26" presetID="10" presetClass="entr" presetSubtype="0" fill="hold" nodeType="withEffect">
                                  <p:stCondLst>
                                    <p:cond delay="0"/>
                                  </p:stCondLst>
                                  <p:childTnLst>
                                    <p:set>
                                      <p:cBhvr>
                                        <p:cTn id="27" dur="1" fill="hold">
                                          <p:stCondLst>
                                            <p:cond delay="0"/>
                                          </p:stCondLst>
                                        </p:cTn>
                                        <p:tgtEl>
                                          <p:spTgt spid="353"/>
                                        </p:tgtEl>
                                        <p:attrNameLst>
                                          <p:attrName>style.visibility</p:attrName>
                                        </p:attrNameLst>
                                      </p:cBhvr>
                                      <p:to>
                                        <p:strVal val="visible"/>
                                      </p:to>
                                    </p:set>
                                    <p:animEffect transition="in" filter="fade">
                                      <p:cBhvr>
                                        <p:cTn id="28" dur="1000"/>
                                        <p:tgtEl>
                                          <p:spTgt spid="35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54"/>
                                        </p:tgtEl>
                                        <p:attrNameLst>
                                          <p:attrName>style.visibility</p:attrName>
                                        </p:attrNameLst>
                                      </p:cBhvr>
                                      <p:to>
                                        <p:strVal val="visible"/>
                                      </p:to>
                                    </p:set>
                                    <p:animEffect transition="in" filter="fade">
                                      <p:cBhvr>
                                        <p:cTn id="33" dur="1000"/>
                                        <p:tgtEl>
                                          <p:spTgt spid="354"/>
                                        </p:tgtEl>
                                      </p:cBhvr>
                                    </p:animEffect>
                                  </p:childTnLst>
                                </p:cTn>
                              </p:par>
                              <p:par>
                                <p:cTn id="34" presetID="10" presetClass="entr" presetSubtype="0" fill="hold" nodeType="withEffect">
                                  <p:stCondLst>
                                    <p:cond delay="0"/>
                                  </p:stCondLst>
                                  <p:childTnLst>
                                    <p:set>
                                      <p:cBhvr>
                                        <p:cTn id="35" dur="1" fill="hold">
                                          <p:stCondLst>
                                            <p:cond delay="0"/>
                                          </p:stCondLst>
                                        </p:cTn>
                                        <p:tgtEl>
                                          <p:spTgt spid="355"/>
                                        </p:tgtEl>
                                        <p:attrNameLst>
                                          <p:attrName>style.visibility</p:attrName>
                                        </p:attrNameLst>
                                      </p:cBhvr>
                                      <p:to>
                                        <p:strVal val="visible"/>
                                      </p:to>
                                    </p:set>
                                    <p:animEffect transition="in" filter="fade">
                                      <p:cBhvr>
                                        <p:cTn id="36" dur="1000"/>
                                        <p:tgtEl>
                                          <p:spTgt spid="355"/>
                                        </p:tgtEl>
                                      </p:cBhvr>
                                    </p:animEffect>
                                  </p:childTnLst>
                                </p:cTn>
                              </p:par>
                              <p:par>
                                <p:cTn id="37" presetID="10" presetClass="entr" presetSubtype="0" fill="hold" nodeType="withEffect">
                                  <p:stCondLst>
                                    <p:cond delay="0"/>
                                  </p:stCondLst>
                                  <p:childTnLst>
                                    <p:set>
                                      <p:cBhvr>
                                        <p:cTn id="38" dur="1" fill="hold">
                                          <p:stCondLst>
                                            <p:cond delay="0"/>
                                          </p:stCondLst>
                                        </p:cTn>
                                        <p:tgtEl>
                                          <p:spTgt spid="356"/>
                                        </p:tgtEl>
                                        <p:attrNameLst>
                                          <p:attrName>style.visibility</p:attrName>
                                        </p:attrNameLst>
                                      </p:cBhvr>
                                      <p:to>
                                        <p:strVal val="visible"/>
                                      </p:to>
                                    </p:set>
                                    <p:animEffect transition="in" filter="fade">
                                      <p:cBhvr>
                                        <p:cTn id="39" dur="1000"/>
                                        <p:tgtEl>
                                          <p:spTgt spid="3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57"/>
                                        </p:tgtEl>
                                        <p:attrNameLst>
                                          <p:attrName>style.visibility</p:attrName>
                                        </p:attrNameLst>
                                      </p:cBhvr>
                                      <p:to>
                                        <p:strVal val="visible"/>
                                      </p:to>
                                    </p:set>
                                    <p:animEffect transition="in" filter="fade">
                                      <p:cBhvr>
                                        <p:cTn id="44" dur="1000"/>
                                        <p:tgtEl>
                                          <p:spTgt spid="357"/>
                                        </p:tgtEl>
                                      </p:cBhvr>
                                    </p:animEffect>
                                  </p:childTnLst>
                                </p:cTn>
                              </p:par>
                              <p:par>
                                <p:cTn id="45" presetID="10" presetClass="entr" presetSubtype="0" fill="hold" nodeType="withEffect">
                                  <p:stCondLst>
                                    <p:cond delay="0"/>
                                  </p:stCondLst>
                                  <p:childTnLst>
                                    <p:set>
                                      <p:cBhvr>
                                        <p:cTn id="46" dur="1" fill="hold">
                                          <p:stCondLst>
                                            <p:cond delay="0"/>
                                          </p:stCondLst>
                                        </p:cTn>
                                        <p:tgtEl>
                                          <p:spTgt spid="361"/>
                                        </p:tgtEl>
                                        <p:attrNameLst>
                                          <p:attrName>style.visibility</p:attrName>
                                        </p:attrNameLst>
                                      </p:cBhvr>
                                      <p:to>
                                        <p:strVal val="visible"/>
                                      </p:to>
                                    </p:set>
                                    <p:animEffect transition="in" filter="fade">
                                      <p:cBhvr>
                                        <p:cTn id="47" dur="1000"/>
                                        <p:tgtEl>
                                          <p:spTgt spid="36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58"/>
                                        </p:tgtEl>
                                        <p:attrNameLst>
                                          <p:attrName>style.visibility</p:attrName>
                                        </p:attrNameLst>
                                      </p:cBhvr>
                                      <p:to>
                                        <p:strVal val="visible"/>
                                      </p:to>
                                    </p:set>
                                    <p:animEffect transition="in" filter="fade">
                                      <p:cBhvr>
                                        <p:cTn id="52" dur="1000"/>
                                        <p:tgtEl>
                                          <p:spTgt spid="358"/>
                                        </p:tgtEl>
                                      </p:cBhvr>
                                    </p:animEffect>
                                  </p:childTnLst>
                                </p:cTn>
                              </p:par>
                              <p:par>
                                <p:cTn id="53" presetID="10" presetClass="entr" presetSubtype="0" fill="hold" nodeType="withEffect">
                                  <p:stCondLst>
                                    <p:cond delay="0"/>
                                  </p:stCondLst>
                                  <p:childTnLst>
                                    <p:set>
                                      <p:cBhvr>
                                        <p:cTn id="54" dur="1" fill="hold">
                                          <p:stCondLst>
                                            <p:cond delay="0"/>
                                          </p:stCondLst>
                                        </p:cTn>
                                        <p:tgtEl>
                                          <p:spTgt spid="359"/>
                                        </p:tgtEl>
                                        <p:attrNameLst>
                                          <p:attrName>style.visibility</p:attrName>
                                        </p:attrNameLst>
                                      </p:cBhvr>
                                      <p:to>
                                        <p:strVal val="visible"/>
                                      </p:to>
                                    </p:set>
                                    <p:animEffect transition="in" filter="fade">
                                      <p:cBhvr>
                                        <p:cTn id="55" dur="1000"/>
                                        <p:tgtEl>
                                          <p:spTgt spid="359"/>
                                        </p:tgtEl>
                                      </p:cBhvr>
                                    </p:animEffect>
                                  </p:childTnLst>
                                </p:cTn>
                              </p:par>
                              <p:par>
                                <p:cTn id="56" presetID="10" presetClass="entr" presetSubtype="0" fill="hold" nodeType="withEffect">
                                  <p:stCondLst>
                                    <p:cond delay="0"/>
                                  </p:stCondLst>
                                  <p:childTnLst>
                                    <p:set>
                                      <p:cBhvr>
                                        <p:cTn id="57" dur="1" fill="hold">
                                          <p:stCondLst>
                                            <p:cond delay="0"/>
                                          </p:stCondLst>
                                        </p:cTn>
                                        <p:tgtEl>
                                          <p:spTgt spid="362"/>
                                        </p:tgtEl>
                                        <p:attrNameLst>
                                          <p:attrName>style.visibility</p:attrName>
                                        </p:attrNameLst>
                                      </p:cBhvr>
                                      <p:to>
                                        <p:strVal val="visible"/>
                                      </p:to>
                                    </p:set>
                                    <p:animEffect transition="in" filter="fade">
                                      <p:cBhvr>
                                        <p:cTn id="58" dur="1000"/>
                                        <p:tgtEl>
                                          <p:spTgt spid="362"/>
                                        </p:tgtEl>
                                      </p:cBhvr>
                                    </p:animEffect>
                                  </p:childTnLst>
                                </p:cTn>
                              </p:par>
                              <p:par>
                                <p:cTn id="59" presetID="10" presetClass="entr" presetSubtype="0" fill="hold" nodeType="withEffect">
                                  <p:stCondLst>
                                    <p:cond delay="0"/>
                                  </p:stCondLst>
                                  <p:childTnLst>
                                    <p:set>
                                      <p:cBhvr>
                                        <p:cTn id="60" dur="1" fill="hold">
                                          <p:stCondLst>
                                            <p:cond delay="0"/>
                                          </p:stCondLst>
                                        </p:cTn>
                                        <p:tgtEl>
                                          <p:spTgt spid="363"/>
                                        </p:tgtEl>
                                        <p:attrNameLst>
                                          <p:attrName>style.visibility</p:attrName>
                                        </p:attrNameLst>
                                      </p:cBhvr>
                                      <p:to>
                                        <p:strVal val="visible"/>
                                      </p:to>
                                    </p:set>
                                    <p:animEffect transition="in" filter="fade">
                                      <p:cBhvr>
                                        <p:cTn id="61" dur="1000"/>
                                        <p:tgtEl>
                                          <p:spTgt spid="363"/>
                                        </p:tgtEl>
                                      </p:cBhvr>
                                    </p:animEffect>
                                  </p:childTnLst>
                                </p:cTn>
                              </p:par>
                              <p:par>
                                <p:cTn id="62" presetID="10" presetClass="entr" presetSubtype="0" fill="hold" nodeType="withEffect">
                                  <p:stCondLst>
                                    <p:cond delay="0"/>
                                  </p:stCondLst>
                                  <p:childTnLst>
                                    <p:set>
                                      <p:cBhvr>
                                        <p:cTn id="63" dur="1" fill="hold">
                                          <p:stCondLst>
                                            <p:cond delay="0"/>
                                          </p:stCondLst>
                                        </p:cTn>
                                        <p:tgtEl>
                                          <p:spTgt spid="363"/>
                                        </p:tgtEl>
                                        <p:attrNameLst>
                                          <p:attrName>style.visibility</p:attrName>
                                        </p:attrNameLst>
                                      </p:cBhvr>
                                      <p:to>
                                        <p:strVal val="visible"/>
                                      </p:to>
                                    </p:set>
                                    <p:animEffect transition="in" filter="fade">
                                      <p:cBhvr>
                                        <p:cTn id="64" dur="1000"/>
                                        <p:tgtEl>
                                          <p:spTgt spid="363"/>
                                        </p:tgtEl>
                                      </p:cBhvr>
                                    </p:animEffect>
                                  </p:childTnLst>
                                </p:cTn>
                              </p:par>
                              <p:par>
                                <p:cTn id="65" presetID="10" presetClass="entr" presetSubtype="0" fill="hold" nodeType="withEffect">
                                  <p:stCondLst>
                                    <p:cond delay="0"/>
                                  </p:stCondLst>
                                  <p:childTnLst>
                                    <p:set>
                                      <p:cBhvr>
                                        <p:cTn id="66" dur="1" fill="hold">
                                          <p:stCondLst>
                                            <p:cond delay="0"/>
                                          </p:stCondLst>
                                        </p:cTn>
                                        <p:tgtEl>
                                          <p:spTgt spid="365"/>
                                        </p:tgtEl>
                                        <p:attrNameLst>
                                          <p:attrName>style.visibility</p:attrName>
                                        </p:attrNameLst>
                                      </p:cBhvr>
                                      <p:to>
                                        <p:strVal val="visible"/>
                                      </p:to>
                                    </p:set>
                                    <p:animEffect transition="in" filter="fade">
                                      <p:cBhvr>
                                        <p:cTn id="67" dur="1000"/>
                                        <p:tgtEl>
                                          <p:spTgt spid="365"/>
                                        </p:tgtEl>
                                      </p:cBhvr>
                                    </p:animEffect>
                                  </p:childTnLst>
                                </p:cTn>
                              </p:par>
                              <p:par>
                                <p:cTn id="68" presetID="10" presetClass="entr" presetSubtype="0" fill="hold" nodeType="withEffect">
                                  <p:stCondLst>
                                    <p:cond delay="0"/>
                                  </p:stCondLst>
                                  <p:childTnLst>
                                    <p:set>
                                      <p:cBhvr>
                                        <p:cTn id="69" dur="1" fill="hold">
                                          <p:stCondLst>
                                            <p:cond delay="0"/>
                                          </p:stCondLst>
                                        </p:cTn>
                                        <p:tgtEl>
                                          <p:spTgt spid="366"/>
                                        </p:tgtEl>
                                        <p:attrNameLst>
                                          <p:attrName>style.visibility</p:attrName>
                                        </p:attrNameLst>
                                      </p:cBhvr>
                                      <p:to>
                                        <p:strVal val="visible"/>
                                      </p:to>
                                    </p:set>
                                    <p:animEffect transition="in" filter="fade">
                                      <p:cBhvr>
                                        <p:cTn id="70" dur="1000"/>
                                        <p:tgtEl>
                                          <p:spTgt spid="366"/>
                                        </p:tgtEl>
                                      </p:cBhvr>
                                    </p:animEffect>
                                  </p:childTnLst>
                                </p:cTn>
                              </p:par>
                              <p:par>
                                <p:cTn id="71" presetID="10" presetClass="entr" presetSubtype="0" fill="hold" nodeType="withEffect">
                                  <p:stCondLst>
                                    <p:cond delay="0"/>
                                  </p:stCondLst>
                                  <p:childTnLst>
                                    <p:set>
                                      <p:cBhvr>
                                        <p:cTn id="72" dur="1" fill="hold">
                                          <p:stCondLst>
                                            <p:cond delay="0"/>
                                          </p:stCondLst>
                                        </p:cTn>
                                        <p:tgtEl>
                                          <p:spTgt spid="365"/>
                                        </p:tgtEl>
                                        <p:attrNameLst>
                                          <p:attrName>style.visibility</p:attrName>
                                        </p:attrNameLst>
                                      </p:cBhvr>
                                      <p:to>
                                        <p:strVal val="visible"/>
                                      </p:to>
                                    </p:set>
                                    <p:animEffect transition="in" filter="fade">
                                      <p:cBhvr>
                                        <p:cTn id="73" dur="1000"/>
                                        <p:tgtEl>
                                          <p:spTgt spid="365"/>
                                        </p:tgtEl>
                                      </p:cBhvr>
                                    </p:animEffect>
                                  </p:childTnLst>
                                </p:cTn>
                              </p:par>
                              <p:par>
                                <p:cTn id="74" presetID="10" presetClass="entr" presetSubtype="0" fill="hold" nodeType="withEffect">
                                  <p:stCondLst>
                                    <p:cond delay="0"/>
                                  </p:stCondLst>
                                  <p:childTnLst>
                                    <p:set>
                                      <p:cBhvr>
                                        <p:cTn id="75" dur="1" fill="hold">
                                          <p:stCondLst>
                                            <p:cond delay="0"/>
                                          </p:stCondLst>
                                        </p:cTn>
                                        <p:tgtEl>
                                          <p:spTgt spid="364"/>
                                        </p:tgtEl>
                                        <p:attrNameLst>
                                          <p:attrName>style.visibility</p:attrName>
                                        </p:attrNameLst>
                                      </p:cBhvr>
                                      <p:to>
                                        <p:strVal val="visible"/>
                                      </p:to>
                                    </p:set>
                                    <p:animEffect transition="in" filter="fade">
                                      <p:cBhvr>
                                        <p:cTn id="76" dur="1000"/>
                                        <p:tgtEl>
                                          <p:spTgt spid="364"/>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nodeType="clickEffect">
                                  <p:stCondLst>
                                    <p:cond delay="0"/>
                                  </p:stCondLst>
                                  <p:childTnLst>
                                    <p:animEffect transition="out" filter="fade">
                                      <p:cBhvr>
                                        <p:cTn id="80" dur="1000"/>
                                        <p:tgtEl>
                                          <p:spTgt spid="350"/>
                                        </p:tgtEl>
                                      </p:cBhvr>
                                    </p:animEffect>
                                    <p:set>
                                      <p:cBhvr>
                                        <p:cTn id="81" dur="1" fill="hold">
                                          <p:stCondLst>
                                            <p:cond delay="1000"/>
                                          </p:stCondLst>
                                        </p:cTn>
                                        <p:tgtEl>
                                          <p:spTgt spid="350"/>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1000"/>
                                        <p:tgtEl>
                                          <p:spTgt spid="351"/>
                                        </p:tgtEl>
                                      </p:cBhvr>
                                    </p:animEffect>
                                    <p:set>
                                      <p:cBhvr>
                                        <p:cTn id="84" dur="1" fill="hold">
                                          <p:stCondLst>
                                            <p:cond delay="1000"/>
                                          </p:stCondLst>
                                        </p:cTn>
                                        <p:tgtEl>
                                          <p:spTgt spid="351"/>
                                        </p:tgtEl>
                                        <p:attrNameLst>
                                          <p:attrName>style.visibility</p:attrName>
                                        </p:attrNameLst>
                                      </p:cBhvr>
                                      <p:to>
                                        <p:strVal val="hidden"/>
                                      </p:to>
                                    </p:set>
                                  </p:childTnLst>
                                </p:cTn>
                              </p:par>
                              <p:par>
                                <p:cTn id="85" presetID="10" presetClass="exit" presetSubtype="0" fill="hold" nodeType="withEffect">
                                  <p:stCondLst>
                                    <p:cond delay="0"/>
                                  </p:stCondLst>
                                  <p:childTnLst>
                                    <p:animEffect transition="out" filter="fade">
                                      <p:cBhvr>
                                        <p:cTn id="86" dur="1000"/>
                                        <p:tgtEl>
                                          <p:spTgt spid="352"/>
                                        </p:tgtEl>
                                      </p:cBhvr>
                                    </p:animEffect>
                                    <p:set>
                                      <p:cBhvr>
                                        <p:cTn id="87" dur="1" fill="hold">
                                          <p:stCondLst>
                                            <p:cond delay="1000"/>
                                          </p:stCondLst>
                                        </p:cTn>
                                        <p:tgtEl>
                                          <p:spTgt spid="352"/>
                                        </p:tgtEl>
                                        <p:attrNameLst>
                                          <p:attrName>style.visibility</p:attrName>
                                        </p:attrNameLst>
                                      </p:cBhvr>
                                      <p:to>
                                        <p:strVal val="hidden"/>
                                      </p:to>
                                    </p:set>
                                  </p:childTnLst>
                                </p:cTn>
                              </p:par>
                              <p:par>
                                <p:cTn id="88" presetID="10" presetClass="exit" presetSubtype="0" fill="hold" nodeType="withEffect">
                                  <p:stCondLst>
                                    <p:cond delay="0"/>
                                  </p:stCondLst>
                                  <p:childTnLst>
                                    <p:animEffect transition="out" filter="fade">
                                      <p:cBhvr>
                                        <p:cTn id="89" dur="1000"/>
                                        <p:tgtEl>
                                          <p:spTgt spid="362"/>
                                        </p:tgtEl>
                                      </p:cBhvr>
                                    </p:animEffect>
                                    <p:set>
                                      <p:cBhvr>
                                        <p:cTn id="90" dur="1" fill="hold">
                                          <p:stCondLst>
                                            <p:cond delay="1000"/>
                                          </p:stCondLst>
                                        </p:cTn>
                                        <p:tgtEl>
                                          <p:spTgt spid="362"/>
                                        </p:tgtEl>
                                        <p:attrNameLst>
                                          <p:attrName>style.visibility</p:attrName>
                                        </p:attrNameLst>
                                      </p:cBhvr>
                                      <p:to>
                                        <p:strVal val="hidden"/>
                                      </p:to>
                                    </p:set>
                                  </p:childTnLst>
                                </p:cTn>
                              </p:par>
                              <p:par>
                                <p:cTn id="91" presetID="10" presetClass="exit" presetSubtype="0" fill="hold" nodeType="withEffect">
                                  <p:stCondLst>
                                    <p:cond delay="0"/>
                                  </p:stCondLst>
                                  <p:childTnLst>
                                    <p:animEffect transition="out" filter="fade">
                                      <p:cBhvr>
                                        <p:cTn id="92" dur="1000"/>
                                        <p:tgtEl>
                                          <p:spTgt spid="363"/>
                                        </p:tgtEl>
                                      </p:cBhvr>
                                    </p:animEffect>
                                    <p:set>
                                      <p:cBhvr>
                                        <p:cTn id="93" dur="1" fill="hold">
                                          <p:stCondLst>
                                            <p:cond delay="1000"/>
                                          </p:stCondLst>
                                        </p:cTn>
                                        <p:tgtEl>
                                          <p:spTgt spid="363"/>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1000"/>
                                        <p:tgtEl>
                                          <p:spTgt spid="364"/>
                                        </p:tgtEl>
                                      </p:cBhvr>
                                    </p:animEffect>
                                    <p:set>
                                      <p:cBhvr>
                                        <p:cTn id="96" dur="1" fill="hold">
                                          <p:stCondLst>
                                            <p:cond delay="1000"/>
                                          </p:stCondLst>
                                        </p:cTn>
                                        <p:tgtEl>
                                          <p:spTgt spid="364"/>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1000"/>
                                        <p:tgtEl>
                                          <p:spTgt spid="365"/>
                                        </p:tgtEl>
                                      </p:cBhvr>
                                    </p:animEffect>
                                    <p:set>
                                      <p:cBhvr>
                                        <p:cTn id="99" dur="1" fill="hold">
                                          <p:stCondLst>
                                            <p:cond delay="1000"/>
                                          </p:stCondLst>
                                        </p:cTn>
                                        <p:tgtEl>
                                          <p:spTgt spid="365"/>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1000"/>
                                        <p:tgtEl>
                                          <p:spTgt spid="366"/>
                                        </p:tgtEl>
                                      </p:cBhvr>
                                    </p:animEffect>
                                    <p:set>
                                      <p:cBhvr>
                                        <p:cTn id="102" dur="1" fill="hold">
                                          <p:stCondLst>
                                            <p:cond delay="1000"/>
                                          </p:stCondLst>
                                        </p:cTn>
                                        <p:tgtEl>
                                          <p:spTgt spid="366"/>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1000"/>
                                        <p:tgtEl>
                                          <p:spTgt spid="353"/>
                                        </p:tgtEl>
                                      </p:cBhvr>
                                    </p:animEffect>
                                    <p:set>
                                      <p:cBhvr>
                                        <p:cTn id="105" dur="1" fill="hold">
                                          <p:stCondLst>
                                            <p:cond delay="1000"/>
                                          </p:stCondLst>
                                        </p:cTn>
                                        <p:tgtEl>
                                          <p:spTgt spid="353"/>
                                        </p:tgtEl>
                                        <p:attrNameLst>
                                          <p:attrName>style.visibility</p:attrName>
                                        </p:attrNameLst>
                                      </p:cBhvr>
                                      <p:to>
                                        <p:strVal val="hidden"/>
                                      </p:to>
                                    </p:set>
                                  </p:childTnLst>
                                </p:cTn>
                              </p:par>
                              <p:par>
                                <p:cTn id="106" presetID="10" presetClass="exit" presetSubtype="0" fill="hold" nodeType="withEffect">
                                  <p:stCondLst>
                                    <p:cond delay="0"/>
                                  </p:stCondLst>
                                  <p:childTnLst>
                                    <p:animEffect transition="out" filter="fade">
                                      <p:cBhvr>
                                        <p:cTn id="107" dur="1000"/>
                                        <p:tgtEl>
                                          <p:spTgt spid="355"/>
                                        </p:tgtEl>
                                      </p:cBhvr>
                                    </p:animEffect>
                                    <p:set>
                                      <p:cBhvr>
                                        <p:cTn id="108" dur="1" fill="hold">
                                          <p:stCondLst>
                                            <p:cond delay="1000"/>
                                          </p:stCondLst>
                                        </p:cTn>
                                        <p:tgtEl>
                                          <p:spTgt spid="355"/>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1000"/>
                                        <p:tgtEl>
                                          <p:spTgt spid="356"/>
                                        </p:tgtEl>
                                      </p:cBhvr>
                                    </p:animEffect>
                                    <p:set>
                                      <p:cBhvr>
                                        <p:cTn id="111" dur="1" fill="hold">
                                          <p:stCondLst>
                                            <p:cond delay="1000"/>
                                          </p:stCondLst>
                                        </p:cTn>
                                        <p:tgtEl>
                                          <p:spTgt spid="35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1000"/>
                                        <p:tgtEl>
                                          <p:spTgt spid="358"/>
                                        </p:tgtEl>
                                      </p:cBhvr>
                                    </p:animEffect>
                                    <p:set>
                                      <p:cBhvr>
                                        <p:cTn id="114" dur="1" fill="hold">
                                          <p:stCondLst>
                                            <p:cond delay="1000"/>
                                          </p:stCondLst>
                                        </p:cTn>
                                        <p:tgtEl>
                                          <p:spTgt spid="358"/>
                                        </p:tgtEl>
                                        <p:attrNameLst>
                                          <p:attrName>style.visibility</p:attrName>
                                        </p:attrNameLst>
                                      </p:cBhvr>
                                      <p:to>
                                        <p:strVal val="hidden"/>
                                      </p:to>
                                    </p:set>
                                  </p:childTnLst>
                                </p:cTn>
                              </p:par>
                              <p:par>
                                <p:cTn id="115" presetID="10" presetClass="exit" presetSubtype="0" fill="hold" nodeType="withEffect">
                                  <p:stCondLst>
                                    <p:cond delay="0"/>
                                  </p:stCondLst>
                                  <p:childTnLst>
                                    <p:animEffect transition="out" filter="fade">
                                      <p:cBhvr>
                                        <p:cTn id="116" dur="1000"/>
                                        <p:tgtEl>
                                          <p:spTgt spid="359"/>
                                        </p:tgtEl>
                                      </p:cBhvr>
                                    </p:animEffect>
                                    <p:set>
                                      <p:cBhvr>
                                        <p:cTn id="117" dur="1" fill="hold">
                                          <p:stCondLst>
                                            <p:cond delay="1000"/>
                                          </p:stCondLst>
                                        </p:cTn>
                                        <p:tgtEl>
                                          <p:spTgt spid="359"/>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1000"/>
                                        <p:tgtEl>
                                          <p:spTgt spid="357"/>
                                        </p:tgtEl>
                                      </p:cBhvr>
                                    </p:animEffect>
                                    <p:set>
                                      <p:cBhvr>
                                        <p:cTn id="120" dur="1" fill="hold">
                                          <p:stCondLst>
                                            <p:cond delay="1000"/>
                                          </p:stCondLst>
                                        </p:cTn>
                                        <p:tgtEl>
                                          <p:spTgt spid="357"/>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1000"/>
                                        <p:tgtEl>
                                          <p:spTgt spid="361"/>
                                        </p:tgtEl>
                                      </p:cBhvr>
                                    </p:animEffect>
                                    <p:set>
                                      <p:cBhvr>
                                        <p:cTn id="123" dur="1" fill="hold">
                                          <p:stCondLst>
                                            <p:cond delay="1000"/>
                                          </p:stCondLst>
                                        </p:cTn>
                                        <p:tgtEl>
                                          <p:spTgt spid="361"/>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67"/>
                                        </p:tgtEl>
                                        <p:attrNameLst>
                                          <p:attrName>style.visibility</p:attrName>
                                        </p:attrNameLst>
                                      </p:cBhvr>
                                      <p:to>
                                        <p:strVal val="visible"/>
                                      </p:to>
                                    </p:set>
                                    <p:animEffect transition="in" filter="fade">
                                      <p:cBhvr>
                                        <p:cTn id="128" dur="1000"/>
                                        <p:tgtEl>
                                          <p:spTgt spid="367"/>
                                        </p:tgtEl>
                                      </p:cBhvr>
                                    </p:animEffect>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nodeType="clickEffect">
                                  <p:stCondLst>
                                    <p:cond delay="0"/>
                                  </p:stCondLst>
                                  <p:childTnLst>
                                    <p:set>
                                      <p:cBhvr>
                                        <p:cTn id="132" dur="1" fill="hold">
                                          <p:stCondLst>
                                            <p:cond delay="0"/>
                                          </p:stCondLst>
                                        </p:cTn>
                                        <p:tgtEl>
                                          <p:spTgt spid="369"/>
                                        </p:tgtEl>
                                        <p:attrNameLst>
                                          <p:attrName>style.visibility</p:attrName>
                                        </p:attrNameLst>
                                      </p:cBhvr>
                                      <p:to>
                                        <p:strVal val="visible"/>
                                      </p:to>
                                    </p:set>
                                    <p:animEffect transition="in" filter="fade">
                                      <p:cBhvr>
                                        <p:cTn id="133" dur="1000"/>
                                        <p:tgtEl>
                                          <p:spTgt spid="369"/>
                                        </p:tgtEl>
                                      </p:cBhvr>
                                    </p:animEffect>
                                  </p:childTnLst>
                                </p:cTn>
                              </p:par>
                              <p:par>
                                <p:cTn id="134" presetID="10" presetClass="entr" presetSubtype="0" fill="hold" nodeType="withEffect">
                                  <p:stCondLst>
                                    <p:cond delay="0"/>
                                  </p:stCondLst>
                                  <p:childTnLst>
                                    <p:set>
                                      <p:cBhvr>
                                        <p:cTn id="135" dur="1" fill="hold">
                                          <p:stCondLst>
                                            <p:cond delay="0"/>
                                          </p:stCondLst>
                                        </p:cTn>
                                        <p:tgtEl>
                                          <p:spTgt spid="368"/>
                                        </p:tgtEl>
                                        <p:attrNameLst>
                                          <p:attrName>style.visibility</p:attrName>
                                        </p:attrNameLst>
                                      </p:cBhvr>
                                      <p:to>
                                        <p:strVal val="visible"/>
                                      </p:to>
                                    </p:set>
                                    <p:animEffect transition="in" filter="fade">
                                      <p:cBhvr>
                                        <p:cTn id="136" dur="1000"/>
                                        <p:tgtEl>
                                          <p:spTgt spid="3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2" name="Shape 840" descr="Shape 840"/>
          <p:cNvPicPr>
            <a:picLocks noChangeAspect="1"/>
          </p:cNvPicPr>
          <p:nvPr/>
        </p:nvPicPr>
        <p:blipFill>
          <a:blip r:embed="rId2">
            <a:extLst/>
          </a:blip>
          <a:stretch>
            <a:fillRect/>
          </a:stretch>
        </p:blipFill>
        <p:spPr>
          <a:xfrm>
            <a:off x="2744430" y="2417640"/>
            <a:ext cx="749851" cy="749851"/>
          </a:xfrm>
          <a:prstGeom prst="rect">
            <a:avLst/>
          </a:prstGeom>
          <a:ln w="12700">
            <a:miter lim="400000"/>
          </a:ln>
        </p:spPr>
      </p:pic>
      <p:pic>
        <p:nvPicPr>
          <p:cNvPr id="693" name="Shape 841" descr="Shape 841"/>
          <p:cNvPicPr>
            <a:picLocks noChangeAspect="1"/>
          </p:cNvPicPr>
          <p:nvPr/>
        </p:nvPicPr>
        <p:blipFill>
          <a:blip r:embed="rId2">
            <a:extLst/>
          </a:blip>
          <a:stretch>
            <a:fillRect/>
          </a:stretch>
        </p:blipFill>
        <p:spPr>
          <a:xfrm>
            <a:off x="904375" y="2417640"/>
            <a:ext cx="749852" cy="749851"/>
          </a:xfrm>
          <a:prstGeom prst="rect">
            <a:avLst/>
          </a:prstGeom>
          <a:ln w="12700">
            <a:miter lim="400000"/>
          </a:ln>
        </p:spPr>
      </p:pic>
      <p:pic>
        <p:nvPicPr>
          <p:cNvPr id="694" name="Shape 842" descr="Shape 842"/>
          <p:cNvPicPr>
            <a:picLocks noChangeAspect="1"/>
          </p:cNvPicPr>
          <p:nvPr/>
        </p:nvPicPr>
        <p:blipFill>
          <a:blip r:embed="rId2">
            <a:extLst/>
          </a:blip>
          <a:stretch>
            <a:fillRect/>
          </a:stretch>
        </p:blipFill>
        <p:spPr>
          <a:xfrm>
            <a:off x="1828595" y="2417640"/>
            <a:ext cx="749851" cy="749851"/>
          </a:xfrm>
          <a:prstGeom prst="rect">
            <a:avLst/>
          </a:prstGeom>
          <a:ln w="12700">
            <a:miter lim="400000"/>
          </a:ln>
        </p:spPr>
      </p:pic>
      <p:pic>
        <p:nvPicPr>
          <p:cNvPr id="695" name="Shape 843" descr="Shape 843"/>
          <p:cNvPicPr>
            <a:picLocks noChangeAspect="1"/>
          </p:cNvPicPr>
          <p:nvPr/>
        </p:nvPicPr>
        <p:blipFill>
          <a:blip r:embed="rId3">
            <a:extLst/>
          </a:blip>
          <a:stretch>
            <a:fillRect/>
          </a:stretch>
        </p:blipFill>
        <p:spPr>
          <a:xfrm>
            <a:off x="1072426" y="1930872"/>
            <a:ext cx="451419" cy="451418"/>
          </a:xfrm>
          <a:prstGeom prst="rect">
            <a:avLst/>
          </a:prstGeom>
          <a:ln w="12700">
            <a:miter lim="400000"/>
          </a:ln>
        </p:spPr>
      </p:pic>
      <p:pic>
        <p:nvPicPr>
          <p:cNvPr id="696" name="Shape 844" descr="Shape 844"/>
          <p:cNvPicPr>
            <a:picLocks noChangeAspect="1"/>
          </p:cNvPicPr>
          <p:nvPr/>
        </p:nvPicPr>
        <p:blipFill>
          <a:blip r:embed="rId4">
            <a:extLst/>
          </a:blip>
          <a:stretch>
            <a:fillRect/>
          </a:stretch>
        </p:blipFill>
        <p:spPr>
          <a:xfrm>
            <a:off x="1891100" y="1866929"/>
            <a:ext cx="616491" cy="616491"/>
          </a:xfrm>
          <a:prstGeom prst="rect">
            <a:avLst/>
          </a:prstGeom>
          <a:ln w="12700">
            <a:miter lim="400000"/>
          </a:ln>
        </p:spPr>
      </p:pic>
      <p:pic>
        <p:nvPicPr>
          <p:cNvPr id="697" name="Shape 845" descr="Shape 845"/>
          <p:cNvPicPr>
            <a:picLocks noChangeAspect="1"/>
          </p:cNvPicPr>
          <p:nvPr/>
        </p:nvPicPr>
        <p:blipFill>
          <a:blip r:embed="rId5">
            <a:extLst/>
          </a:blip>
          <a:stretch>
            <a:fillRect/>
          </a:stretch>
        </p:blipFill>
        <p:spPr>
          <a:xfrm>
            <a:off x="2846273" y="1872374"/>
            <a:ext cx="616501" cy="616501"/>
          </a:xfrm>
          <a:prstGeom prst="rect">
            <a:avLst/>
          </a:prstGeom>
          <a:ln w="12700">
            <a:miter lim="400000"/>
          </a:ln>
        </p:spPr>
      </p:pic>
      <p:pic>
        <p:nvPicPr>
          <p:cNvPr id="698" name="Shape 846" descr="Shape 846"/>
          <p:cNvPicPr>
            <a:picLocks noChangeAspect="1"/>
          </p:cNvPicPr>
          <p:nvPr/>
        </p:nvPicPr>
        <p:blipFill>
          <a:blip r:embed="rId6">
            <a:alphaModFix amt="93000"/>
            <a:extLst/>
          </a:blip>
          <a:stretch>
            <a:fillRect/>
          </a:stretch>
        </p:blipFill>
        <p:spPr>
          <a:xfrm>
            <a:off x="3846262" y="1949456"/>
            <a:ext cx="451418" cy="451439"/>
          </a:xfrm>
          <a:prstGeom prst="rect">
            <a:avLst/>
          </a:prstGeom>
          <a:ln w="12700">
            <a:miter lim="400000"/>
          </a:ln>
        </p:spPr>
      </p:pic>
      <p:pic>
        <p:nvPicPr>
          <p:cNvPr id="699" name="Shape 847" descr="Shape 847"/>
          <p:cNvPicPr>
            <a:picLocks noChangeAspect="1"/>
          </p:cNvPicPr>
          <p:nvPr/>
        </p:nvPicPr>
        <p:blipFill>
          <a:blip r:embed="rId2">
            <a:extLst/>
          </a:blip>
          <a:stretch>
            <a:fillRect/>
          </a:stretch>
        </p:blipFill>
        <p:spPr>
          <a:xfrm>
            <a:off x="4576112" y="2417640"/>
            <a:ext cx="749851" cy="749851"/>
          </a:xfrm>
          <a:prstGeom prst="rect">
            <a:avLst/>
          </a:prstGeom>
          <a:ln w="12700">
            <a:miter lim="400000"/>
          </a:ln>
        </p:spPr>
      </p:pic>
      <p:pic>
        <p:nvPicPr>
          <p:cNvPr id="700" name="Shape 848" descr="Shape 848"/>
          <p:cNvPicPr>
            <a:picLocks noChangeAspect="1"/>
          </p:cNvPicPr>
          <p:nvPr/>
        </p:nvPicPr>
        <p:blipFill>
          <a:blip r:embed="rId2">
            <a:extLst/>
          </a:blip>
          <a:stretch>
            <a:fillRect/>
          </a:stretch>
        </p:blipFill>
        <p:spPr>
          <a:xfrm>
            <a:off x="5513937" y="2417640"/>
            <a:ext cx="749851" cy="749851"/>
          </a:xfrm>
          <a:prstGeom prst="rect">
            <a:avLst/>
          </a:prstGeom>
          <a:ln w="12700">
            <a:miter lim="400000"/>
          </a:ln>
        </p:spPr>
      </p:pic>
      <p:pic>
        <p:nvPicPr>
          <p:cNvPr id="701" name="Shape 849" descr="Shape 849"/>
          <p:cNvPicPr>
            <a:picLocks noChangeAspect="1"/>
          </p:cNvPicPr>
          <p:nvPr/>
        </p:nvPicPr>
        <p:blipFill>
          <a:blip r:embed="rId7">
            <a:extLst/>
          </a:blip>
          <a:stretch>
            <a:fillRect/>
          </a:stretch>
        </p:blipFill>
        <p:spPr>
          <a:xfrm>
            <a:off x="4720416" y="1942619"/>
            <a:ext cx="476010" cy="476011"/>
          </a:xfrm>
          <a:prstGeom prst="rect">
            <a:avLst/>
          </a:prstGeom>
          <a:ln w="12700">
            <a:miter lim="400000"/>
          </a:ln>
        </p:spPr>
      </p:pic>
      <p:pic>
        <p:nvPicPr>
          <p:cNvPr id="702" name="Shape 850" descr="Shape 850"/>
          <p:cNvPicPr>
            <a:picLocks noChangeAspect="1"/>
          </p:cNvPicPr>
          <p:nvPr/>
        </p:nvPicPr>
        <p:blipFill>
          <a:blip r:embed="rId8">
            <a:extLst/>
          </a:blip>
          <a:stretch>
            <a:fillRect/>
          </a:stretch>
        </p:blipFill>
        <p:spPr>
          <a:xfrm>
            <a:off x="5650874" y="1937165"/>
            <a:ext cx="476001" cy="476021"/>
          </a:xfrm>
          <a:prstGeom prst="rect">
            <a:avLst/>
          </a:prstGeom>
          <a:ln w="12700">
            <a:miter lim="400000"/>
          </a:ln>
        </p:spPr>
      </p:pic>
      <p:sp>
        <p:nvSpPr>
          <p:cNvPr id="703" name="Shape 851"/>
          <p:cNvSpPr/>
          <p:nvPr/>
        </p:nvSpPr>
        <p:spPr>
          <a:xfrm>
            <a:off x="509974" y="1675650"/>
            <a:ext cx="3263701" cy="1734001"/>
          </a:xfrm>
          <a:prstGeom prst="roundRect">
            <a:avLst>
              <a:gd name="adj" fmla="val 16667"/>
            </a:avLst>
          </a:prstGeom>
          <a:ln w="76200">
            <a:solidFill>
              <a:srgbClr val="00FFFF"/>
            </a:solidFill>
          </a:ln>
        </p:spPr>
        <p:txBody>
          <a:bodyPr lIns="45719" rIns="45719" anchor="ctr"/>
          <a:lstStyle/>
          <a:p>
            <a:pPr>
              <a:defRPr>
                <a:solidFill>
                  <a:srgbClr val="000000"/>
                </a:solidFill>
              </a:defRPr>
            </a:pPr>
            <a:endParaRPr/>
          </a:p>
        </p:txBody>
      </p:sp>
      <p:pic>
        <p:nvPicPr>
          <p:cNvPr id="704" name="Shape 852" descr="Shape 852"/>
          <p:cNvPicPr>
            <a:picLocks noChangeAspect="1"/>
          </p:cNvPicPr>
          <p:nvPr/>
        </p:nvPicPr>
        <p:blipFill>
          <a:blip r:embed="rId9">
            <a:extLst/>
          </a:blip>
          <a:stretch>
            <a:fillRect/>
          </a:stretch>
        </p:blipFill>
        <p:spPr>
          <a:xfrm>
            <a:off x="3994775" y="3438624"/>
            <a:ext cx="1734001" cy="1734001"/>
          </a:xfrm>
          <a:prstGeom prst="rect">
            <a:avLst/>
          </a:prstGeom>
          <a:ln w="12700">
            <a:miter lim="400000"/>
          </a:ln>
        </p:spPr>
      </p:pic>
      <p:sp>
        <p:nvSpPr>
          <p:cNvPr id="705" name="Shape 853"/>
          <p:cNvSpPr/>
          <p:nvPr/>
        </p:nvSpPr>
        <p:spPr>
          <a:xfrm>
            <a:off x="6215050" y="1905349"/>
            <a:ext cx="2972401" cy="11355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600" b="1">
                <a:solidFill>
                  <a:srgbClr val="FFFFFF"/>
                </a:solidFill>
              </a:defRPr>
            </a:pPr>
            <a:r>
              <a:t>¾</a:t>
            </a:r>
            <a:r>
              <a:rPr sz="3000" b="0"/>
              <a:t> voted: </a:t>
            </a:r>
            <a:endParaRPr>
              <a:solidFill>
                <a:srgbClr val="000000"/>
              </a:solidFill>
            </a:endParaRPr>
          </a:p>
          <a:p>
            <a:pPr algn="ctr">
              <a:defRPr sz="3000" b="1">
                <a:solidFill>
                  <a:srgbClr val="0000FF"/>
                </a:solidFill>
              </a:defRPr>
            </a:pPr>
            <a:r>
              <a:t>notarized </a:t>
            </a:r>
          </a:p>
        </p:txBody>
      </p:sp>
      <p:sp>
        <p:nvSpPr>
          <p:cNvPr id="706" name="Shape 854"/>
          <p:cNvSpPr/>
          <p:nvPr/>
        </p:nvSpPr>
        <p:spPr>
          <a:xfrm>
            <a:off x="393400" y="3610225"/>
            <a:ext cx="3601500" cy="1169100"/>
          </a:xfrm>
          <a:prstGeom prst="rect">
            <a:avLst/>
          </a:prstGeom>
          <a:solidFill>
            <a:srgbClr val="00FFFF"/>
          </a:solidFill>
          <a:ln w="12700">
            <a:miter lim="400000"/>
          </a:ln>
        </p:spPr>
        <p:txBody>
          <a:bodyPr lIns="45719" rIns="45719" anchor="ctr"/>
          <a:lstStyle/>
          <a:p>
            <a:pPr>
              <a:defRPr>
                <a:solidFill>
                  <a:srgbClr val="000000"/>
                </a:solidFill>
              </a:defRPr>
            </a:pPr>
            <a:endParaRPr/>
          </a:p>
        </p:txBody>
      </p:sp>
      <p:sp>
        <p:nvSpPr>
          <p:cNvPr id="707" name="Shape 855"/>
          <p:cNvSpPr/>
          <p:nvPr/>
        </p:nvSpPr>
        <p:spPr>
          <a:xfrm>
            <a:off x="209899" y="3610224"/>
            <a:ext cx="3978902" cy="10339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3000">
                <a:solidFill>
                  <a:srgbClr val="000000"/>
                </a:solidFill>
              </a:defRPr>
            </a:lvl1pPr>
          </a:lstStyle>
          <a:p>
            <a:r>
              <a:t>Confirm maximal “lucky” sequence</a:t>
            </a:r>
          </a:p>
        </p:txBody>
      </p:sp>
    </p:spTree>
    <p:extLst>
      <p:ext uri="{BB962C8B-B14F-4D97-AF65-F5344CB8AC3E}">
        <p14:creationId xmlns:p14="http://schemas.microsoft.com/office/powerpoint/2010/main" val="15312792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9" name="Shape 860"/>
          <p:cNvSpPr/>
          <p:nvPr/>
        </p:nvSpPr>
        <p:spPr>
          <a:xfrm>
            <a:off x="393400" y="3610225"/>
            <a:ext cx="3601500" cy="1169100"/>
          </a:xfrm>
          <a:prstGeom prst="rect">
            <a:avLst/>
          </a:prstGeom>
          <a:solidFill>
            <a:srgbClr val="00FFFF"/>
          </a:solidFill>
          <a:ln w="12700">
            <a:miter lim="400000"/>
          </a:ln>
        </p:spPr>
        <p:txBody>
          <a:bodyPr lIns="45719" rIns="45719" anchor="ctr"/>
          <a:lstStyle/>
          <a:p>
            <a:pPr>
              <a:defRPr>
                <a:solidFill>
                  <a:srgbClr val="000000"/>
                </a:solidFill>
              </a:defRPr>
            </a:pPr>
            <a:endParaRPr/>
          </a:p>
        </p:txBody>
      </p:sp>
      <p:pic>
        <p:nvPicPr>
          <p:cNvPr id="710" name="Shape 861" descr="Shape 861"/>
          <p:cNvPicPr>
            <a:picLocks noChangeAspect="1"/>
          </p:cNvPicPr>
          <p:nvPr/>
        </p:nvPicPr>
        <p:blipFill>
          <a:blip r:embed="rId2">
            <a:extLst/>
          </a:blip>
          <a:stretch>
            <a:fillRect/>
          </a:stretch>
        </p:blipFill>
        <p:spPr>
          <a:xfrm>
            <a:off x="2744430" y="2417640"/>
            <a:ext cx="749851" cy="749851"/>
          </a:xfrm>
          <a:prstGeom prst="rect">
            <a:avLst/>
          </a:prstGeom>
          <a:ln w="12700">
            <a:miter lim="400000"/>
          </a:ln>
        </p:spPr>
      </p:pic>
      <p:pic>
        <p:nvPicPr>
          <p:cNvPr id="711" name="Shape 862" descr="Shape 862"/>
          <p:cNvPicPr>
            <a:picLocks noChangeAspect="1"/>
          </p:cNvPicPr>
          <p:nvPr/>
        </p:nvPicPr>
        <p:blipFill>
          <a:blip r:embed="rId2">
            <a:extLst/>
          </a:blip>
          <a:stretch>
            <a:fillRect/>
          </a:stretch>
        </p:blipFill>
        <p:spPr>
          <a:xfrm>
            <a:off x="904375" y="2417640"/>
            <a:ext cx="749852" cy="749851"/>
          </a:xfrm>
          <a:prstGeom prst="rect">
            <a:avLst/>
          </a:prstGeom>
          <a:ln w="12700">
            <a:miter lim="400000"/>
          </a:ln>
        </p:spPr>
      </p:pic>
      <p:pic>
        <p:nvPicPr>
          <p:cNvPr id="712" name="Shape 863" descr="Shape 863"/>
          <p:cNvPicPr>
            <a:picLocks noChangeAspect="1"/>
          </p:cNvPicPr>
          <p:nvPr/>
        </p:nvPicPr>
        <p:blipFill>
          <a:blip r:embed="rId2">
            <a:extLst/>
          </a:blip>
          <a:stretch>
            <a:fillRect/>
          </a:stretch>
        </p:blipFill>
        <p:spPr>
          <a:xfrm>
            <a:off x="1828595" y="2417640"/>
            <a:ext cx="749851" cy="749851"/>
          </a:xfrm>
          <a:prstGeom prst="rect">
            <a:avLst/>
          </a:prstGeom>
          <a:ln w="12700">
            <a:miter lim="400000"/>
          </a:ln>
        </p:spPr>
      </p:pic>
      <p:pic>
        <p:nvPicPr>
          <p:cNvPr id="713" name="Shape 864" descr="Shape 864"/>
          <p:cNvPicPr>
            <a:picLocks noChangeAspect="1"/>
          </p:cNvPicPr>
          <p:nvPr/>
        </p:nvPicPr>
        <p:blipFill>
          <a:blip r:embed="rId3">
            <a:extLst/>
          </a:blip>
          <a:stretch>
            <a:fillRect/>
          </a:stretch>
        </p:blipFill>
        <p:spPr>
          <a:xfrm>
            <a:off x="1072426" y="1930872"/>
            <a:ext cx="451419" cy="451418"/>
          </a:xfrm>
          <a:prstGeom prst="rect">
            <a:avLst/>
          </a:prstGeom>
          <a:ln w="12700">
            <a:miter lim="400000"/>
          </a:ln>
        </p:spPr>
      </p:pic>
      <p:pic>
        <p:nvPicPr>
          <p:cNvPr id="714" name="Shape 865" descr="Shape 865"/>
          <p:cNvPicPr>
            <a:picLocks noChangeAspect="1"/>
          </p:cNvPicPr>
          <p:nvPr/>
        </p:nvPicPr>
        <p:blipFill>
          <a:blip r:embed="rId4">
            <a:extLst/>
          </a:blip>
          <a:stretch>
            <a:fillRect/>
          </a:stretch>
        </p:blipFill>
        <p:spPr>
          <a:xfrm>
            <a:off x="1891100" y="1866929"/>
            <a:ext cx="616491" cy="616491"/>
          </a:xfrm>
          <a:prstGeom prst="rect">
            <a:avLst/>
          </a:prstGeom>
          <a:ln w="12700">
            <a:miter lim="400000"/>
          </a:ln>
        </p:spPr>
      </p:pic>
      <p:pic>
        <p:nvPicPr>
          <p:cNvPr id="715" name="Shape 866" descr="Shape 866"/>
          <p:cNvPicPr>
            <a:picLocks noChangeAspect="1"/>
          </p:cNvPicPr>
          <p:nvPr/>
        </p:nvPicPr>
        <p:blipFill>
          <a:blip r:embed="rId5">
            <a:extLst/>
          </a:blip>
          <a:stretch>
            <a:fillRect/>
          </a:stretch>
        </p:blipFill>
        <p:spPr>
          <a:xfrm>
            <a:off x="2846273" y="1872374"/>
            <a:ext cx="616501" cy="616501"/>
          </a:xfrm>
          <a:prstGeom prst="rect">
            <a:avLst/>
          </a:prstGeom>
          <a:ln w="12700">
            <a:miter lim="400000"/>
          </a:ln>
        </p:spPr>
      </p:pic>
      <p:pic>
        <p:nvPicPr>
          <p:cNvPr id="716" name="Shape 867" descr="Shape 867"/>
          <p:cNvPicPr>
            <a:picLocks noChangeAspect="1"/>
          </p:cNvPicPr>
          <p:nvPr/>
        </p:nvPicPr>
        <p:blipFill>
          <a:blip r:embed="rId6">
            <a:alphaModFix amt="93000"/>
            <a:extLst/>
          </a:blip>
          <a:stretch>
            <a:fillRect/>
          </a:stretch>
        </p:blipFill>
        <p:spPr>
          <a:xfrm>
            <a:off x="3846262" y="1949456"/>
            <a:ext cx="451418" cy="451439"/>
          </a:xfrm>
          <a:prstGeom prst="rect">
            <a:avLst/>
          </a:prstGeom>
          <a:ln w="12700">
            <a:miter lim="400000"/>
          </a:ln>
        </p:spPr>
      </p:pic>
      <p:pic>
        <p:nvPicPr>
          <p:cNvPr id="717" name="Shape 868" descr="Shape 868"/>
          <p:cNvPicPr>
            <a:picLocks noChangeAspect="1"/>
          </p:cNvPicPr>
          <p:nvPr/>
        </p:nvPicPr>
        <p:blipFill>
          <a:blip r:embed="rId2">
            <a:extLst/>
          </a:blip>
          <a:stretch>
            <a:fillRect/>
          </a:stretch>
        </p:blipFill>
        <p:spPr>
          <a:xfrm>
            <a:off x="4576112" y="2417640"/>
            <a:ext cx="749851" cy="749851"/>
          </a:xfrm>
          <a:prstGeom prst="rect">
            <a:avLst/>
          </a:prstGeom>
          <a:ln w="12700">
            <a:miter lim="400000"/>
          </a:ln>
        </p:spPr>
      </p:pic>
      <p:pic>
        <p:nvPicPr>
          <p:cNvPr id="718" name="Shape 869" descr="Shape 869"/>
          <p:cNvPicPr>
            <a:picLocks noChangeAspect="1"/>
          </p:cNvPicPr>
          <p:nvPr/>
        </p:nvPicPr>
        <p:blipFill>
          <a:blip r:embed="rId2">
            <a:extLst/>
          </a:blip>
          <a:stretch>
            <a:fillRect/>
          </a:stretch>
        </p:blipFill>
        <p:spPr>
          <a:xfrm>
            <a:off x="5513937" y="2417640"/>
            <a:ext cx="749851" cy="749851"/>
          </a:xfrm>
          <a:prstGeom prst="rect">
            <a:avLst/>
          </a:prstGeom>
          <a:ln w="12700">
            <a:miter lim="400000"/>
          </a:ln>
        </p:spPr>
      </p:pic>
      <p:pic>
        <p:nvPicPr>
          <p:cNvPr id="719" name="Shape 870" descr="Shape 870"/>
          <p:cNvPicPr>
            <a:picLocks noChangeAspect="1"/>
          </p:cNvPicPr>
          <p:nvPr/>
        </p:nvPicPr>
        <p:blipFill>
          <a:blip r:embed="rId7">
            <a:extLst/>
          </a:blip>
          <a:stretch>
            <a:fillRect/>
          </a:stretch>
        </p:blipFill>
        <p:spPr>
          <a:xfrm>
            <a:off x="4720416" y="1942619"/>
            <a:ext cx="476010" cy="476011"/>
          </a:xfrm>
          <a:prstGeom prst="rect">
            <a:avLst/>
          </a:prstGeom>
          <a:ln w="12700">
            <a:miter lim="400000"/>
          </a:ln>
        </p:spPr>
      </p:pic>
      <p:pic>
        <p:nvPicPr>
          <p:cNvPr id="720" name="Shape 871" descr="Shape 871"/>
          <p:cNvPicPr>
            <a:picLocks noChangeAspect="1"/>
          </p:cNvPicPr>
          <p:nvPr/>
        </p:nvPicPr>
        <p:blipFill>
          <a:blip r:embed="rId8">
            <a:extLst/>
          </a:blip>
          <a:stretch>
            <a:fillRect/>
          </a:stretch>
        </p:blipFill>
        <p:spPr>
          <a:xfrm>
            <a:off x="5650874" y="1937165"/>
            <a:ext cx="476001" cy="476021"/>
          </a:xfrm>
          <a:prstGeom prst="rect">
            <a:avLst/>
          </a:prstGeom>
          <a:ln w="12700">
            <a:miter lim="400000"/>
          </a:ln>
        </p:spPr>
      </p:pic>
      <p:sp>
        <p:nvSpPr>
          <p:cNvPr id="721" name="Shape 872"/>
          <p:cNvSpPr/>
          <p:nvPr/>
        </p:nvSpPr>
        <p:spPr>
          <a:xfrm>
            <a:off x="509974" y="1675650"/>
            <a:ext cx="3263701" cy="1734001"/>
          </a:xfrm>
          <a:prstGeom prst="roundRect">
            <a:avLst>
              <a:gd name="adj" fmla="val 16667"/>
            </a:avLst>
          </a:prstGeom>
          <a:ln w="76200">
            <a:solidFill>
              <a:srgbClr val="00FFFF"/>
            </a:solidFill>
          </a:ln>
        </p:spPr>
        <p:txBody>
          <a:bodyPr lIns="45719" rIns="45719" anchor="ctr"/>
          <a:lstStyle/>
          <a:p>
            <a:pPr>
              <a:defRPr>
                <a:solidFill>
                  <a:srgbClr val="000000"/>
                </a:solidFill>
              </a:defRPr>
            </a:pPr>
            <a:endParaRPr/>
          </a:p>
        </p:txBody>
      </p:sp>
      <p:sp>
        <p:nvSpPr>
          <p:cNvPr id="722" name="Shape 873"/>
          <p:cNvSpPr/>
          <p:nvPr/>
        </p:nvSpPr>
        <p:spPr>
          <a:xfrm>
            <a:off x="209899" y="3610224"/>
            <a:ext cx="3978902" cy="10339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3000">
                <a:solidFill>
                  <a:srgbClr val="000000"/>
                </a:solidFill>
              </a:defRPr>
            </a:lvl1pPr>
          </a:lstStyle>
          <a:p>
            <a:r>
              <a:t>Confirm maximal “lucky” sequence</a:t>
            </a:r>
          </a:p>
        </p:txBody>
      </p:sp>
      <p:pic>
        <p:nvPicPr>
          <p:cNvPr id="723" name="Shape 874" descr="Shape 874"/>
          <p:cNvPicPr>
            <a:picLocks noChangeAspect="1"/>
          </p:cNvPicPr>
          <p:nvPr/>
        </p:nvPicPr>
        <p:blipFill>
          <a:blip r:embed="rId9">
            <a:extLst/>
          </a:blip>
          <a:stretch>
            <a:fillRect/>
          </a:stretch>
        </p:blipFill>
        <p:spPr>
          <a:xfrm>
            <a:off x="3994775" y="3438624"/>
            <a:ext cx="1734001" cy="1734001"/>
          </a:xfrm>
          <a:prstGeom prst="rect">
            <a:avLst/>
          </a:prstGeom>
          <a:ln w="12700">
            <a:miter lim="400000"/>
          </a:ln>
        </p:spPr>
      </p:pic>
      <p:sp>
        <p:nvSpPr>
          <p:cNvPr id="724" name="Shape 875"/>
          <p:cNvSpPr/>
          <p:nvPr/>
        </p:nvSpPr>
        <p:spPr>
          <a:xfrm>
            <a:off x="6215050" y="1905349"/>
            <a:ext cx="2972401" cy="113558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3600" b="1">
                <a:solidFill>
                  <a:srgbClr val="FFFFFF"/>
                </a:solidFill>
              </a:defRPr>
            </a:pPr>
            <a:r>
              <a:t>¾</a:t>
            </a:r>
            <a:r>
              <a:rPr sz="3000" b="0"/>
              <a:t> voted: </a:t>
            </a:r>
            <a:endParaRPr>
              <a:solidFill>
                <a:srgbClr val="000000"/>
              </a:solidFill>
            </a:endParaRPr>
          </a:p>
          <a:p>
            <a:pPr algn="ctr">
              <a:defRPr sz="3000" b="1">
                <a:solidFill>
                  <a:srgbClr val="0000FF"/>
                </a:solidFill>
              </a:defRPr>
            </a:pPr>
            <a:r>
              <a:t>notarized </a:t>
            </a:r>
          </a:p>
        </p:txBody>
      </p:sp>
      <p:sp>
        <p:nvSpPr>
          <p:cNvPr id="725" name="Shape 876"/>
          <p:cNvSpPr/>
          <p:nvPr/>
        </p:nvSpPr>
        <p:spPr>
          <a:xfrm>
            <a:off x="-218551" y="-92276"/>
            <a:ext cx="9587702" cy="1476902"/>
          </a:xfrm>
          <a:prstGeom prst="rect">
            <a:avLst/>
          </a:prstGeom>
          <a:solidFill>
            <a:srgbClr val="FF6F34"/>
          </a:solidFill>
          <a:ln w="12700">
            <a:miter lim="400000"/>
          </a:ln>
        </p:spPr>
        <p:txBody>
          <a:bodyPr lIns="45719" rIns="45719" anchor="ctr"/>
          <a:lstStyle/>
          <a:p>
            <a:pPr>
              <a:defRPr>
                <a:solidFill>
                  <a:srgbClr val="000000"/>
                </a:solidFill>
              </a:defRPr>
            </a:pPr>
            <a:endParaRPr/>
          </a:p>
        </p:txBody>
      </p:sp>
      <p:sp>
        <p:nvSpPr>
          <p:cNvPr id="726" name="Shape 877"/>
          <p:cNvSpPr/>
          <p:nvPr/>
        </p:nvSpPr>
        <p:spPr>
          <a:xfrm>
            <a:off x="-1446613" y="222403"/>
            <a:ext cx="9206402" cy="764000"/>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4600">
                <a:solidFill>
                  <a:srgbClr val="FFFFFF"/>
                </a:solidFill>
                <a:latin typeface="Oswald"/>
                <a:ea typeface="Oswald"/>
                <a:cs typeface="Oswald"/>
                <a:sym typeface="Oswald"/>
              </a:defRPr>
            </a:lvl1pPr>
          </a:lstStyle>
          <a:p>
            <a:r>
              <a:t>No liveness when             </a:t>
            </a:r>
          </a:p>
        </p:txBody>
      </p:sp>
      <p:pic>
        <p:nvPicPr>
          <p:cNvPr id="727" name="Shape 878" descr="Shape 878"/>
          <p:cNvPicPr>
            <a:picLocks noChangeAspect="1"/>
          </p:cNvPicPr>
          <p:nvPr/>
        </p:nvPicPr>
        <p:blipFill>
          <a:blip r:embed="rId10">
            <a:extLst/>
          </a:blip>
          <a:srcRect l="13609" r="14337" b="42479"/>
          <a:stretch>
            <a:fillRect/>
          </a:stretch>
        </p:blipFill>
        <p:spPr>
          <a:xfrm>
            <a:off x="5994224" y="361197"/>
            <a:ext cx="786375" cy="941702"/>
          </a:xfrm>
          <a:prstGeom prst="rect">
            <a:avLst/>
          </a:prstGeom>
          <a:ln w="12700">
            <a:miter lim="400000"/>
          </a:ln>
        </p:spPr>
      </p:pic>
      <p:pic>
        <p:nvPicPr>
          <p:cNvPr id="728" name="Shape 879" descr="Shape 879"/>
          <p:cNvPicPr>
            <a:picLocks noChangeAspect="1"/>
          </p:cNvPicPr>
          <p:nvPr/>
        </p:nvPicPr>
        <p:blipFill>
          <a:blip r:embed="rId11">
            <a:extLst/>
          </a:blip>
          <a:srcRect r="75883"/>
          <a:stretch>
            <a:fillRect/>
          </a:stretch>
        </p:blipFill>
        <p:spPr>
          <a:xfrm>
            <a:off x="5879474" y="-469213"/>
            <a:ext cx="427392" cy="1772125"/>
          </a:xfrm>
          <a:prstGeom prst="rect">
            <a:avLst/>
          </a:prstGeom>
          <a:ln w="12700">
            <a:miter lim="400000"/>
          </a:ln>
        </p:spPr>
      </p:pic>
      <p:pic>
        <p:nvPicPr>
          <p:cNvPr id="729" name="Shape 880" descr="Shape 880"/>
          <p:cNvPicPr>
            <a:picLocks noChangeAspect="1"/>
          </p:cNvPicPr>
          <p:nvPr/>
        </p:nvPicPr>
        <p:blipFill>
          <a:blip r:embed="rId11">
            <a:extLst/>
          </a:blip>
          <a:srcRect r="75883"/>
          <a:stretch>
            <a:fillRect/>
          </a:stretch>
        </p:blipFill>
        <p:spPr>
          <a:xfrm flipH="1">
            <a:off x="6441630" y="-469213"/>
            <a:ext cx="427392" cy="1772125"/>
          </a:xfrm>
          <a:prstGeom prst="rect">
            <a:avLst/>
          </a:prstGeom>
          <a:ln w="12700">
            <a:miter lim="400000"/>
          </a:ln>
        </p:spPr>
      </p:pic>
    </p:spTree>
    <p:extLst>
      <p:ext uri="{BB962C8B-B14F-4D97-AF65-F5344CB8AC3E}">
        <p14:creationId xmlns:p14="http://schemas.microsoft.com/office/powerpoint/2010/main" val="186077564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1" name="Shape 885" descr="Shape 885"/>
          <p:cNvPicPr>
            <a:picLocks noChangeAspect="1"/>
          </p:cNvPicPr>
          <p:nvPr/>
        </p:nvPicPr>
        <p:blipFill>
          <a:blip r:embed="rId2">
            <a:extLst/>
          </a:blip>
          <a:srcRect l="13609" r="14337" b="42479"/>
          <a:stretch>
            <a:fillRect/>
          </a:stretch>
        </p:blipFill>
        <p:spPr>
          <a:xfrm>
            <a:off x="7988351" y="949509"/>
            <a:ext cx="786376" cy="941702"/>
          </a:xfrm>
          <a:prstGeom prst="rect">
            <a:avLst/>
          </a:prstGeom>
          <a:ln w="12700">
            <a:miter lim="400000"/>
          </a:ln>
        </p:spPr>
      </p:pic>
      <p:pic>
        <p:nvPicPr>
          <p:cNvPr id="732" name="Shape 886" descr="Shape 886"/>
          <p:cNvPicPr>
            <a:picLocks noChangeAspect="1"/>
          </p:cNvPicPr>
          <p:nvPr/>
        </p:nvPicPr>
        <p:blipFill>
          <a:blip r:embed="rId3">
            <a:extLst/>
          </a:blip>
          <a:stretch>
            <a:fillRect/>
          </a:stretch>
        </p:blipFill>
        <p:spPr>
          <a:xfrm>
            <a:off x="2820298" y="1879624"/>
            <a:ext cx="2238626" cy="2462825"/>
          </a:xfrm>
          <a:prstGeom prst="rect">
            <a:avLst/>
          </a:prstGeom>
          <a:ln w="12700">
            <a:miter lim="400000"/>
          </a:ln>
        </p:spPr>
      </p:pic>
      <p:grpSp>
        <p:nvGrpSpPr>
          <p:cNvPr id="738" name="Shape 887"/>
          <p:cNvGrpSpPr/>
          <p:nvPr/>
        </p:nvGrpSpPr>
        <p:grpSpPr>
          <a:xfrm>
            <a:off x="535537" y="3885924"/>
            <a:ext cx="4672938" cy="1006186"/>
            <a:chOff x="0" y="0"/>
            <a:chExt cx="4672936" cy="1006184"/>
          </a:xfrm>
        </p:grpSpPr>
        <p:pic>
          <p:nvPicPr>
            <p:cNvPr id="733" name="Shape 888" descr="Shape 888"/>
            <p:cNvPicPr>
              <a:picLocks noChangeAspect="1"/>
            </p:cNvPicPr>
            <p:nvPr/>
          </p:nvPicPr>
          <p:blipFill>
            <a:blip r:embed="rId4">
              <a:extLst/>
            </a:blip>
            <a:srcRect l="26909" r="27765" b="57018"/>
            <a:stretch>
              <a:fillRect/>
            </a:stretch>
          </p:blipFill>
          <p:spPr>
            <a:xfrm rot="16200000">
              <a:off x="-24067" y="43066"/>
              <a:ext cx="987185" cy="939054"/>
            </a:xfrm>
            <a:prstGeom prst="rect">
              <a:avLst/>
            </a:prstGeom>
            <a:ln w="12700" cap="flat">
              <a:noFill/>
              <a:miter lim="400000"/>
            </a:ln>
            <a:effectLst/>
          </p:spPr>
        </p:pic>
        <p:pic>
          <p:nvPicPr>
            <p:cNvPr id="734" name="Shape 889" descr="Shape 889"/>
            <p:cNvPicPr>
              <a:picLocks noChangeAspect="1"/>
            </p:cNvPicPr>
            <p:nvPr/>
          </p:nvPicPr>
          <p:blipFill>
            <a:blip r:embed="rId4">
              <a:extLst/>
            </a:blip>
            <a:srcRect l="26909" r="27765" b="57018"/>
            <a:stretch>
              <a:fillRect/>
            </a:stretch>
          </p:blipFill>
          <p:spPr>
            <a:xfrm rot="16200000">
              <a:off x="914986" y="24069"/>
              <a:ext cx="987185" cy="939054"/>
            </a:xfrm>
            <a:prstGeom prst="rect">
              <a:avLst/>
            </a:prstGeom>
            <a:ln w="12700" cap="flat">
              <a:noFill/>
              <a:miter lim="400000"/>
            </a:ln>
            <a:effectLst/>
          </p:spPr>
        </p:pic>
        <p:pic>
          <p:nvPicPr>
            <p:cNvPr id="735" name="Shape 890" descr="Shape 890"/>
            <p:cNvPicPr>
              <a:picLocks noChangeAspect="1"/>
            </p:cNvPicPr>
            <p:nvPr/>
          </p:nvPicPr>
          <p:blipFill>
            <a:blip r:embed="rId4">
              <a:extLst/>
            </a:blip>
            <a:srcRect l="26909" r="27765" b="57018"/>
            <a:stretch>
              <a:fillRect/>
            </a:stretch>
          </p:blipFill>
          <p:spPr>
            <a:xfrm rot="16200000">
              <a:off x="1839319" y="24069"/>
              <a:ext cx="987185" cy="939054"/>
            </a:xfrm>
            <a:prstGeom prst="rect">
              <a:avLst/>
            </a:prstGeom>
            <a:ln w="12700" cap="flat">
              <a:noFill/>
              <a:miter lim="400000"/>
            </a:ln>
            <a:effectLst/>
          </p:spPr>
        </p:pic>
        <p:pic>
          <p:nvPicPr>
            <p:cNvPr id="736" name="Shape 891" descr="Shape 891"/>
            <p:cNvPicPr>
              <a:picLocks noChangeAspect="1"/>
            </p:cNvPicPr>
            <p:nvPr/>
          </p:nvPicPr>
          <p:blipFill>
            <a:blip r:embed="rId4">
              <a:extLst/>
            </a:blip>
            <a:srcRect l="26909" r="27765" b="57018"/>
            <a:stretch>
              <a:fillRect/>
            </a:stretch>
          </p:blipFill>
          <p:spPr>
            <a:xfrm rot="16200000">
              <a:off x="2776525" y="24078"/>
              <a:ext cx="987185" cy="939054"/>
            </a:xfrm>
            <a:prstGeom prst="rect">
              <a:avLst/>
            </a:prstGeom>
            <a:ln w="12700" cap="flat">
              <a:noFill/>
              <a:miter lim="400000"/>
            </a:ln>
            <a:effectLst/>
          </p:spPr>
        </p:pic>
        <p:pic>
          <p:nvPicPr>
            <p:cNvPr id="737" name="Shape 892" descr="Shape 892"/>
            <p:cNvPicPr>
              <a:picLocks noChangeAspect="1"/>
            </p:cNvPicPr>
            <p:nvPr/>
          </p:nvPicPr>
          <p:blipFill>
            <a:blip r:embed="rId4">
              <a:extLst/>
            </a:blip>
            <a:srcRect l="26909" r="27765" b="57252"/>
            <a:stretch>
              <a:fillRect/>
            </a:stretch>
          </p:blipFill>
          <p:spPr>
            <a:xfrm rot="16200000">
              <a:off x="3712374" y="26637"/>
              <a:ext cx="987200" cy="933926"/>
            </a:xfrm>
            <a:prstGeom prst="rect">
              <a:avLst/>
            </a:prstGeom>
            <a:ln w="12700" cap="flat">
              <a:noFill/>
              <a:miter lim="400000"/>
            </a:ln>
            <a:effectLst/>
          </p:spPr>
        </p:pic>
      </p:grpSp>
      <p:grpSp>
        <p:nvGrpSpPr>
          <p:cNvPr id="743" name="Shape 893"/>
          <p:cNvGrpSpPr/>
          <p:nvPr/>
        </p:nvGrpSpPr>
        <p:grpSpPr>
          <a:xfrm>
            <a:off x="5183737" y="3885927"/>
            <a:ext cx="3387187" cy="1006183"/>
            <a:chOff x="0" y="0"/>
            <a:chExt cx="3387186" cy="1006182"/>
          </a:xfrm>
        </p:grpSpPr>
        <p:pic>
          <p:nvPicPr>
            <p:cNvPr id="739" name="Shape 894" descr="Shape 894"/>
            <p:cNvPicPr>
              <a:picLocks noChangeAspect="1"/>
            </p:cNvPicPr>
            <p:nvPr/>
          </p:nvPicPr>
          <p:blipFill>
            <a:blip r:embed="rId4">
              <a:extLst/>
            </a:blip>
            <a:srcRect l="26909" r="27765" b="57018"/>
            <a:stretch>
              <a:fillRect/>
            </a:stretch>
          </p:blipFill>
          <p:spPr>
            <a:xfrm rot="16200000">
              <a:off x="-24067" y="43063"/>
              <a:ext cx="987185" cy="939053"/>
            </a:xfrm>
            <a:prstGeom prst="rect">
              <a:avLst/>
            </a:prstGeom>
            <a:ln w="12700" cap="flat">
              <a:noFill/>
              <a:miter lim="400000"/>
            </a:ln>
            <a:effectLst/>
          </p:spPr>
        </p:pic>
        <p:pic>
          <p:nvPicPr>
            <p:cNvPr id="740" name="Shape 895" descr="Shape 895"/>
            <p:cNvPicPr>
              <a:picLocks noChangeAspect="1"/>
            </p:cNvPicPr>
            <p:nvPr/>
          </p:nvPicPr>
          <p:blipFill>
            <a:blip r:embed="rId4">
              <a:extLst/>
            </a:blip>
            <a:srcRect l="26909" r="27765" b="57018"/>
            <a:stretch>
              <a:fillRect/>
            </a:stretch>
          </p:blipFill>
          <p:spPr>
            <a:xfrm rot="16200000">
              <a:off x="914986" y="24066"/>
              <a:ext cx="987186" cy="939053"/>
            </a:xfrm>
            <a:prstGeom prst="rect">
              <a:avLst/>
            </a:prstGeom>
            <a:ln w="12700" cap="flat">
              <a:noFill/>
              <a:miter lim="400000"/>
            </a:ln>
            <a:effectLst/>
          </p:spPr>
        </p:pic>
        <p:pic>
          <p:nvPicPr>
            <p:cNvPr id="741" name="Shape 896" descr="Shape 896"/>
            <p:cNvPicPr>
              <a:picLocks noChangeAspect="1"/>
            </p:cNvPicPr>
            <p:nvPr/>
          </p:nvPicPr>
          <p:blipFill>
            <a:blip r:embed="rId4">
              <a:extLst/>
            </a:blip>
            <a:srcRect l="26909" r="27765" b="57018"/>
            <a:stretch>
              <a:fillRect/>
            </a:stretch>
          </p:blipFill>
          <p:spPr>
            <a:xfrm rot="16200000">
              <a:off x="1839319" y="24066"/>
              <a:ext cx="987185" cy="939053"/>
            </a:xfrm>
            <a:prstGeom prst="rect">
              <a:avLst/>
            </a:prstGeom>
            <a:ln w="12700" cap="flat">
              <a:noFill/>
              <a:miter lim="400000"/>
            </a:ln>
            <a:effectLst/>
          </p:spPr>
        </p:pic>
        <p:pic>
          <p:nvPicPr>
            <p:cNvPr id="742" name="Shape 897" descr="Shape 897"/>
            <p:cNvPicPr>
              <a:picLocks noChangeAspect="1"/>
            </p:cNvPicPr>
            <p:nvPr/>
          </p:nvPicPr>
          <p:blipFill>
            <a:blip r:embed="rId4">
              <a:extLst/>
            </a:blip>
            <a:srcRect l="26909" r="27765" b="73150"/>
            <a:stretch>
              <a:fillRect/>
            </a:stretch>
          </p:blipFill>
          <p:spPr>
            <a:xfrm rot="16200000">
              <a:off x="2600298" y="200308"/>
              <a:ext cx="987177" cy="586601"/>
            </a:xfrm>
            <a:prstGeom prst="rect">
              <a:avLst/>
            </a:prstGeom>
            <a:ln w="12700" cap="flat">
              <a:noFill/>
              <a:miter lim="400000"/>
            </a:ln>
            <a:effectLst/>
          </p:spPr>
        </p:pic>
      </p:grpSp>
      <p:sp>
        <p:nvSpPr>
          <p:cNvPr id="744" name="Shape 898"/>
          <p:cNvSpPr/>
          <p:nvPr/>
        </p:nvSpPr>
        <p:spPr>
          <a:xfrm>
            <a:off x="-191801" y="-42901"/>
            <a:ext cx="8505602" cy="1462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4600">
                <a:solidFill>
                  <a:srgbClr val="38761D"/>
                </a:solidFill>
                <a:latin typeface="Oswald"/>
                <a:ea typeface="Oswald"/>
                <a:cs typeface="Oswald"/>
                <a:sym typeface="Oswald"/>
              </a:defRPr>
            </a:lvl1pPr>
          </a:lstStyle>
          <a:p>
            <a:r>
              <a:t>   blockchain collects evidence of </a:t>
            </a:r>
          </a:p>
        </p:txBody>
      </p:sp>
      <p:pic>
        <p:nvPicPr>
          <p:cNvPr id="745" name="Shape 900" descr="Shape 900"/>
          <p:cNvPicPr>
            <a:picLocks noChangeAspect="1"/>
          </p:cNvPicPr>
          <p:nvPr/>
        </p:nvPicPr>
        <p:blipFill>
          <a:blip r:embed="rId5">
            <a:extLst/>
          </a:blip>
          <a:srcRect r="75883"/>
          <a:stretch>
            <a:fillRect/>
          </a:stretch>
        </p:blipFill>
        <p:spPr>
          <a:xfrm>
            <a:off x="7893802" y="119099"/>
            <a:ext cx="427392" cy="1772125"/>
          </a:xfrm>
          <a:prstGeom prst="rect">
            <a:avLst/>
          </a:prstGeom>
          <a:ln w="12700">
            <a:miter lim="400000"/>
          </a:ln>
        </p:spPr>
      </p:pic>
      <p:pic>
        <p:nvPicPr>
          <p:cNvPr id="746" name="Shape 901" descr="Shape 901"/>
          <p:cNvPicPr>
            <a:picLocks noChangeAspect="1"/>
          </p:cNvPicPr>
          <p:nvPr/>
        </p:nvPicPr>
        <p:blipFill>
          <a:blip r:embed="rId5">
            <a:extLst/>
          </a:blip>
          <a:srcRect r="75883"/>
          <a:stretch>
            <a:fillRect/>
          </a:stretch>
        </p:blipFill>
        <p:spPr>
          <a:xfrm flipH="1">
            <a:off x="8455958" y="119099"/>
            <a:ext cx="427392" cy="1772125"/>
          </a:xfrm>
          <a:prstGeom prst="rect">
            <a:avLst/>
          </a:prstGeom>
          <a:ln w="12700">
            <a:miter lim="400000"/>
          </a:ln>
        </p:spPr>
      </p:pic>
      <p:pic>
        <p:nvPicPr>
          <p:cNvPr id="747" name="Shape 902" descr="Shape 902"/>
          <p:cNvPicPr>
            <a:picLocks noChangeAspect="1"/>
          </p:cNvPicPr>
          <p:nvPr/>
        </p:nvPicPr>
        <p:blipFill>
          <a:blip r:embed="rId2">
            <a:extLst/>
          </a:blip>
          <a:srcRect l="13609" r="14337" b="42479"/>
          <a:stretch>
            <a:fillRect/>
          </a:stretch>
        </p:blipFill>
        <p:spPr>
          <a:xfrm>
            <a:off x="3487573" y="2494797"/>
            <a:ext cx="786376" cy="941700"/>
          </a:xfrm>
          <a:prstGeom prst="rect">
            <a:avLst/>
          </a:prstGeom>
          <a:ln w="12700">
            <a:miter lim="400000"/>
          </a:ln>
        </p:spPr>
      </p:pic>
      <p:pic>
        <p:nvPicPr>
          <p:cNvPr id="748" name="Shape 903" descr="Shape 903"/>
          <p:cNvPicPr>
            <a:picLocks noChangeAspect="1"/>
          </p:cNvPicPr>
          <p:nvPr/>
        </p:nvPicPr>
        <p:blipFill>
          <a:blip r:embed="rId5">
            <a:extLst/>
          </a:blip>
          <a:srcRect r="75883"/>
          <a:stretch>
            <a:fillRect/>
          </a:stretch>
        </p:blipFill>
        <p:spPr>
          <a:xfrm>
            <a:off x="3364874" y="1664386"/>
            <a:ext cx="427392" cy="1772125"/>
          </a:xfrm>
          <a:prstGeom prst="rect">
            <a:avLst/>
          </a:prstGeom>
          <a:ln w="12700">
            <a:miter lim="400000"/>
          </a:ln>
        </p:spPr>
      </p:pic>
      <p:pic>
        <p:nvPicPr>
          <p:cNvPr id="749" name="Shape 904" descr="Shape 904"/>
          <p:cNvPicPr>
            <a:picLocks noChangeAspect="1"/>
          </p:cNvPicPr>
          <p:nvPr/>
        </p:nvPicPr>
        <p:blipFill>
          <a:blip r:embed="rId5">
            <a:extLst/>
          </a:blip>
          <a:srcRect r="75883"/>
          <a:stretch>
            <a:fillRect/>
          </a:stretch>
        </p:blipFill>
        <p:spPr>
          <a:xfrm flipH="1">
            <a:off x="3927030" y="1664386"/>
            <a:ext cx="427392" cy="1772125"/>
          </a:xfrm>
          <a:prstGeom prst="rect">
            <a:avLst/>
          </a:prstGeom>
          <a:ln w="12700">
            <a:miter lim="400000"/>
          </a:ln>
        </p:spPr>
      </p:pic>
    </p:spTree>
    <p:extLst>
      <p:ext uri="{BB962C8B-B14F-4D97-AF65-F5344CB8AC3E}">
        <p14:creationId xmlns:p14="http://schemas.microsoft.com/office/powerpoint/2010/main" val="199189852"/>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1" name="Shape 909" descr="Shape 909"/>
          <p:cNvPicPr>
            <a:picLocks noChangeAspect="1"/>
          </p:cNvPicPr>
          <p:nvPr/>
        </p:nvPicPr>
        <p:blipFill>
          <a:blip r:embed="rId2">
            <a:extLst/>
          </a:blip>
          <a:stretch>
            <a:fillRect/>
          </a:stretch>
        </p:blipFill>
        <p:spPr>
          <a:xfrm>
            <a:off x="2820298" y="1879624"/>
            <a:ext cx="2238626" cy="2462825"/>
          </a:xfrm>
          <a:prstGeom prst="rect">
            <a:avLst/>
          </a:prstGeom>
          <a:ln w="12700">
            <a:miter lim="400000"/>
          </a:ln>
        </p:spPr>
      </p:pic>
      <p:grpSp>
        <p:nvGrpSpPr>
          <p:cNvPr id="757" name="Shape 910"/>
          <p:cNvGrpSpPr/>
          <p:nvPr/>
        </p:nvGrpSpPr>
        <p:grpSpPr>
          <a:xfrm>
            <a:off x="535537" y="3885924"/>
            <a:ext cx="4672938" cy="1006186"/>
            <a:chOff x="0" y="0"/>
            <a:chExt cx="4672936" cy="1006184"/>
          </a:xfrm>
        </p:grpSpPr>
        <p:pic>
          <p:nvPicPr>
            <p:cNvPr id="752" name="Shape 911" descr="Shape 911"/>
            <p:cNvPicPr>
              <a:picLocks noChangeAspect="1"/>
            </p:cNvPicPr>
            <p:nvPr/>
          </p:nvPicPr>
          <p:blipFill>
            <a:blip r:embed="rId3">
              <a:extLst/>
            </a:blip>
            <a:srcRect l="26909" r="27765" b="57018"/>
            <a:stretch>
              <a:fillRect/>
            </a:stretch>
          </p:blipFill>
          <p:spPr>
            <a:xfrm rot="16200000">
              <a:off x="-24067" y="43066"/>
              <a:ext cx="987185" cy="939054"/>
            </a:xfrm>
            <a:prstGeom prst="rect">
              <a:avLst/>
            </a:prstGeom>
            <a:ln w="12700" cap="flat">
              <a:noFill/>
              <a:miter lim="400000"/>
            </a:ln>
            <a:effectLst/>
          </p:spPr>
        </p:pic>
        <p:pic>
          <p:nvPicPr>
            <p:cNvPr id="753" name="Shape 912" descr="Shape 912"/>
            <p:cNvPicPr>
              <a:picLocks noChangeAspect="1"/>
            </p:cNvPicPr>
            <p:nvPr/>
          </p:nvPicPr>
          <p:blipFill>
            <a:blip r:embed="rId3">
              <a:extLst/>
            </a:blip>
            <a:srcRect l="26909" r="27765" b="57018"/>
            <a:stretch>
              <a:fillRect/>
            </a:stretch>
          </p:blipFill>
          <p:spPr>
            <a:xfrm rot="16200000">
              <a:off x="914986" y="24069"/>
              <a:ext cx="987185" cy="939054"/>
            </a:xfrm>
            <a:prstGeom prst="rect">
              <a:avLst/>
            </a:prstGeom>
            <a:ln w="12700" cap="flat">
              <a:noFill/>
              <a:miter lim="400000"/>
            </a:ln>
            <a:effectLst/>
          </p:spPr>
        </p:pic>
        <p:pic>
          <p:nvPicPr>
            <p:cNvPr id="754" name="Shape 913" descr="Shape 913"/>
            <p:cNvPicPr>
              <a:picLocks noChangeAspect="1"/>
            </p:cNvPicPr>
            <p:nvPr/>
          </p:nvPicPr>
          <p:blipFill>
            <a:blip r:embed="rId3">
              <a:extLst/>
            </a:blip>
            <a:srcRect l="26909" r="27765" b="57018"/>
            <a:stretch>
              <a:fillRect/>
            </a:stretch>
          </p:blipFill>
          <p:spPr>
            <a:xfrm rot="16200000">
              <a:off x="1839319" y="24069"/>
              <a:ext cx="987185" cy="939054"/>
            </a:xfrm>
            <a:prstGeom prst="rect">
              <a:avLst/>
            </a:prstGeom>
            <a:ln w="12700" cap="flat">
              <a:noFill/>
              <a:miter lim="400000"/>
            </a:ln>
            <a:effectLst/>
          </p:spPr>
        </p:pic>
        <p:pic>
          <p:nvPicPr>
            <p:cNvPr id="755" name="Shape 914" descr="Shape 914"/>
            <p:cNvPicPr>
              <a:picLocks noChangeAspect="1"/>
            </p:cNvPicPr>
            <p:nvPr/>
          </p:nvPicPr>
          <p:blipFill>
            <a:blip r:embed="rId3">
              <a:extLst/>
            </a:blip>
            <a:srcRect l="26909" r="27765" b="57018"/>
            <a:stretch>
              <a:fillRect/>
            </a:stretch>
          </p:blipFill>
          <p:spPr>
            <a:xfrm rot="16200000">
              <a:off x="2776525" y="24078"/>
              <a:ext cx="987185" cy="939054"/>
            </a:xfrm>
            <a:prstGeom prst="rect">
              <a:avLst/>
            </a:prstGeom>
            <a:ln w="12700" cap="flat">
              <a:noFill/>
              <a:miter lim="400000"/>
            </a:ln>
            <a:effectLst/>
          </p:spPr>
        </p:pic>
        <p:pic>
          <p:nvPicPr>
            <p:cNvPr id="756" name="Shape 915" descr="Shape 915"/>
            <p:cNvPicPr>
              <a:picLocks noChangeAspect="1"/>
            </p:cNvPicPr>
            <p:nvPr/>
          </p:nvPicPr>
          <p:blipFill>
            <a:blip r:embed="rId4">
              <a:extLst/>
            </a:blip>
            <a:srcRect l="26909" r="27765" b="57252"/>
            <a:stretch>
              <a:fillRect/>
            </a:stretch>
          </p:blipFill>
          <p:spPr>
            <a:xfrm rot="16200000">
              <a:off x="3712374" y="26637"/>
              <a:ext cx="987200" cy="933926"/>
            </a:xfrm>
            <a:prstGeom prst="rect">
              <a:avLst/>
            </a:prstGeom>
            <a:ln w="12700" cap="flat">
              <a:noFill/>
              <a:miter lim="400000"/>
            </a:ln>
            <a:effectLst/>
          </p:spPr>
        </p:pic>
      </p:grpSp>
      <p:grpSp>
        <p:nvGrpSpPr>
          <p:cNvPr id="762" name="Shape 916"/>
          <p:cNvGrpSpPr/>
          <p:nvPr/>
        </p:nvGrpSpPr>
        <p:grpSpPr>
          <a:xfrm>
            <a:off x="5183737" y="3885927"/>
            <a:ext cx="3387187" cy="1006183"/>
            <a:chOff x="0" y="0"/>
            <a:chExt cx="3387186" cy="1006182"/>
          </a:xfrm>
        </p:grpSpPr>
        <p:pic>
          <p:nvPicPr>
            <p:cNvPr id="758" name="Shape 917" descr="Shape 917"/>
            <p:cNvPicPr>
              <a:picLocks noChangeAspect="1"/>
            </p:cNvPicPr>
            <p:nvPr/>
          </p:nvPicPr>
          <p:blipFill>
            <a:blip r:embed="rId4">
              <a:extLst/>
            </a:blip>
            <a:srcRect l="26909" r="27765" b="57018"/>
            <a:stretch>
              <a:fillRect/>
            </a:stretch>
          </p:blipFill>
          <p:spPr>
            <a:xfrm rot="16200000">
              <a:off x="-24067" y="43063"/>
              <a:ext cx="987185" cy="939053"/>
            </a:xfrm>
            <a:prstGeom prst="rect">
              <a:avLst/>
            </a:prstGeom>
            <a:ln w="12700" cap="flat">
              <a:noFill/>
              <a:miter lim="400000"/>
            </a:ln>
            <a:effectLst/>
          </p:spPr>
        </p:pic>
        <p:pic>
          <p:nvPicPr>
            <p:cNvPr id="759" name="Shape 918" descr="Shape 918"/>
            <p:cNvPicPr>
              <a:picLocks noChangeAspect="1"/>
            </p:cNvPicPr>
            <p:nvPr/>
          </p:nvPicPr>
          <p:blipFill>
            <a:blip r:embed="rId4">
              <a:extLst/>
            </a:blip>
            <a:srcRect l="26909" r="27765" b="57018"/>
            <a:stretch>
              <a:fillRect/>
            </a:stretch>
          </p:blipFill>
          <p:spPr>
            <a:xfrm rot="16200000">
              <a:off x="914986" y="24066"/>
              <a:ext cx="987186" cy="939053"/>
            </a:xfrm>
            <a:prstGeom prst="rect">
              <a:avLst/>
            </a:prstGeom>
            <a:ln w="12700" cap="flat">
              <a:noFill/>
              <a:miter lim="400000"/>
            </a:ln>
            <a:effectLst/>
          </p:spPr>
        </p:pic>
        <p:pic>
          <p:nvPicPr>
            <p:cNvPr id="760" name="Shape 919" descr="Shape 919"/>
            <p:cNvPicPr>
              <a:picLocks noChangeAspect="1"/>
            </p:cNvPicPr>
            <p:nvPr/>
          </p:nvPicPr>
          <p:blipFill>
            <a:blip r:embed="rId4">
              <a:extLst/>
            </a:blip>
            <a:srcRect l="26909" r="27765" b="57018"/>
            <a:stretch>
              <a:fillRect/>
            </a:stretch>
          </p:blipFill>
          <p:spPr>
            <a:xfrm rot="16200000">
              <a:off x="1839319" y="24066"/>
              <a:ext cx="987185" cy="939053"/>
            </a:xfrm>
            <a:prstGeom prst="rect">
              <a:avLst/>
            </a:prstGeom>
            <a:ln w="12700" cap="flat">
              <a:noFill/>
              <a:miter lim="400000"/>
            </a:ln>
            <a:effectLst/>
          </p:spPr>
        </p:pic>
        <p:pic>
          <p:nvPicPr>
            <p:cNvPr id="761" name="Shape 920" descr="Shape 920"/>
            <p:cNvPicPr>
              <a:picLocks noChangeAspect="1"/>
            </p:cNvPicPr>
            <p:nvPr/>
          </p:nvPicPr>
          <p:blipFill>
            <a:blip r:embed="rId4">
              <a:extLst/>
            </a:blip>
            <a:srcRect l="26909" r="27765" b="73150"/>
            <a:stretch>
              <a:fillRect/>
            </a:stretch>
          </p:blipFill>
          <p:spPr>
            <a:xfrm rot="16200000">
              <a:off x="2600298" y="200308"/>
              <a:ext cx="987177" cy="586601"/>
            </a:xfrm>
            <a:prstGeom prst="rect">
              <a:avLst/>
            </a:prstGeom>
            <a:ln w="12700" cap="flat">
              <a:noFill/>
              <a:miter lim="400000"/>
            </a:ln>
            <a:effectLst/>
          </p:spPr>
        </p:pic>
      </p:grpSp>
      <p:sp>
        <p:nvSpPr>
          <p:cNvPr id="763" name="Shape 921"/>
          <p:cNvSpPr/>
          <p:nvPr/>
        </p:nvSpPr>
        <p:spPr>
          <a:xfrm>
            <a:off x="-191801" y="-42901"/>
            <a:ext cx="8505602" cy="14625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4600">
                <a:solidFill>
                  <a:srgbClr val="38761D"/>
                </a:solidFill>
                <a:latin typeface="Oswald"/>
                <a:ea typeface="Oswald"/>
                <a:cs typeface="Oswald"/>
                <a:sym typeface="Oswald"/>
              </a:defRPr>
            </a:lvl1pPr>
          </a:lstStyle>
          <a:p>
            <a:r>
              <a:t>   blockchain collects evidence of </a:t>
            </a:r>
          </a:p>
        </p:txBody>
      </p:sp>
      <p:sp>
        <p:nvSpPr>
          <p:cNvPr id="764" name="Shape 923"/>
          <p:cNvSpPr/>
          <p:nvPr/>
        </p:nvSpPr>
        <p:spPr>
          <a:xfrm>
            <a:off x="5421774" y="2531749"/>
            <a:ext cx="3575401" cy="13092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4000" b="1">
                <a:solidFill>
                  <a:srgbClr val="B45F06"/>
                </a:solidFill>
              </a:defRPr>
            </a:lvl1pPr>
          </a:lstStyle>
          <a:p>
            <a:r>
              <a:t>Now enter slow mode</a:t>
            </a:r>
          </a:p>
        </p:txBody>
      </p:sp>
      <p:pic>
        <p:nvPicPr>
          <p:cNvPr id="765" name="Shape 928" descr="Shape 928"/>
          <p:cNvPicPr>
            <a:picLocks noChangeAspect="1"/>
          </p:cNvPicPr>
          <p:nvPr/>
        </p:nvPicPr>
        <p:blipFill>
          <a:blip r:embed="rId5">
            <a:extLst/>
          </a:blip>
          <a:srcRect l="13609" r="14337" b="42479"/>
          <a:stretch>
            <a:fillRect/>
          </a:stretch>
        </p:blipFill>
        <p:spPr>
          <a:xfrm>
            <a:off x="3487573" y="2494797"/>
            <a:ext cx="786376" cy="941700"/>
          </a:xfrm>
          <a:prstGeom prst="rect">
            <a:avLst/>
          </a:prstGeom>
          <a:ln w="12700">
            <a:miter lim="400000"/>
          </a:ln>
        </p:spPr>
      </p:pic>
      <p:pic>
        <p:nvPicPr>
          <p:cNvPr id="766" name="Shape 930" descr="Shape 930"/>
          <p:cNvPicPr>
            <a:picLocks noChangeAspect="1"/>
          </p:cNvPicPr>
          <p:nvPr/>
        </p:nvPicPr>
        <p:blipFill>
          <a:blip r:embed="rId6">
            <a:extLst/>
          </a:blip>
          <a:srcRect r="75883"/>
          <a:stretch>
            <a:fillRect/>
          </a:stretch>
        </p:blipFill>
        <p:spPr>
          <a:xfrm flipH="1">
            <a:off x="3927030" y="1664386"/>
            <a:ext cx="427392" cy="1772125"/>
          </a:xfrm>
          <a:prstGeom prst="rect">
            <a:avLst/>
          </a:prstGeom>
          <a:ln w="12700">
            <a:miter lim="400000"/>
          </a:ln>
        </p:spPr>
      </p:pic>
      <p:pic>
        <p:nvPicPr>
          <p:cNvPr id="767" name="Shape 931" descr="Shape 931"/>
          <p:cNvPicPr>
            <a:picLocks noChangeAspect="1"/>
          </p:cNvPicPr>
          <p:nvPr/>
        </p:nvPicPr>
        <p:blipFill>
          <a:blip r:embed="rId6">
            <a:extLst/>
          </a:blip>
          <a:srcRect r="75883"/>
          <a:stretch>
            <a:fillRect/>
          </a:stretch>
        </p:blipFill>
        <p:spPr>
          <a:xfrm>
            <a:off x="3364874" y="1664386"/>
            <a:ext cx="427392" cy="1772125"/>
          </a:xfrm>
          <a:prstGeom prst="rect">
            <a:avLst/>
          </a:prstGeom>
          <a:ln w="12700">
            <a:miter lim="400000"/>
          </a:ln>
        </p:spPr>
      </p:pic>
      <p:pic>
        <p:nvPicPr>
          <p:cNvPr id="768" name="Shape 885" descr="Shape 885"/>
          <p:cNvPicPr>
            <a:picLocks noChangeAspect="1"/>
          </p:cNvPicPr>
          <p:nvPr/>
        </p:nvPicPr>
        <p:blipFill>
          <a:blip r:embed="rId5">
            <a:extLst/>
          </a:blip>
          <a:srcRect l="13609" r="14337" b="42479"/>
          <a:stretch>
            <a:fillRect/>
          </a:stretch>
        </p:blipFill>
        <p:spPr>
          <a:xfrm>
            <a:off x="7988351" y="949509"/>
            <a:ext cx="786376" cy="941702"/>
          </a:xfrm>
          <a:prstGeom prst="rect">
            <a:avLst/>
          </a:prstGeom>
          <a:ln w="12700">
            <a:miter lim="400000"/>
          </a:ln>
        </p:spPr>
      </p:pic>
      <p:pic>
        <p:nvPicPr>
          <p:cNvPr id="769" name="Shape 900" descr="Shape 900"/>
          <p:cNvPicPr>
            <a:picLocks noChangeAspect="1"/>
          </p:cNvPicPr>
          <p:nvPr/>
        </p:nvPicPr>
        <p:blipFill>
          <a:blip r:embed="rId6">
            <a:extLst/>
          </a:blip>
          <a:srcRect r="75883"/>
          <a:stretch>
            <a:fillRect/>
          </a:stretch>
        </p:blipFill>
        <p:spPr>
          <a:xfrm>
            <a:off x="7893802" y="119099"/>
            <a:ext cx="427392" cy="1772125"/>
          </a:xfrm>
          <a:prstGeom prst="rect">
            <a:avLst/>
          </a:prstGeom>
          <a:ln w="12700">
            <a:miter lim="400000"/>
          </a:ln>
        </p:spPr>
      </p:pic>
      <p:pic>
        <p:nvPicPr>
          <p:cNvPr id="770" name="Shape 901" descr="Shape 901"/>
          <p:cNvPicPr>
            <a:picLocks noChangeAspect="1"/>
          </p:cNvPicPr>
          <p:nvPr/>
        </p:nvPicPr>
        <p:blipFill>
          <a:blip r:embed="rId6">
            <a:extLst/>
          </a:blip>
          <a:srcRect r="75883"/>
          <a:stretch>
            <a:fillRect/>
          </a:stretch>
        </p:blipFill>
        <p:spPr>
          <a:xfrm flipH="1">
            <a:off x="8455958" y="119099"/>
            <a:ext cx="427392" cy="1772125"/>
          </a:xfrm>
          <a:prstGeom prst="rect">
            <a:avLst/>
          </a:prstGeom>
          <a:ln w="12700">
            <a:miter lim="400000"/>
          </a:ln>
        </p:spPr>
      </p:pic>
    </p:spTree>
    <p:extLst>
      <p:ext uri="{BB962C8B-B14F-4D97-AF65-F5344CB8AC3E}">
        <p14:creationId xmlns:p14="http://schemas.microsoft.com/office/powerpoint/2010/main" val="2053224879"/>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2" name="Shape 963" descr="Shape 963"/>
          <p:cNvPicPr>
            <a:picLocks noChangeAspect="1"/>
          </p:cNvPicPr>
          <p:nvPr/>
        </p:nvPicPr>
        <p:blipFill>
          <a:blip r:embed="rId2">
            <a:extLst/>
          </a:blip>
          <a:stretch>
            <a:fillRect/>
          </a:stretch>
        </p:blipFill>
        <p:spPr>
          <a:xfrm>
            <a:off x="2820298" y="1879624"/>
            <a:ext cx="2238626" cy="2462825"/>
          </a:xfrm>
          <a:prstGeom prst="rect">
            <a:avLst/>
          </a:prstGeom>
          <a:ln w="12700">
            <a:miter lim="400000"/>
          </a:ln>
        </p:spPr>
      </p:pic>
      <p:grpSp>
        <p:nvGrpSpPr>
          <p:cNvPr id="778" name="Shape 964"/>
          <p:cNvGrpSpPr/>
          <p:nvPr/>
        </p:nvGrpSpPr>
        <p:grpSpPr>
          <a:xfrm>
            <a:off x="535537" y="3885924"/>
            <a:ext cx="4672938" cy="1006186"/>
            <a:chOff x="0" y="0"/>
            <a:chExt cx="4672936" cy="1006184"/>
          </a:xfrm>
        </p:grpSpPr>
        <p:pic>
          <p:nvPicPr>
            <p:cNvPr id="773" name="Shape 965" descr="Shape 965"/>
            <p:cNvPicPr>
              <a:picLocks noChangeAspect="1"/>
            </p:cNvPicPr>
            <p:nvPr/>
          </p:nvPicPr>
          <p:blipFill>
            <a:blip r:embed="rId3">
              <a:extLst/>
            </a:blip>
            <a:srcRect l="26909" r="27765" b="57018"/>
            <a:stretch>
              <a:fillRect/>
            </a:stretch>
          </p:blipFill>
          <p:spPr>
            <a:xfrm rot="16200000">
              <a:off x="-24067" y="43066"/>
              <a:ext cx="987185" cy="939054"/>
            </a:xfrm>
            <a:prstGeom prst="rect">
              <a:avLst/>
            </a:prstGeom>
            <a:ln w="12700" cap="flat">
              <a:noFill/>
              <a:miter lim="400000"/>
            </a:ln>
            <a:effectLst/>
          </p:spPr>
        </p:pic>
        <p:pic>
          <p:nvPicPr>
            <p:cNvPr id="774" name="Shape 966" descr="Shape 966"/>
            <p:cNvPicPr>
              <a:picLocks noChangeAspect="1"/>
            </p:cNvPicPr>
            <p:nvPr/>
          </p:nvPicPr>
          <p:blipFill>
            <a:blip r:embed="rId3">
              <a:extLst/>
            </a:blip>
            <a:srcRect l="26909" r="27765" b="57018"/>
            <a:stretch>
              <a:fillRect/>
            </a:stretch>
          </p:blipFill>
          <p:spPr>
            <a:xfrm rot="16200000">
              <a:off x="914986" y="24069"/>
              <a:ext cx="987185" cy="939054"/>
            </a:xfrm>
            <a:prstGeom prst="rect">
              <a:avLst/>
            </a:prstGeom>
            <a:ln w="12700" cap="flat">
              <a:noFill/>
              <a:miter lim="400000"/>
            </a:ln>
            <a:effectLst/>
          </p:spPr>
        </p:pic>
        <p:pic>
          <p:nvPicPr>
            <p:cNvPr id="775" name="Shape 967" descr="Shape 967"/>
            <p:cNvPicPr>
              <a:picLocks noChangeAspect="1"/>
            </p:cNvPicPr>
            <p:nvPr/>
          </p:nvPicPr>
          <p:blipFill>
            <a:blip r:embed="rId3">
              <a:extLst/>
            </a:blip>
            <a:srcRect l="26909" r="27765" b="57018"/>
            <a:stretch>
              <a:fillRect/>
            </a:stretch>
          </p:blipFill>
          <p:spPr>
            <a:xfrm rot="16200000">
              <a:off x="1839319" y="24069"/>
              <a:ext cx="987185" cy="939054"/>
            </a:xfrm>
            <a:prstGeom prst="rect">
              <a:avLst/>
            </a:prstGeom>
            <a:ln w="12700" cap="flat">
              <a:noFill/>
              <a:miter lim="400000"/>
            </a:ln>
            <a:effectLst/>
          </p:spPr>
        </p:pic>
        <p:pic>
          <p:nvPicPr>
            <p:cNvPr id="776" name="Shape 968" descr="Shape 968"/>
            <p:cNvPicPr>
              <a:picLocks noChangeAspect="1"/>
            </p:cNvPicPr>
            <p:nvPr/>
          </p:nvPicPr>
          <p:blipFill>
            <a:blip r:embed="rId3">
              <a:extLst/>
            </a:blip>
            <a:srcRect l="26909" r="27765" b="57018"/>
            <a:stretch>
              <a:fillRect/>
            </a:stretch>
          </p:blipFill>
          <p:spPr>
            <a:xfrm rot="16200000">
              <a:off x="2776525" y="24078"/>
              <a:ext cx="987185" cy="939054"/>
            </a:xfrm>
            <a:prstGeom prst="rect">
              <a:avLst/>
            </a:prstGeom>
            <a:ln w="12700" cap="flat">
              <a:noFill/>
              <a:miter lim="400000"/>
            </a:ln>
            <a:effectLst/>
          </p:spPr>
        </p:pic>
        <p:pic>
          <p:nvPicPr>
            <p:cNvPr id="777" name="Shape 969" descr="Shape 969"/>
            <p:cNvPicPr>
              <a:picLocks noChangeAspect="1"/>
            </p:cNvPicPr>
            <p:nvPr/>
          </p:nvPicPr>
          <p:blipFill>
            <a:blip r:embed="rId3">
              <a:extLst/>
            </a:blip>
            <a:srcRect l="26909" r="27765" b="57252"/>
            <a:stretch>
              <a:fillRect/>
            </a:stretch>
          </p:blipFill>
          <p:spPr>
            <a:xfrm rot="16200000">
              <a:off x="3712374" y="26637"/>
              <a:ext cx="987200" cy="933926"/>
            </a:xfrm>
            <a:prstGeom prst="rect">
              <a:avLst/>
            </a:prstGeom>
            <a:ln w="12700" cap="flat">
              <a:noFill/>
              <a:miter lim="400000"/>
            </a:ln>
            <a:effectLst/>
          </p:spPr>
        </p:pic>
      </p:grpSp>
      <p:grpSp>
        <p:nvGrpSpPr>
          <p:cNvPr id="783" name="Shape 970"/>
          <p:cNvGrpSpPr/>
          <p:nvPr/>
        </p:nvGrpSpPr>
        <p:grpSpPr>
          <a:xfrm>
            <a:off x="5183737" y="3885927"/>
            <a:ext cx="3387187" cy="1006183"/>
            <a:chOff x="0" y="0"/>
            <a:chExt cx="3387186" cy="1006182"/>
          </a:xfrm>
        </p:grpSpPr>
        <p:pic>
          <p:nvPicPr>
            <p:cNvPr id="779" name="Shape 971" descr="Shape 971"/>
            <p:cNvPicPr>
              <a:picLocks noChangeAspect="1"/>
            </p:cNvPicPr>
            <p:nvPr/>
          </p:nvPicPr>
          <p:blipFill>
            <a:blip r:embed="rId3">
              <a:extLst/>
            </a:blip>
            <a:srcRect l="26909" r="27765" b="57018"/>
            <a:stretch>
              <a:fillRect/>
            </a:stretch>
          </p:blipFill>
          <p:spPr>
            <a:xfrm rot="16200000">
              <a:off x="-24067" y="43063"/>
              <a:ext cx="987185" cy="939053"/>
            </a:xfrm>
            <a:prstGeom prst="rect">
              <a:avLst/>
            </a:prstGeom>
            <a:ln w="12700" cap="flat">
              <a:noFill/>
              <a:miter lim="400000"/>
            </a:ln>
            <a:effectLst/>
          </p:spPr>
        </p:pic>
        <p:pic>
          <p:nvPicPr>
            <p:cNvPr id="780" name="Shape 972" descr="Shape 972"/>
            <p:cNvPicPr>
              <a:picLocks noChangeAspect="1"/>
            </p:cNvPicPr>
            <p:nvPr/>
          </p:nvPicPr>
          <p:blipFill>
            <a:blip r:embed="rId3">
              <a:extLst/>
            </a:blip>
            <a:srcRect l="26909" r="27765" b="57018"/>
            <a:stretch>
              <a:fillRect/>
            </a:stretch>
          </p:blipFill>
          <p:spPr>
            <a:xfrm rot="16200000">
              <a:off x="914986" y="24066"/>
              <a:ext cx="987186" cy="939053"/>
            </a:xfrm>
            <a:prstGeom prst="rect">
              <a:avLst/>
            </a:prstGeom>
            <a:ln w="12700" cap="flat">
              <a:noFill/>
              <a:miter lim="400000"/>
            </a:ln>
            <a:effectLst/>
          </p:spPr>
        </p:pic>
        <p:pic>
          <p:nvPicPr>
            <p:cNvPr id="781" name="Shape 973" descr="Shape 973"/>
            <p:cNvPicPr>
              <a:picLocks noChangeAspect="1"/>
            </p:cNvPicPr>
            <p:nvPr/>
          </p:nvPicPr>
          <p:blipFill>
            <a:blip r:embed="rId3">
              <a:extLst/>
            </a:blip>
            <a:srcRect l="26909" r="27765" b="57018"/>
            <a:stretch>
              <a:fillRect/>
            </a:stretch>
          </p:blipFill>
          <p:spPr>
            <a:xfrm rot="16200000">
              <a:off x="1839319" y="24066"/>
              <a:ext cx="987185" cy="939053"/>
            </a:xfrm>
            <a:prstGeom prst="rect">
              <a:avLst/>
            </a:prstGeom>
            <a:ln w="12700" cap="flat">
              <a:noFill/>
              <a:miter lim="400000"/>
            </a:ln>
            <a:effectLst/>
          </p:spPr>
        </p:pic>
        <p:pic>
          <p:nvPicPr>
            <p:cNvPr id="782" name="Shape 974" descr="Shape 974"/>
            <p:cNvPicPr>
              <a:picLocks noChangeAspect="1"/>
            </p:cNvPicPr>
            <p:nvPr/>
          </p:nvPicPr>
          <p:blipFill>
            <a:blip r:embed="rId3">
              <a:extLst/>
            </a:blip>
            <a:srcRect l="26909" r="27765" b="73150"/>
            <a:stretch>
              <a:fillRect/>
            </a:stretch>
          </p:blipFill>
          <p:spPr>
            <a:xfrm rot="16200000">
              <a:off x="2600298" y="200308"/>
              <a:ext cx="987177" cy="586601"/>
            </a:xfrm>
            <a:prstGeom prst="rect">
              <a:avLst/>
            </a:prstGeom>
            <a:ln w="12700" cap="flat">
              <a:noFill/>
              <a:miter lim="400000"/>
            </a:ln>
            <a:effectLst/>
          </p:spPr>
        </p:pic>
      </p:grpSp>
      <p:sp>
        <p:nvSpPr>
          <p:cNvPr id="784" name="Shape 975"/>
          <p:cNvSpPr/>
          <p:nvPr/>
        </p:nvSpPr>
        <p:spPr>
          <a:xfrm>
            <a:off x="341599" y="77749"/>
            <a:ext cx="8505602" cy="764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4600">
                <a:solidFill>
                  <a:srgbClr val="38761D"/>
                </a:solidFill>
                <a:latin typeface="Oswald"/>
                <a:ea typeface="Oswald"/>
                <a:cs typeface="Oswald"/>
                <a:sym typeface="Oswald"/>
              </a:defRPr>
            </a:lvl1pPr>
          </a:lstStyle>
          <a:p>
            <a:r>
              <a:t>What evidence do we collect?</a:t>
            </a:r>
          </a:p>
        </p:txBody>
      </p:sp>
      <p:sp>
        <p:nvSpPr>
          <p:cNvPr id="785" name="Shape 976"/>
          <p:cNvSpPr/>
          <p:nvPr/>
        </p:nvSpPr>
        <p:spPr>
          <a:xfrm>
            <a:off x="1044699" y="813800"/>
            <a:ext cx="8505602" cy="5638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500">
                <a:solidFill>
                  <a:srgbClr val="000000"/>
                </a:solidFill>
                <a:latin typeface="Questrial"/>
                <a:ea typeface="Questrial"/>
                <a:cs typeface="Questrial"/>
                <a:sym typeface="Questrial"/>
              </a:defRPr>
            </a:lvl1pPr>
          </a:lstStyle>
          <a:p>
            <a:r>
              <a:t>Need: faulty nodes cannot implicate honest leader</a:t>
            </a:r>
          </a:p>
        </p:txBody>
      </p:sp>
      <p:pic>
        <p:nvPicPr>
          <p:cNvPr id="786" name="Shape 977" descr="Shape 977"/>
          <p:cNvPicPr>
            <a:picLocks noChangeAspect="1"/>
          </p:cNvPicPr>
          <p:nvPr/>
        </p:nvPicPr>
        <p:blipFill>
          <a:blip r:embed="rId4">
            <a:extLst/>
          </a:blip>
          <a:srcRect l="13609" r="14337" b="42479"/>
          <a:stretch>
            <a:fillRect/>
          </a:stretch>
        </p:blipFill>
        <p:spPr>
          <a:xfrm>
            <a:off x="3487573" y="2494797"/>
            <a:ext cx="786376" cy="941700"/>
          </a:xfrm>
          <a:prstGeom prst="rect">
            <a:avLst/>
          </a:prstGeom>
          <a:ln w="12700">
            <a:miter lim="400000"/>
          </a:ln>
        </p:spPr>
      </p:pic>
      <p:pic>
        <p:nvPicPr>
          <p:cNvPr id="787" name="Shape 978" descr="Shape 978"/>
          <p:cNvPicPr>
            <a:picLocks noChangeAspect="1"/>
          </p:cNvPicPr>
          <p:nvPr/>
        </p:nvPicPr>
        <p:blipFill>
          <a:blip r:embed="rId5">
            <a:extLst/>
          </a:blip>
          <a:srcRect r="75883"/>
          <a:stretch>
            <a:fillRect/>
          </a:stretch>
        </p:blipFill>
        <p:spPr>
          <a:xfrm>
            <a:off x="3364874" y="1664386"/>
            <a:ext cx="427392" cy="1772125"/>
          </a:xfrm>
          <a:prstGeom prst="rect">
            <a:avLst/>
          </a:prstGeom>
          <a:ln w="12700">
            <a:miter lim="400000"/>
          </a:ln>
        </p:spPr>
      </p:pic>
      <p:pic>
        <p:nvPicPr>
          <p:cNvPr id="788" name="Shape 979" descr="Shape 979"/>
          <p:cNvPicPr>
            <a:picLocks noChangeAspect="1"/>
          </p:cNvPicPr>
          <p:nvPr/>
        </p:nvPicPr>
        <p:blipFill>
          <a:blip r:embed="rId5">
            <a:extLst/>
          </a:blip>
          <a:srcRect r="75883"/>
          <a:stretch>
            <a:fillRect/>
          </a:stretch>
        </p:blipFill>
        <p:spPr>
          <a:xfrm flipH="1">
            <a:off x="3927030" y="1664386"/>
            <a:ext cx="427392" cy="1772125"/>
          </a:xfrm>
          <a:prstGeom prst="rect">
            <a:avLst/>
          </a:prstGeom>
          <a:ln w="12700">
            <a:miter lim="400000"/>
          </a:ln>
        </p:spPr>
      </p:pic>
    </p:spTree>
    <p:extLst>
      <p:ext uri="{BB962C8B-B14F-4D97-AF65-F5344CB8AC3E}">
        <p14:creationId xmlns:p14="http://schemas.microsoft.com/office/powerpoint/2010/main" val="2011734943"/>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95" name="Google Shape;946;p70"/>
          <p:cNvGrpSpPr/>
          <p:nvPr/>
        </p:nvGrpSpPr>
        <p:grpSpPr>
          <a:xfrm>
            <a:off x="535538" y="3885924"/>
            <a:ext cx="4672936" cy="1006187"/>
            <a:chOff x="0" y="0"/>
            <a:chExt cx="4672935" cy="1006186"/>
          </a:xfrm>
        </p:grpSpPr>
        <p:pic>
          <p:nvPicPr>
            <p:cNvPr id="790" name="Google Shape;947;p70" descr="Google Shape;947;p70"/>
            <p:cNvPicPr>
              <a:picLocks noChangeAspect="1"/>
            </p:cNvPicPr>
            <p:nvPr/>
          </p:nvPicPr>
          <p:blipFill>
            <a:blip r:embed="rId2">
              <a:extLst/>
            </a:blip>
            <a:srcRect l="26909" r="27765" b="57018"/>
            <a:stretch>
              <a:fillRect/>
            </a:stretch>
          </p:blipFill>
          <p:spPr>
            <a:xfrm rot="16200000">
              <a:off x="-24066" y="43066"/>
              <a:ext cx="987186" cy="939055"/>
            </a:xfrm>
            <a:prstGeom prst="rect">
              <a:avLst/>
            </a:prstGeom>
            <a:ln w="12700" cap="flat">
              <a:noFill/>
              <a:miter lim="400000"/>
            </a:ln>
            <a:effectLst/>
          </p:spPr>
        </p:pic>
        <p:pic>
          <p:nvPicPr>
            <p:cNvPr id="791" name="Google Shape;948;p70" descr="Google Shape;948;p70"/>
            <p:cNvPicPr>
              <a:picLocks noChangeAspect="1"/>
            </p:cNvPicPr>
            <p:nvPr/>
          </p:nvPicPr>
          <p:blipFill>
            <a:blip r:embed="rId2">
              <a:extLst/>
            </a:blip>
            <a:srcRect l="26909" r="27765" b="57018"/>
            <a:stretch>
              <a:fillRect/>
            </a:stretch>
          </p:blipFill>
          <p:spPr>
            <a:xfrm rot="16200000">
              <a:off x="914987" y="24069"/>
              <a:ext cx="987186" cy="939054"/>
            </a:xfrm>
            <a:prstGeom prst="rect">
              <a:avLst/>
            </a:prstGeom>
            <a:ln w="12700" cap="flat">
              <a:noFill/>
              <a:miter lim="400000"/>
            </a:ln>
            <a:effectLst/>
          </p:spPr>
        </p:pic>
        <p:pic>
          <p:nvPicPr>
            <p:cNvPr id="792" name="Google Shape;949;p70" descr="Google Shape;949;p70"/>
            <p:cNvPicPr>
              <a:picLocks noChangeAspect="1"/>
            </p:cNvPicPr>
            <p:nvPr/>
          </p:nvPicPr>
          <p:blipFill>
            <a:blip r:embed="rId2">
              <a:extLst/>
            </a:blip>
            <a:srcRect l="26909" r="27765" b="57018"/>
            <a:stretch>
              <a:fillRect/>
            </a:stretch>
          </p:blipFill>
          <p:spPr>
            <a:xfrm rot="16200000">
              <a:off x="1839319" y="24069"/>
              <a:ext cx="987186" cy="939054"/>
            </a:xfrm>
            <a:prstGeom prst="rect">
              <a:avLst/>
            </a:prstGeom>
            <a:ln w="12700" cap="flat">
              <a:noFill/>
              <a:miter lim="400000"/>
            </a:ln>
            <a:effectLst/>
          </p:spPr>
        </p:pic>
        <p:pic>
          <p:nvPicPr>
            <p:cNvPr id="793" name="Google Shape;950;p70" descr="Google Shape;950;p70"/>
            <p:cNvPicPr>
              <a:picLocks noChangeAspect="1"/>
            </p:cNvPicPr>
            <p:nvPr/>
          </p:nvPicPr>
          <p:blipFill>
            <a:blip r:embed="rId2">
              <a:extLst/>
            </a:blip>
            <a:srcRect l="26909" r="27765" b="57018"/>
            <a:stretch>
              <a:fillRect/>
            </a:stretch>
          </p:blipFill>
          <p:spPr>
            <a:xfrm rot="16200000">
              <a:off x="2776525" y="24079"/>
              <a:ext cx="987186" cy="939054"/>
            </a:xfrm>
            <a:prstGeom prst="rect">
              <a:avLst/>
            </a:prstGeom>
            <a:ln w="12700" cap="flat">
              <a:noFill/>
              <a:miter lim="400000"/>
            </a:ln>
            <a:effectLst/>
          </p:spPr>
        </p:pic>
        <p:pic>
          <p:nvPicPr>
            <p:cNvPr id="794" name="Google Shape;951;p70" descr="Google Shape;951;p70"/>
            <p:cNvPicPr>
              <a:picLocks noChangeAspect="1"/>
            </p:cNvPicPr>
            <p:nvPr/>
          </p:nvPicPr>
          <p:blipFill>
            <a:blip r:embed="rId2">
              <a:extLst/>
            </a:blip>
            <a:srcRect l="26909" r="27765" b="57252"/>
            <a:stretch>
              <a:fillRect/>
            </a:stretch>
          </p:blipFill>
          <p:spPr>
            <a:xfrm rot="16200000">
              <a:off x="3712373" y="26637"/>
              <a:ext cx="987201" cy="933926"/>
            </a:xfrm>
            <a:prstGeom prst="rect">
              <a:avLst/>
            </a:prstGeom>
            <a:ln w="12700" cap="flat">
              <a:noFill/>
              <a:miter lim="400000"/>
            </a:ln>
            <a:effectLst/>
          </p:spPr>
        </p:pic>
      </p:grpSp>
      <p:grpSp>
        <p:nvGrpSpPr>
          <p:cNvPr id="800" name="Google Shape;952;p70"/>
          <p:cNvGrpSpPr/>
          <p:nvPr/>
        </p:nvGrpSpPr>
        <p:grpSpPr>
          <a:xfrm>
            <a:off x="5183737" y="3885929"/>
            <a:ext cx="3387187" cy="1006183"/>
            <a:chOff x="0" y="0"/>
            <a:chExt cx="3387185" cy="1006181"/>
          </a:xfrm>
        </p:grpSpPr>
        <p:pic>
          <p:nvPicPr>
            <p:cNvPr id="796" name="Google Shape;953;p70" descr="Google Shape;953;p70"/>
            <p:cNvPicPr>
              <a:picLocks noChangeAspect="1"/>
            </p:cNvPicPr>
            <p:nvPr/>
          </p:nvPicPr>
          <p:blipFill>
            <a:blip r:embed="rId2">
              <a:extLst/>
            </a:blip>
            <a:srcRect l="26909" r="27765" b="57018"/>
            <a:stretch>
              <a:fillRect/>
            </a:stretch>
          </p:blipFill>
          <p:spPr>
            <a:xfrm rot="16200000">
              <a:off x="-24066" y="43063"/>
              <a:ext cx="987185" cy="939054"/>
            </a:xfrm>
            <a:prstGeom prst="rect">
              <a:avLst/>
            </a:prstGeom>
            <a:ln w="12700" cap="flat">
              <a:noFill/>
              <a:miter lim="400000"/>
            </a:ln>
            <a:effectLst/>
          </p:spPr>
        </p:pic>
        <p:pic>
          <p:nvPicPr>
            <p:cNvPr id="797" name="Google Shape;954;p70" descr="Google Shape;954;p70"/>
            <p:cNvPicPr>
              <a:picLocks noChangeAspect="1"/>
            </p:cNvPicPr>
            <p:nvPr/>
          </p:nvPicPr>
          <p:blipFill>
            <a:blip r:embed="rId2">
              <a:extLst/>
            </a:blip>
            <a:srcRect l="26909" r="27765" b="57018"/>
            <a:stretch>
              <a:fillRect/>
            </a:stretch>
          </p:blipFill>
          <p:spPr>
            <a:xfrm rot="16200000">
              <a:off x="914987" y="24065"/>
              <a:ext cx="987185" cy="939054"/>
            </a:xfrm>
            <a:prstGeom prst="rect">
              <a:avLst/>
            </a:prstGeom>
            <a:ln w="12700" cap="flat">
              <a:noFill/>
              <a:miter lim="400000"/>
            </a:ln>
            <a:effectLst/>
          </p:spPr>
        </p:pic>
        <p:pic>
          <p:nvPicPr>
            <p:cNvPr id="798" name="Google Shape;955;p70" descr="Google Shape;955;p70"/>
            <p:cNvPicPr>
              <a:picLocks noChangeAspect="1"/>
            </p:cNvPicPr>
            <p:nvPr/>
          </p:nvPicPr>
          <p:blipFill>
            <a:blip r:embed="rId2">
              <a:extLst/>
            </a:blip>
            <a:srcRect l="26909" r="27765" b="57018"/>
            <a:stretch>
              <a:fillRect/>
            </a:stretch>
          </p:blipFill>
          <p:spPr>
            <a:xfrm rot="16200000">
              <a:off x="1839319" y="24065"/>
              <a:ext cx="987186" cy="939054"/>
            </a:xfrm>
            <a:prstGeom prst="rect">
              <a:avLst/>
            </a:prstGeom>
            <a:ln w="12700" cap="flat">
              <a:noFill/>
              <a:miter lim="400000"/>
            </a:ln>
            <a:effectLst/>
          </p:spPr>
        </p:pic>
        <p:pic>
          <p:nvPicPr>
            <p:cNvPr id="799" name="Google Shape;956;p70" descr="Google Shape;956;p70"/>
            <p:cNvPicPr>
              <a:picLocks noChangeAspect="1"/>
            </p:cNvPicPr>
            <p:nvPr/>
          </p:nvPicPr>
          <p:blipFill>
            <a:blip r:embed="rId2">
              <a:extLst/>
            </a:blip>
            <a:srcRect l="26909" r="27765" b="73150"/>
            <a:stretch>
              <a:fillRect/>
            </a:stretch>
          </p:blipFill>
          <p:spPr>
            <a:xfrm rot="16200000">
              <a:off x="2600298" y="200308"/>
              <a:ext cx="987176" cy="586601"/>
            </a:xfrm>
            <a:prstGeom prst="rect">
              <a:avLst/>
            </a:prstGeom>
            <a:ln w="12700" cap="flat">
              <a:noFill/>
              <a:miter lim="400000"/>
            </a:ln>
            <a:effectLst/>
          </p:spPr>
        </p:pic>
      </p:grpSp>
      <p:sp>
        <p:nvSpPr>
          <p:cNvPr id="801" name="Google Shape;957;p70"/>
          <p:cNvSpPr/>
          <p:nvPr/>
        </p:nvSpPr>
        <p:spPr>
          <a:xfrm>
            <a:off x="61500" y="141249"/>
            <a:ext cx="9021000" cy="6116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3600">
                <a:solidFill>
                  <a:srgbClr val="000000"/>
                </a:solidFill>
                <a:latin typeface="Oswald"/>
                <a:ea typeface="Oswald"/>
                <a:cs typeface="Oswald"/>
                <a:sym typeface="Oswald"/>
              </a:defRPr>
            </a:pPr>
            <a:r>
              <a:t>Accelerator posts </a:t>
            </a:r>
            <a:r>
              <a:rPr>
                <a:solidFill>
                  <a:srgbClr val="FF0000"/>
                </a:solidFill>
              </a:rPr>
              <a:t>heartbeats</a:t>
            </a:r>
            <a:r>
              <a:t> to slowchain</a:t>
            </a:r>
          </a:p>
        </p:txBody>
      </p:sp>
      <p:pic>
        <p:nvPicPr>
          <p:cNvPr id="802" name="Google Shape;958;p70" descr="Google Shape;958;p70"/>
          <p:cNvPicPr>
            <a:picLocks noChangeAspect="1"/>
          </p:cNvPicPr>
          <p:nvPr/>
        </p:nvPicPr>
        <p:blipFill>
          <a:blip r:embed="rId3">
            <a:extLst/>
          </a:blip>
          <a:stretch>
            <a:fillRect/>
          </a:stretch>
        </p:blipFill>
        <p:spPr>
          <a:xfrm>
            <a:off x="2401099" y="3750774"/>
            <a:ext cx="563926" cy="631001"/>
          </a:xfrm>
          <a:prstGeom prst="rect">
            <a:avLst/>
          </a:prstGeom>
          <a:ln w="12700">
            <a:miter lim="400000"/>
          </a:ln>
        </p:spPr>
      </p:pic>
      <p:pic>
        <p:nvPicPr>
          <p:cNvPr id="803" name="Google Shape;959;p70" descr="Google Shape;959;p70"/>
          <p:cNvPicPr>
            <a:picLocks noChangeAspect="1"/>
          </p:cNvPicPr>
          <p:nvPr/>
        </p:nvPicPr>
        <p:blipFill>
          <a:blip r:embed="rId4">
            <a:extLst/>
          </a:blip>
          <a:stretch>
            <a:fillRect/>
          </a:stretch>
        </p:blipFill>
        <p:spPr>
          <a:xfrm flipH="1">
            <a:off x="2400091" y="1684865"/>
            <a:ext cx="3151910" cy="2265510"/>
          </a:xfrm>
          <a:prstGeom prst="rect">
            <a:avLst/>
          </a:prstGeom>
          <a:ln w="12700">
            <a:miter lim="400000"/>
          </a:ln>
        </p:spPr>
      </p:pic>
      <p:sp>
        <p:nvSpPr>
          <p:cNvPr id="804" name="Google Shape;960;p70"/>
          <p:cNvSpPr/>
          <p:nvPr/>
        </p:nvSpPr>
        <p:spPr>
          <a:xfrm>
            <a:off x="2384899" y="2053510"/>
            <a:ext cx="3282002" cy="88408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2400">
                <a:solidFill>
                  <a:srgbClr val="000000"/>
                </a:solidFill>
              </a:defRPr>
            </a:pPr>
            <a:r>
              <a:t>Notarized hash of </a:t>
            </a:r>
          </a:p>
          <a:p>
            <a:pPr algn="ctr">
              <a:defRPr sz="2400">
                <a:solidFill>
                  <a:srgbClr val="000000"/>
                </a:solidFill>
              </a:defRPr>
            </a:pPr>
            <a:r>
              <a:t>fast path log</a:t>
            </a:r>
          </a:p>
        </p:txBody>
      </p:sp>
      <p:sp>
        <p:nvSpPr>
          <p:cNvPr id="805" name="Committee only signs if Acc has confirmed all recent transactions…"/>
          <p:cNvSpPr/>
          <p:nvPr/>
        </p:nvSpPr>
        <p:spPr>
          <a:xfrm>
            <a:off x="89911" y="755185"/>
            <a:ext cx="8964177" cy="828041"/>
          </a:xfrm>
          <a:prstGeom prst="rect">
            <a:avLst/>
          </a:prstGeom>
          <a:ln w="127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2400">
                <a:solidFill>
                  <a:srgbClr val="000000"/>
                </a:solidFill>
                <a:latin typeface="Oswald"/>
                <a:ea typeface="Oswald"/>
                <a:cs typeface="Oswald"/>
                <a:sym typeface="Oswald"/>
              </a:defRPr>
            </a:pPr>
            <a:r>
              <a:t>Committee only signs if Acc has confirmed all recent transactions</a:t>
            </a:r>
          </a:p>
          <a:p>
            <a:pPr algn="ctr">
              <a:defRPr sz="2400">
                <a:solidFill>
                  <a:srgbClr val="000000"/>
                </a:solidFill>
                <a:latin typeface="Oswald"/>
                <a:ea typeface="Oswald"/>
                <a:cs typeface="Oswald"/>
                <a:sym typeface="Oswald"/>
              </a:defRPr>
            </a:pPr>
            <a:r>
              <a:t>posted to slowchain</a:t>
            </a:r>
          </a:p>
        </p:txBody>
      </p:sp>
    </p:spTree>
    <p:extLst>
      <p:ext uri="{BB962C8B-B14F-4D97-AF65-F5344CB8AC3E}">
        <p14:creationId xmlns:p14="http://schemas.microsoft.com/office/powerpoint/2010/main" val="1392159665"/>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2" name="Google Shape;969;p71"/>
          <p:cNvGrpSpPr/>
          <p:nvPr/>
        </p:nvGrpSpPr>
        <p:grpSpPr>
          <a:xfrm>
            <a:off x="535538" y="3885924"/>
            <a:ext cx="4672936" cy="1006187"/>
            <a:chOff x="0" y="0"/>
            <a:chExt cx="4672935" cy="1006186"/>
          </a:xfrm>
        </p:grpSpPr>
        <p:pic>
          <p:nvPicPr>
            <p:cNvPr id="807" name="Google Shape;970;p71" descr="Google Shape;970;p71"/>
            <p:cNvPicPr>
              <a:picLocks noChangeAspect="1"/>
            </p:cNvPicPr>
            <p:nvPr/>
          </p:nvPicPr>
          <p:blipFill>
            <a:blip r:embed="rId2">
              <a:extLst/>
            </a:blip>
            <a:srcRect l="26909" r="27765" b="57018"/>
            <a:stretch>
              <a:fillRect/>
            </a:stretch>
          </p:blipFill>
          <p:spPr>
            <a:xfrm rot="16200000">
              <a:off x="-24066" y="43066"/>
              <a:ext cx="987186" cy="939055"/>
            </a:xfrm>
            <a:prstGeom prst="rect">
              <a:avLst/>
            </a:prstGeom>
            <a:ln w="12700" cap="flat">
              <a:noFill/>
              <a:miter lim="400000"/>
            </a:ln>
            <a:effectLst/>
          </p:spPr>
        </p:pic>
        <p:pic>
          <p:nvPicPr>
            <p:cNvPr id="808" name="Google Shape;971;p71" descr="Google Shape;971;p71"/>
            <p:cNvPicPr>
              <a:picLocks noChangeAspect="1"/>
            </p:cNvPicPr>
            <p:nvPr/>
          </p:nvPicPr>
          <p:blipFill>
            <a:blip r:embed="rId2">
              <a:extLst/>
            </a:blip>
            <a:srcRect l="26909" r="27765" b="57018"/>
            <a:stretch>
              <a:fillRect/>
            </a:stretch>
          </p:blipFill>
          <p:spPr>
            <a:xfrm rot="16200000">
              <a:off x="914987" y="24069"/>
              <a:ext cx="987186" cy="939054"/>
            </a:xfrm>
            <a:prstGeom prst="rect">
              <a:avLst/>
            </a:prstGeom>
            <a:ln w="12700" cap="flat">
              <a:noFill/>
              <a:miter lim="400000"/>
            </a:ln>
            <a:effectLst/>
          </p:spPr>
        </p:pic>
        <p:pic>
          <p:nvPicPr>
            <p:cNvPr id="809" name="Google Shape;972;p71" descr="Google Shape;972;p71"/>
            <p:cNvPicPr>
              <a:picLocks noChangeAspect="1"/>
            </p:cNvPicPr>
            <p:nvPr/>
          </p:nvPicPr>
          <p:blipFill>
            <a:blip r:embed="rId2">
              <a:extLst/>
            </a:blip>
            <a:srcRect l="26909" r="27765" b="57018"/>
            <a:stretch>
              <a:fillRect/>
            </a:stretch>
          </p:blipFill>
          <p:spPr>
            <a:xfrm rot="16200000">
              <a:off x="1839319" y="24069"/>
              <a:ext cx="987186" cy="939054"/>
            </a:xfrm>
            <a:prstGeom prst="rect">
              <a:avLst/>
            </a:prstGeom>
            <a:ln w="12700" cap="flat">
              <a:noFill/>
              <a:miter lim="400000"/>
            </a:ln>
            <a:effectLst/>
          </p:spPr>
        </p:pic>
        <p:pic>
          <p:nvPicPr>
            <p:cNvPr id="810" name="Google Shape;973;p71" descr="Google Shape;973;p71"/>
            <p:cNvPicPr>
              <a:picLocks noChangeAspect="1"/>
            </p:cNvPicPr>
            <p:nvPr/>
          </p:nvPicPr>
          <p:blipFill>
            <a:blip r:embed="rId2">
              <a:extLst/>
            </a:blip>
            <a:srcRect l="26909" r="27765" b="57018"/>
            <a:stretch>
              <a:fillRect/>
            </a:stretch>
          </p:blipFill>
          <p:spPr>
            <a:xfrm rot="16200000">
              <a:off x="2776525" y="24079"/>
              <a:ext cx="987186" cy="939054"/>
            </a:xfrm>
            <a:prstGeom prst="rect">
              <a:avLst/>
            </a:prstGeom>
            <a:ln w="12700" cap="flat">
              <a:noFill/>
              <a:miter lim="400000"/>
            </a:ln>
            <a:effectLst/>
          </p:spPr>
        </p:pic>
        <p:pic>
          <p:nvPicPr>
            <p:cNvPr id="811" name="Google Shape;974;p71" descr="Google Shape;974;p71"/>
            <p:cNvPicPr>
              <a:picLocks noChangeAspect="1"/>
            </p:cNvPicPr>
            <p:nvPr/>
          </p:nvPicPr>
          <p:blipFill>
            <a:blip r:embed="rId2">
              <a:extLst/>
            </a:blip>
            <a:srcRect l="26909" r="27765" b="57252"/>
            <a:stretch>
              <a:fillRect/>
            </a:stretch>
          </p:blipFill>
          <p:spPr>
            <a:xfrm rot="16200000">
              <a:off x="3712373" y="26637"/>
              <a:ext cx="987201" cy="933926"/>
            </a:xfrm>
            <a:prstGeom prst="rect">
              <a:avLst/>
            </a:prstGeom>
            <a:ln w="12700" cap="flat">
              <a:noFill/>
              <a:miter lim="400000"/>
            </a:ln>
            <a:effectLst/>
          </p:spPr>
        </p:pic>
      </p:grpSp>
      <p:grpSp>
        <p:nvGrpSpPr>
          <p:cNvPr id="817" name="Google Shape;975;p71"/>
          <p:cNvGrpSpPr/>
          <p:nvPr/>
        </p:nvGrpSpPr>
        <p:grpSpPr>
          <a:xfrm>
            <a:off x="5183737" y="3885929"/>
            <a:ext cx="3387187" cy="1006183"/>
            <a:chOff x="0" y="0"/>
            <a:chExt cx="3387185" cy="1006181"/>
          </a:xfrm>
        </p:grpSpPr>
        <p:pic>
          <p:nvPicPr>
            <p:cNvPr id="813" name="Google Shape;976;p71" descr="Google Shape;976;p71"/>
            <p:cNvPicPr>
              <a:picLocks noChangeAspect="1"/>
            </p:cNvPicPr>
            <p:nvPr/>
          </p:nvPicPr>
          <p:blipFill>
            <a:blip r:embed="rId2">
              <a:extLst/>
            </a:blip>
            <a:srcRect l="26909" r="27765" b="57018"/>
            <a:stretch>
              <a:fillRect/>
            </a:stretch>
          </p:blipFill>
          <p:spPr>
            <a:xfrm rot="16200000">
              <a:off x="-24066" y="43063"/>
              <a:ext cx="987185" cy="939054"/>
            </a:xfrm>
            <a:prstGeom prst="rect">
              <a:avLst/>
            </a:prstGeom>
            <a:ln w="12700" cap="flat">
              <a:noFill/>
              <a:miter lim="400000"/>
            </a:ln>
            <a:effectLst/>
          </p:spPr>
        </p:pic>
        <p:pic>
          <p:nvPicPr>
            <p:cNvPr id="814" name="Google Shape;977;p71" descr="Google Shape;977;p71"/>
            <p:cNvPicPr>
              <a:picLocks noChangeAspect="1"/>
            </p:cNvPicPr>
            <p:nvPr/>
          </p:nvPicPr>
          <p:blipFill>
            <a:blip r:embed="rId2">
              <a:extLst/>
            </a:blip>
            <a:srcRect l="26909" r="27765" b="57018"/>
            <a:stretch>
              <a:fillRect/>
            </a:stretch>
          </p:blipFill>
          <p:spPr>
            <a:xfrm rot="16200000">
              <a:off x="914987" y="24065"/>
              <a:ext cx="987185" cy="939054"/>
            </a:xfrm>
            <a:prstGeom prst="rect">
              <a:avLst/>
            </a:prstGeom>
            <a:ln w="12700" cap="flat">
              <a:noFill/>
              <a:miter lim="400000"/>
            </a:ln>
            <a:effectLst/>
          </p:spPr>
        </p:pic>
        <p:pic>
          <p:nvPicPr>
            <p:cNvPr id="815" name="Google Shape;978;p71" descr="Google Shape;978;p71"/>
            <p:cNvPicPr>
              <a:picLocks noChangeAspect="1"/>
            </p:cNvPicPr>
            <p:nvPr/>
          </p:nvPicPr>
          <p:blipFill>
            <a:blip r:embed="rId2">
              <a:extLst/>
            </a:blip>
            <a:srcRect l="26909" r="27765" b="57018"/>
            <a:stretch>
              <a:fillRect/>
            </a:stretch>
          </p:blipFill>
          <p:spPr>
            <a:xfrm rot="16200000">
              <a:off x="1839319" y="24065"/>
              <a:ext cx="987186" cy="939054"/>
            </a:xfrm>
            <a:prstGeom prst="rect">
              <a:avLst/>
            </a:prstGeom>
            <a:ln w="12700" cap="flat">
              <a:noFill/>
              <a:miter lim="400000"/>
            </a:ln>
            <a:effectLst/>
          </p:spPr>
        </p:pic>
        <p:pic>
          <p:nvPicPr>
            <p:cNvPr id="816" name="Google Shape;979;p71" descr="Google Shape;979;p71"/>
            <p:cNvPicPr>
              <a:picLocks noChangeAspect="1"/>
            </p:cNvPicPr>
            <p:nvPr/>
          </p:nvPicPr>
          <p:blipFill>
            <a:blip r:embed="rId2">
              <a:extLst/>
            </a:blip>
            <a:srcRect l="26909" r="27765" b="73150"/>
            <a:stretch>
              <a:fillRect/>
            </a:stretch>
          </p:blipFill>
          <p:spPr>
            <a:xfrm rot="16200000">
              <a:off x="2600298" y="200308"/>
              <a:ext cx="987176" cy="586601"/>
            </a:xfrm>
            <a:prstGeom prst="rect">
              <a:avLst/>
            </a:prstGeom>
            <a:ln w="12700" cap="flat">
              <a:noFill/>
              <a:miter lim="400000"/>
            </a:ln>
            <a:effectLst/>
          </p:spPr>
        </p:pic>
      </p:grpSp>
      <p:pic>
        <p:nvPicPr>
          <p:cNvPr id="818" name="Google Shape;981;p71" descr="Google Shape;981;p71"/>
          <p:cNvPicPr>
            <a:picLocks noChangeAspect="1"/>
          </p:cNvPicPr>
          <p:nvPr/>
        </p:nvPicPr>
        <p:blipFill>
          <a:blip r:embed="rId3">
            <a:extLst/>
          </a:blip>
          <a:stretch>
            <a:fillRect/>
          </a:stretch>
        </p:blipFill>
        <p:spPr>
          <a:xfrm>
            <a:off x="2401099" y="3750774"/>
            <a:ext cx="563926" cy="631001"/>
          </a:xfrm>
          <a:prstGeom prst="rect">
            <a:avLst/>
          </a:prstGeom>
          <a:ln w="12700">
            <a:miter lim="400000"/>
          </a:ln>
        </p:spPr>
      </p:pic>
      <p:pic>
        <p:nvPicPr>
          <p:cNvPr id="819" name="Google Shape;986;p71" descr="Google Shape;986;p71"/>
          <p:cNvPicPr>
            <a:picLocks noChangeAspect="1"/>
          </p:cNvPicPr>
          <p:nvPr/>
        </p:nvPicPr>
        <p:blipFill>
          <a:blip r:embed="rId3">
            <a:extLst/>
          </a:blip>
          <a:stretch>
            <a:fillRect/>
          </a:stretch>
        </p:blipFill>
        <p:spPr>
          <a:xfrm>
            <a:off x="4306099" y="3750774"/>
            <a:ext cx="563926" cy="631001"/>
          </a:xfrm>
          <a:prstGeom prst="rect">
            <a:avLst/>
          </a:prstGeom>
          <a:ln w="12700">
            <a:miter lim="400000"/>
          </a:ln>
        </p:spPr>
      </p:pic>
      <p:pic>
        <p:nvPicPr>
          <p:cNvPr id="820" name="Google Shape;987;p71" descr="Google Shape;987;p71"/>
          <p:cNvPicPr>
            <a:picLocks noChangeAspect="1"/>
          </p:cNvPicPr>
          <p:nvPr/>
        </p:nvPicPr>
        <p:blipFill>
          <a:blip r:embed="rId3">
            <a:extLst/>
          </a:blip>
          <a:stretch>
            <a:fillRect/>
          </a:stretch>
        </p:blipFill>
        <p:spPr>
          <a:xfrm>
            <a:off x="6134899" y="3750774"/>
            <a:ext cx="563926" cy="631001"/>
          </a:xfrm>
          <a:prstGeom prst="rect">
            <a:avLst/>
          </a:prstGeom>
          <a:ln w="12700">
            <a:miter lim="400000"/>
          </a:ln>
        </p:spPr>
      </p:pic>
      <p:pic>
        <p:nvPicPr>
          <p:cNvPr id="821" name="Google Shape;988;p71" descr="Google Shape;988;p71"/>
          <p:cNvPicPr>
            <a:picLocks noChangeAspect="1"/>
          </p:cNvPicPr>
          <p:nvPr/>
        </p:nvPicPr>
        <p:blipFill>
          <a:blip r:embed="rId3">
            <a:extLst/>
          </a:blip>
          <a:stretch>
            <a:fillRect/>
          </a:stretch>
        </p:blipFill>
        <p:spPr>
          <a:xfrm>
            <a:off x="8039899" y="3750774"/>
            <a:ext cx="563926" cy="631001"/>
          </a:xfrm>
          <a:prstGeom prst="rect">
            <a:avLst/>
          </a:prstGeom>
          <a:ln w="12700">
            <a:miter lim="400000"/>
          </a:ln>
        </p:spPr>
      </p:pic>
      <p:sp>
        <p:nvSpPr>
          <p:cNvPr id="822" name="Google Shape;957;p70"/>
          <p:cNvSpPr/>
          <p:nvPr/>
        </p:nvSpPr>
        <p:spPr>
          <a:xfrm>
            <a:off x="61500" y="141249"/>
            <a:ext cx="9021000" cy="6116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3600">
                <a:solidFill>
                  <a:srgbClr val="000000"/>
                </a:solidFill>
                <a:latin typeface="Oswald"/>
                <a:ea typeface="Oswald"/>
                <a:cs typeface="Oswald"/>
                <a:sym typeface="Oswald"/>
              </a:defRPr>
            </a:pPr>
            <a:r>
              <a:t>Accelerator posts </a:t>
            </a:r>
            <a:r>
              <a:rPr>
                <a:solidFill>
                  <a:srgbClr val="FF0000"/>
                </a:solidFill>
              </a:rPr>
              <a:t>heartbeats</a:t>
            </a:r>
            <a:r>
              <a:t> to slowchain</a:t>
            </a:r>
          </a:p>
        </p:txBody>
      </p:sp>
    </p:spTree>
    <p:extLst>
      <p:ext uri="{BB962C8B-B14F-4D97-AF65-F5344CB8AC3E}">
        <p14:creationId xmlns:p14="http://schemas.microsoft.com/office/powerpoint/2010/main" val="4216150136"/>
      </p:ext>
    </p:extLst>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9" presetClass="entr" fill="hold" grpId="0" nodeType="afterEffect">
                                  <p:stCondLst>
                                    <p:cond delay="0"/>
                                  </p:stCondLst>
                                  <p:iterate>
                                    <p:tmAbs val="0"/>
                                  </p:iterate>
                                  <p:childTnLst>
                                    <p:set>
                                      <p:cBhvr>
                                        <p:cTn id="6" fill="hold"/>
                                        <p:tgtEl>
                                          <p:spTgt spid="819"/>
                                        </p:tgtEl>
                                        <p:attrNameLst>
                                          <p:attrName>style.visibility</p:attrName>
                                        </p:attrNameLst>
                                      </p:cBhvr>
                                      <p:to>
                                        <p:strVal val="visible"/>
                                      </p:to>
                                    </p:set>
                                    <p:animEffect transition="in" filter="dissolve">
                                      <p:cBhvr>
                                        <p:cTn id="7" dur="500"/>
                                        <p:tgtEl>
                                          <p:spTgt spid="819"/>
                                        </p:tgtEl>
                                      </p:cBhvr>
                                    </p:animEffect>
                                  </p:childTnLst>
                                </p:cTn>
                              </p:par>
                            </p:childTnLst>
                          </p:cTn>
                        </p:par>
                        <p:par>
                          <p:cTn id="8" fill="hold">
                            <p:stCondLst>
                              <p:cond delay="500"/>
                            </p:stCondLst>
                            <p:childTnLst>
                              <p:par>
                                <p:cTn id="9" presetID="9" presetClass="entr" fill="hold" grpId="0" nodeType="afterEffect">
                                  <p:stCondLst>
                                    <p:cond delay="0"/>
                                  </p:stCondLst>
                                  <p:iterate>
                                    <p:tmAbs val="0"/>
                                  </p:iterate>
                                  <p:childTnLst>
                                    <p:set>
                                      <p:cBhvr>
                                        <p:cTn id="10" fill="hold"/>
                                        <p:tgtEl>
                                          <p:spTgt spid="820"/>
                                        </p:tgtEl>
                                        <p:attrNameLst>
                                          <p:attrName>style.visibility</p:attrName>
                                        </p:attrNameLst>
                                      </p:cBhvr>
                                      <p:to>
                                        <p:strVal val="visible"/>
                                      </p:to>
                                    </p:set>
                                    <p:animEffect transition="in" filter="dissolve">
                                      <p:cBhvr>
                                        <p:cTn id="11" dur="500"/>
                                        <p:tgtEl>
                                          <p:spTgt spid="820"/>
                                        </p:tgtEl>
                                      </p:cBhvr>
                                    </p:animEffect>
                                  </p:childTnLst>
                                </p:cTn>
                              </p:par>
                            </p:childTnLst>
                          </p:cTn>
                        </p:par>
                        <p:par>
                          <p:cTn id="12" fill="hold">
                            <p:stCondLst>
                              <p:cond delay="1000"/>
                            </p:stCondLst>
                            <p:childTnLst>
                              <p:par>
                                <p:cTn id="13" presetID="9" presetClass="entr" fill="hold" grpId="0" nodeType="afterEffect">
                                  <p:stCondLst>
                                    <p:cond delay="0"/>
                                  </p:stCondLst>
                                  <p:iterate>
                                    <p:tmAbs val="0"/>
                                  </p:iterate>
                                  <p:childTnLst>
                                    <p:set>
                                      <p:cBhvr>
                                        <p:cTn id="14" fill="hold"/>
                                        <p:tgtEl>
                                          <p:spTgt spid="821"/>
                                        </p:tgtEl>
                                        <p:attrNameLst>
                                          <p:attrName>style.visibility</p:attrName>
                                        </p:attrNameLst>
                                      </p:cBhvr>
                                      <p:to>
                                        <p:strVal val="visible"/>
                                      </p:to>
                                    </p:set>
                                    <p:animEffect transition="in" filter="dissolve">
                                      <p:cBhvr>
                                        <p:cTn id="15" dur="500"/>
                                        <p:tgtEl>
                                          <p:spTgt spid="8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 grpId="0" animBg="1" advAuto="0"/>
      <p:bldP spid="820" grpId="0" animBg="1" advAuto="0"/>
      <p:bldP spid="821" grpId="0" animBg="1" advAuto="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9" name="Google Shape;993;p72"/>
          <p:cNvGrpSpPr/>
          <p:nvPr/>
        </p:nvGrpSpPr>
        <p:grpSpPr>
          <a:xfrm>
            <a:off x="535538" y="3885924"/>
            <a:ext cx="4672936" cy="1006187"/>
            <a:chOff x="0" y="0"/>
            <a:chExt cx="4672935" cy="1006186"/>
          </a:xfrm>
        </p:grpSpPr>
        <p:pic>
          <p:nvPicPr>
            <p:cNvPr id="824" name="Google Shape;994;p72" descr="Google Shape;994;p72"/>
            <p:cNvPicPr>
              <a:picLocks noChangeAspect="1"/>
            </p:cNvPicPr>
            <p:nvPr/>
          </p:nvPicPr>
          <p:blipFill>
            <a:blip r:embed="rId2">
              <a:extLst/>
            </a:blip>
            <a:srcRect l="26909" r="27765" b="57018"/>
            <a:stretch>
              <a:fillRect/>
            </a:stretch>
          </p:blipFill>
          <p:spPr>
            <a:xfrm rot="16200000">
              <a:off x="-24066" y="43066"/>
              <a:ext cx="987186" cy="939055"/>
            </a:xfrm>
            <a:prstGeom prst="rect">
              <a:avLst/>
            </a:prstGeom>
            <a:ln w="12700" cap="flat">
              <a:noFill/>
              <a:miter lim="400000"/>
            </a:ln>
            <a:effectLst/>
          </p:spPr>
        </p:pic>
        <p:pic>
          <p:nvPicPr>
            <p:cNvPr id="825" name="Google Shape;995;p72" descr="Google Shape;995;p72"/>
            <p:cNvPicPr>
              <a:picLocks noChangeAspect="1"/>
            </p:cNvPicPr>
            <p:nvPr/>
          </p:nvPicPr>
          <p:blipFill>
            <a:blip r:embed="rId2">
              <a:extLst/>
            </a:blip>
            <a:srcRect l="26909" r="27765" b="57018"/>
            <a:stretch>
              <a:fillRect/>
            </a:stretch>
          </p:blipFill>
          <p:spPr>
            <a:xfrm rot="16200000">
              <a:off x="914987" y="24069"/>
              <a:ext cx="987186" cy="939054"/>
            </a:xfrm>
            <a:prstGeom prst="rect">
              <a:avLst/>
            </a:prstGeom>
            <a:ln w="12700" cap="flat">
              <a:noFill/>
              <a:miter lim="400000"/>
            </a:ln>
            <a:effectLst/>
          </p:spPr>
        </p:pic>
        <p:pic>
          <p:nvPicPr>
            <p:cNvPr id="826" name="Google Shape;996;p72" descr="Google Shape;996;p72"/>
            <p:cNvPicPr>
              <a:picLocks noChangeAspect="1"/>
            </p:cNvPicPr>
            <p:nvPr/>
          </p:nvPicPr>
          <p:blipFill>
            <a:blip r:embed="rId2">
              <a:extLst/>
            </a:blip>
            <a:srcRect l="26909" r="27765" b="57018"/>
            <a:stretch>
              <a:fillRect/>
            </a:stretch>
          </p:blipFill>
          <p:spPr>
            <a:xfrm rot="16200000">
              <a:off x="1839319" y="24069"/>
              <a:ext cx="987186" cy="939054"/>
            </a:xfrm>
            <a:prstGeom prst="rect">
              <a:avLst/>
            </a:prstGeom>
            <a:ln w="12700" cap="flat">
              <a:noFill/>
              <a:miter lim="400000"/>
            </a:ln>
            <a:effectLst/>
          </p:spPr>
        </p:pic>
        <p:pic>
          <p:nvPicPr>
            <p:cNvPr id="827" name="Google Shape;997;p72" descr="Google Shape;997;p72"/>
            <p:cNvPicPr>
              <a:picLocks noChangeAspect="1"/>
            </p:cNvPicPr>
            <p:nvPr/>
          </p:nvPicPr>
          <p:blipFill>
            <a:blip r:embed="rId2">
              <a:extLst/>
            </a:blip>
            <a:srcRect l="26909" r="27765" b="57018"/>
            <a:stretch>
              <a:fillRect/>
            </a:stretch>
          </p:blipFill>
          <p:spPr>
            <a:xfrm rot="16200000">
              <a:off x="2776525" y="24079"/>
              <a:ext cx="987186" cy="939054"/>
            </a:xfrm>
            <a:prstGeom prst="rect">
              <a:avLst/>
            </a:prstGeom>
            <a:ln w="12700" cap="flat">
              <a:noFill/>
              <a:miter lim="400000"/>
            </a:ln>
            <a:effectLst/>
          </p:spPr>
        </p:pic>
        <p:pic>
          <p:nvPicPr>
            <p:cNvPr id="828" name="Google Shape;998;p72" descr="Google Shape;998;p72"/>
            <p:cNvPicPr>
              <a:picLocks noChangeAspect="1"/>
            </p:cNvPicPr>
            <p:nvPr/>
          </p:nvPicPr>
          <p:blipFill>
            <a:blip r:embed="rId2">
              <a:extLst/>
            </a:blip>
            <a:srcRect l="26909" r="27765" b="57252"/>
            <a:stretch>
              <a:fillRect/>
            </a:stretch>
          </p:blipFill>
          <p:spPr>
            <a:xfrm rot="16200000">
              <a:off x="3712373" y="26637"/>
              <a:ext cx="987201" cy="933926"/>
            </a:xfrm>
            <a:prstGeom prst="rect">
              <a:avLst/>
            </a:prstGeom>
            <a:ln w="12700" cap="flat">
              <a:noFill/>
              <a:miter lim="400000"/>
            </a:ln>
            <a:effectLst/>
          </p:spPr>
        </p:pic>
      </p:grpSp>
      <p:grpSp>
        <p:nvGrpSpPr>
          <p:cNvPr id="834" name="Google Shape;999;p72"/>
          <p:cNvGrpSpPr/>
          <p:nvPr/>
        </p:nvGrpSpPr>
        <p:grpSpPr>
          <a:xfrm>
            <a:off x="5183737" y="3885929"/>
            <a:ext cx="3387187" cy="1006183"/>
            <a:chOff x="0" y="0"/>
            <a:chExt cx="3387185" cy="1006181"/>
          </a:xfrm>
        </p:grpSpPr>
        <p:pic>
          <p:nvPicPr>
            <p:cNvPr id="830" name="Google Shape;1000;p72" descr="Google Shape;1000;p72"/>
            <p:cNvPicPr>
              <a:picLocks noChangeAspect="1"/>
            </p:cNvPicPr>
            <p:nvPr/>
          </p:nvPicPr>
          <p:blipFill>
            <a:blip r:embed="rId2">
              <a:extLst/>
            </a:blip>
            <a:srcRect l="26909" r="27765" b="57018"/>
            <a:stretch>
              <a:fillRect/>
            </a:stretch>
          </p:blipFill>
          <p:spPr>
            <a:xfrm rot="16200000">
              <a:off x="-24066" y="43063"/>
              <a:ext cx="987185" cy="939054"/>
            </a:xfrm>
            <a:prstGeom prst="rect">
              <a:avLst/>
            </a:prstGeom>
            <a:ln w="12700" cap="flat">
              <a:noFill/>
              <a:miter lim="400000"/>
            </a:ln>
            <a:effectLst/>
          </p:spPr>
        </p:pic>
        <p:pic>
          <p:nvPicPr>
            <p:cNvPr id="831" name="Google Shape;1001;p72" descr="Google Shape;1001;p72"/>
            <p:cNvPicPr>
              <a:picLocks noChangeAspect="1"/>
            </p:cNvPicPr>
            <p:nvPr/>
          </p:nvPicPr>
          <p:blipFill>
            <a:blip r:embed="rId2">
              <a:extLst/>
            </a:blip>
            <a:srcRect l="26909" r="27765" b="57018"/>
            <a:stretch>
              <a:fillRect/>
            </a:stretch>
          </p:blipFill>
          <p:spPr>
            <a:xfrm rot="16200000">
              <a:off x="914987" y="24065"/>
              <a:ext cx="987185" cy="939054"/>
            </a:xfrm>
            <a:prstGeom prst="rect">
              <a:avLst/>
            </a:prstGeom>
            <a:ln w="12700" cap="flat">
              <a:noFill/>
              <a:miter lim="400000"/>
            </a:ln>
            <a:effectLst/>
          </p:spPr>
        </p:pic>
        <p:pic>
          <p:nvPicPr>
            <p:cNvPr id="832" name="Google Shape;1002;p72" descr="Google Shape;1002;p72"/>
            <p:cNvPicPr>
              <a:picLocks noChangeAspect="1"/>
            </p:cNvPicPr>
            <p:nvPr/>
          </p:nvPicPr>
          <p:blipFill>
            <a:blip r:embed="rId2">
              <a:extLst/>
            </a:blip>
            <a:srcRect l="26909" r="27765" b="57018"/>
            <a:stretch>
              <a:fillRect/>
            </a:stretch>
          </p:blipFill>
          <p:spPr>
            <a:xfrm rot="16200000">
              <a:off x="1839319" y="24065"/>
              <a:ext cx="987186" cy="939054"/>
            </a:xfrm>
            <a:prstGeom prst="rect">
              <a:avLst/>
            </a:prstGeom>
            <a:ln w="12700" cap="flat">
              <a:noFill/>
              <a:miter lim="400000"/>
            </a:ln>
            <a:effectLst/>
          </p:spPr>
        </p:pic>
        <p:pic>
          <p:nvPicPr>
            <p:cNvPr id="833" name="Google Shape;1003;p72" descr="Google Shape;1003;p72"/>
            <p:cNvPicPr>
              <a:picLocks noChangeAspect="1"/>
            </p:cNvPicPr>
            <p:nvPr/>
          </p:nvPicPr>
          <p:blipFill>
            <a:blip r:embed="rId2">
              <a:extLst/>
            </a:blip>
            <a:srcRect l="26909" r="27765" b="73150"/>
            <a:stretch>
              <a:fillRect/>
            </a:stretch>
          </p:blipFill>
          <p:spPr>
            <a:xfrm rot="16200000">
              <a:off x="2600298" y="200308"/>
              <a:ext cx="987176" cy="586601"/>
            </a:xfrm>
            <a:prstGeom prst="rect">
              <a:avLst/>
            </a:prstGeom>
            <a:ln w="12700" cap="flat">
              <a:noFill/>
              <a:miter lim="400000"/>
            </a:ln>
            <a:effectLst/>
          </p:spPr>
        </p:pic>
      </p:grpSp>
      <p:sp>
        <p:nvSpPr>
          <p:cNvPr id="835" name="Google Shape;1004;p72"/>
          <p:cNvSpPr/>
          <p:nvPr/>
        </p:nvSpPr>
        <p:spPr>
          <a:xfrm>
            <a:off x="341599" y="77749"/>
            <a:ext cx="8505602" cy="764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p>
            <a:pPr algn="ctr">
              <a:defRPr sz="4600">
                <a:solidFill>
                  <a:srgbClr val="0000FF"/>
                </a:solidFill>
                <a:latin typeface="Oswald"/>
                <a:ea typeface="Oswald"/>
                <a:cs typeface="Oswald"/>
                <a:sym typeface="Oswald"/>
              </a:defRPr>
            </a:pPr>
            <a:r>
              <a:t>k</a:t>
            </a:r>
            <a:r>
              <a:rPr>
                <a:solidFill>
                  <a:srgbClr val="38761D"/>
                </a:solidFill>
              </a:rPr>
              <a:t> blocks without a heartbeat</a:t>
            </a:r>
          </a:p>
        </p:txBody>
      </p:sp>
      <p:pic>
        <p:nvPicPr>
          <p:cNvPr id="836" name="Google Shape;1005;p72" descr="Google Shape;1005;p72"/>
          <p:cNvPicPr>
            <a:picLocks noChangeAspect="1"/>
          </p:cNvPicPr>
          <p:nvPr/>
        </p:nvPicPr>
        <p:blipFill>
          <a:blip r:embed="rId3">
            <a:alphaModFix amt="35000"/>
            <a:extLst/>
          </a:blip>
          <a:srcRect l="9946" r="51516"/>
          <a:stretch>
            <a:fillRect/>
          </a:stretch>
        </p:blipFill>
        <p:spPr>
          <a:xfrm rot="5400000">
            <a:off x="3728499" y="2208500"/>
            <a:ext cx="859677" cy="3048127"/>
          </a:xfrm>
          <a:prstGeom prst="rect">
            <a:avLst/>
          </a:prstGeom>
          <a:ln w="12700">
            <a:miter lim="400000"/>
          </a:ln>
        </p:spPr>
      </p:pic>
      <p:sp>
        <p:nvSpPr>
          <p:cNvPr id="837" name="Google Shape;1006;p72"/>
          <p:cNvSpPr/>
          <p:nvPr/>
        </p:nvSpPr>
        <p:spPr>
          <a:xfrm>
            <a:off x="3292800" y="2913513"/>
            <a:ext cx="2622601" cy="71316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800" b="1">
                <a:solidFill>
                  <a:srgbClr val="FF0000"/>
                </a:solidFill>
              </a:defRPr>
            </a:lvl1pPr>
          </a:lstStyle>
          <a:p>
            <a:r>
              <a:t>k blocks</a:t>
            </a:r>
          </a:p>
        </p:txBody>
      </p:sp>
      <p:pic>
        <p:nvPicPr>
          <p:cNvPr id="838" name="Google Shape;1007;p72" descr="Google Shape;1007;p72"/>
          <p:cNvPicPr>
            <a:picLocks noChangeAspect="1"/>
          </p:cNvPicPr>
          <p:nvPr/>
        </p:nvPicPr>
        <p:blipFill>
          <a:blip r:embed="rId4">
            <a:extLst/>
          </a:blip>
          <a:stretch>
            <a:fillRect/>
          </a:stretch>
        </p:blipFill>
        <p:spPr>
          <a:xfrm>
            <a:off x="1486700" y="3750774"/>
            <a:ext cx="563926" cy="631001"/>
          </a:xfrm>
          <a:prstGeom prst="rect">
            <a:avLst/>
          </a:prstGeom>
          <a:ln w="12700">
            <a:miter lim="400000"/>
          </a:ln>
        </p:spPr>
      </p:pic>
      <p:grpSp>
        <p:nvGrpSpPr>
          <p:cNvPr id="842" name="Group"/>
          <p:cNvGrpSpPr/>
          <p:nvPr/>
        </p:nvGrpSpPr>
        <p:grpSpPr>
          <a:xfrm>
            <a:off x="7108144" y="169899"/>
            <a:ext cx="1521206" cy="2724242"/>
            <a:chOff x="0" y="0"/>
            <a:chExt cx="1521204" cy="2724240"/>
          </a:xfrm>
        </p:grpSpPr>
        <p:pic>
          <p:nvPicPr>
            <p:cNvPr id="839" name="Shape 885" descr="Shape 885"/>
            <p:cNvPicPr>
              <a:picLocks noChangeAspect="1"/>
            </p:cNvPicPr>
            <p:nvPr/>
          </p:nvPicPr>
          <p:blipFill>
            <a:blip r:embed="rId5">
              <a:extLst/>
            </a:blip>
            <a:srcRect l="13609" r="14338" b="42479"/>
            <a:stretch>
              <a:fillRect/>
            </a:stretch>
          </p:blipFill>
          <p:spPr>
            <a:xfrm>
              <a:off x="125824" y="1237521"/>
              <a:ext cx="1208875" cy="1447652"/>
            </a:xfrm>
            <a:prstGeom prst="rect">
              <a:avLst/>
            </a:prstGeom>
            <a:ln w="12700" cap="flat">
              <a:noFill/>
              <a:miter lim="400000"/>
            </a:ln>
            <a:effectLst/>
          </p:spPr>
        </p:pic>
        <p:pic>
          <p:nvPicPr>
            <p:cNvPr id="840" name="Shape 900" descr="Shape 900"/>
            <p:cNvPicPr>
              <a:picLocks noChangeAspect="1"/>
            </p:cNvPicPr>
            <p:nvPr/>
          </p:nvPicPr>
          <p:blipFill>
            <a:blip r:embed="rId6">
              <a:extLst/>
            </a:blip>
            <a:srcRect r="75883"/>
            <a:stretch>
              <a:fillRect/>
            </a:stretch>
          </p:blipFill>
          <p:spPr>
            <a:xfrm>
              <a:off x="0" y="0"/>
              <a:ext cx="657018" cy="2724241"/>
            </a:xfrm>
            <a:prstGeom prst="rect">
              <a:avLst/>
            </a:prstGeom>
            <a:ln w="12700" cap="flat">
              <a:noFill/>
              <a:miter lim="400000"/>
            </a:ln>
            <a:effectLst/>
          </p:spPr>
        </p:pic>
        <p:pic>
          <p:nvPicPr>
            <p:cNvPr id="841" name="Shape 901" descr="Shape 901"/>
            <p:cNvPicPr>
              <a:picLocks noChangeAspect="1"/>
            </p:cNvPicPr>
            <p:nvPr/>
          </p:nvPicPr>
          <p:blipFill>
            <a:blip r:embed="rId6">
              <a:extLst/>
            </a:blip>
            <a:srcRect r="75883"/>
            <a:stretch>
              <a:fillRect/>
            </a:stretch>
          </p:blipFill>
          <p:spPr>
            <a:xfrm flipH="1">
              <a:off x="864187" y="0"/>
              <a:ext cx="657018" cy="2724241"/>
            </a:xfrm>
            <a:prstGeom prst="rect">
              <a:avLst/>
            </a:prstGeom>
            <a:ln w="12700" cap="flat">
              <a:noFill/>
              <a:miter lim="400000"/>
            </a:ln>
            <a:effectLst/>
          </p:spPr>
        </p:pic>
      </p:grpSp>
    </p:spTree>
    <p:extLst>
      <p:ext uri="{BB962C8B-B14F-4D97-AF65-F5344CB8AC3E}">
        <p14:creationId xmlns:p14="http://schemas.microsoft.com/office/powerpoint/2010/main" val="3610942159"/>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4" name="Shape 1057" descr="Shape 1057"/>
          <p:cNvPicPr>
            <a:picLocks noChangeAspect="1"/>
          </p:cNvPicPr>
          <p:nvPr/>
        </p:nvPicPr>
        <p:blipFill>
          <a:blip r:embed="rId2">
            <a:extLst/>
          </a:blip>
          <a:stretch>
            <a:fillRect/>
          </a:stretch>
        </p:blipFill>
        <p:spPr>
          <a:xfrm>
            <a:off x="2820298" y="1879624"/>
            <a:ext cx="2238626" cy="2462825"/>
          </a:xfrm>
          <a:prstGeom prst="rect">
            <a:avLst/>
          </a:prstGeom>
          <a:ln w="12700">
            <a:miter lim="400000"/>
          </a:ln>
        </p:spPr>
      </p:pic>
      <p:grpSp>
        <p:nvGrpSpPr>
          <p:cNvPr id="850" name="Shape 1058"/>
          <p:cNvGrpSpPr/>
          <p:nvPr/>
        </p:nvGrpSpPr>
        <p:grpSpPr>
          <a:xfrm>
            <a:off x="535537" y="3885924"/>
            <a:ext cx="4672938" cy="1006186"/>
            <a:chOff x="0" y="0"/>
            <a:chExt cx="4672936" cy="1006184"/>
          </a:xfrm>
        </p:grpSpPr>
        <p:pic>
          <p:nvPicPr>
            <p:cNvPr id="845" name="Shape 1059" descr="Shape 1059"/>
            <p:cNvPicPr>
              <a:picLocks noChangeAspect="1"/>
            </p:cNvPicPr>
            <p:nvPr/>
          </p:nvPicPr>
          <p:blipFill>
            <a:blip r:embed="rId3">
              <a:extLst/>
            </a:blip>
            <a:srcRect l="26909" r="27765" b="57018"/>
            <a:stretch>
              <a:fillRect/>
            </a:stretch>
          </p:blipFill>
          <p:spPr>
            <a:xfrm rot="16200000">
              <a:off x="-24067" y="43066"/>
              <a:ext cx="987185" cy="939054"/>
            </a:xfrm>
            <a:prstGeom prst="rect">
              <a:avLst/>
            </a:prstGeom>
            <a:ln w="12700" cap="flat">
              <a:noFill/>
              <a:miter lim="400000"/>
            </a:ln>
            <a:effectLst/>
          </p:spPr>
        </p:pic>
        <p:pic>
          <p:nvPicPr>
            <p:cNvPr id="846" name="Shape 1060" descr="Shape 1060"/>
            <p:cNvPicPr>
              <a:picLocks noChangeAspect="1"/>
            </p:cNvPicPr>
            <p:nvPr/>
          </p:nvPicPr>
          <p:blipFill>
            <a:blip r:embed="rId3">
              <a:extLst/>
            </a:blip>
            <a:srcRect l="26909" r="27765" b="57018"/>
            <a:stretch>
              <a:fillRect/>
            </a:stretch>
          </p:blipFill>
          <p:spPr>
            <a:xfrm rot="16200000">
              <a:off x="914986" y="24069"/>
              <a:ext cx="987185" cy="939054"/>
            </a:xfrm>
            <a:prstGeom prst="rect">
              <a:avLst/>
            </a:prstGeom>
            <a:ln w="12700" cap="flat">
              <a:noFill/>
              <a:miter lim="400000"/>
            </a:ln>
            <a:effectLst/>
          </p:spPr>
        </p:pic>
        <p:pic>
          <p:nvPicPr>
            <p:cNvPr id="847" name="Shape 1061" descr="Shape 1061"/>
            <p:cNvPicPr>
              <a:picLocks noChangeAspect="1"/>
            </p:cNvPicPr>
            <p:nvPr/>
          </p:nvPicPr>
          <p:blipFill>
            <a:blip r:embed="rId3">
              <a:extLst/>
            </a:blip>
            <a:srcRect l="26909" r="27765" b="57018"/>
            <a:stretch>
              <a:fillRect/>
            </a:stretch>
          </p:blipFill>
          <p:spPr>
            <a:xfrm rot="16200000">
              <a:off x="1839319" y="24069"/>
              <a:ext cx="987185" cy="939054"/>
            </a:xfrm>
            <a:prstGeom prst="rect">
              <a:avLst/>
            </a:prstGeom>
            <a:ln w="12700" cap="flat">
              <a:noFill/>
              <a:miter lim="400000"/>
            </a:ln>
            <a:effectLst/>
          </p:spPr>
        </p:pic>
        <p:pic>
          <p:nvPicPr>
            <p:cNvPr id="848" name="Shape 1062" descr="Shape 1062"/>
            <p:cNvPicPr>
              <a:picLocks noChangeAspect="1"/>
            </p:cNvPicPr>
            <p:nvPr/>
          </p:nvPicPr>
          <p:blipFill>
            <a:blip r:embed="rId3">
              <a:extLst/>
            </a:blip>
            <a:srcRect l="26909" r="27765" b="57018"/>
            <a:stretch>
              <a:fillRect/>
            </a:stretch>
          </p:blipFill>
          <p:spPr>
            <a:xfrm rot="16200000">
              <a:off x="2776525" y="24078"/>
              <a:ext cx="987185" cy="939054"/>
            </a:xfrm>
            <a:prstGeom prst="rect">
              <a:avLst/>
            </a:prstGeom>
            <a:ln w="12700" cap="flat">
              <a:noFill/>
              <a:miter lim="400000"/>
            </a:ln>
            <a:effectLst/>
          </p:spPr>
        </p:pic>
        <p:pic>
          <p:nvPicPr>
            <p:cNvPr id="849" name="Shape 1063" descr="Shape 1063"/>
            <p:cNvPicPr>
              <a:picLocks noChangeAspect="1"/>
            </p:cNvPicPr>
            <p:nvPr/>
          </p:nvPicPr>
          <p:blipFill>
            <a:blip r:embed="rId3">
              <a:extLst/>
            </a:blip>
            <a:srcRect l="26909" r="27765" b="57252"/>
            <a:stretch>
              <a:fillRect/>
            </a:stretch>
          </p:blipFill>
          <p:spPr>
            <a:xfrm rot="16200000">
              <a:off x="3712374" y="26637"/>
              <a:ext cx="987200" cy="933926"/>
            </a:xfrm>
            <a:prstGeom prst="rect">
              <a:avLst/>
            </a:prstGeom>
            <a:ln w="12700" cap="flat">
              <a:noFill/>
              <a:miter lim="400000"/>
            </a:ln>
            <a:effectLst/>
          </p:spPr>
        </p:pic>
      </p:grpSp>
      <p:grpSp>
        <p:nvGrpSpPr>
          <p:cNvPr id="855" name="Shape 1064"/>
          <p:cNvGrpSpPr/>
          <p:nvPr/>
        </p:nvGrpSpPr>
        <p:grpSpPr>
          <a:xfrm>
            <a:off x="5183737" y="3885927"/>
            <a:ext cx="3387187" cy="1006183"/>
            <a:chOff x="0" y="0"/>
            <a:chExt cx="3387186" cy="1006181"/>
          </a:xfrm>
        </p:grpSpPr>
        <p:pic>
          <p:nvPicPr>
            <p:cNvPr id="851" name="Shape 1065" descr="Shape 1065"/>
            <p:cNvPicPr>
              <a:picLocks noChangeAspect="1"/>
            </p:cNvPicPr>
            <p:nvPr/>
          </p:nvPicPr>
          <p:blipFill>
            <a:blip r:embed="rId3">
              <a:extLst/>
            </a:blip>
            <a:srcRect l="26909" r="27765" b="57018"/>
            <a:stretch>
              <a:fillRect/>
            </a:stretch>
          </p:blipFill>
          <p:spPr>
            <a:xfrm rot="16200000">
              <a:off x="-24067" y="43063"/>
              <a:ext cx="987185" cy="939053"/>
            </a:xfrm>
            <a:prstGeom prst="rect">
              <a:avLst/>
            </a:prstGeom>
            <a:ln w="12700" cap="flat">
              <a:noFill/>
              <a:miter lim="400000"/>
            </a:ln>
            <a:effectLst/>
          </p:spPr>
        </p:pic>
        <p:pic>
          <p:nvPicPr>
            <p:cNvPr id="852" name="Shape 1066" descr="Shape 1066"/>
            <p:cNvPicPr>
              <a:picLocks noChangeAspect="1"/>
            </p:cNvPicPr>
            <p:nvPr/>
          </p:nvPicPr>
          <p:blipFill>
            <a:blip r:embed="rId3">
              <a:extLst/>
            </a:blip>
            <a:srcRect l="26909" r="27765" b="57018"/>
            <a:stretch>
              <a:fillRect/>
            </a:stretch>
          </p:blipFill>
          <p:spPr>
            <a:xfrm rot="16200000">
              <a:off x="914986" y="24066"/>
              <a:ext cx="987186" cy="939053"/>
            </a:xfrm>
            <a:prstGeom prst="rect">
              <a:avLst/>
            </a:prstGeom>
            <a:ln w="12700" cap="flat">
              <a:noFill/>
              <a:miter lim="400000"/>
            </a:ln>
            <a:effectLst/>
          </p:spPr>
        </p:pic>
        <p:pic>
          <p:nvPicPr>
            <p:cNvPr id="853" name="Shape 1067" descr="Shape 1067"/>
            <p:cNvPicPr>
              <a:picLocks noChangeAspect="1"/>
            </p:cNvPicPr>
            <p:nvPr/>
          </p:nvPicPr>
          <p:blipFill>
            <a:blip r:embed="rId3">
              <a:extLst/>
            </a:blip>
            <a:srcRect l="26909" r="27765" b="57018"/>
            <a:stretch>
              <a:fillRect/>
            </a:stretch>
          </p:blipFill>
          <p:spPr>
            <a:xfrm rot="16200000">
              <a:off x="1839319" y="24066"/>
              <a:ext cx="987186" cy="939053"/>
            </a:xfrm>
            <a:prstGeom prst="rect">
              <a:avLst/>
            </a:prstGeom>
            <a:ln w="12700" cap="flat">
              <a:noFill/>
              <a:miter lim="400000"/>
            </a:ln>
            <a:effectLst/>
          </p:spPr>
        </p:pic>
        <p:pic>
          <p:nvPicPr>
            <p:cNvPr id="854" name="Shape 1068" descr="Shape 1068"/>
            <p:cNvPicPr>
              <a:picLocks noChangeAspect="1"/>
            </p:cNvPicPr>
            <p:nvPr/>
          </p:nvPicPr>
          <p:blipFill>
            <a:blip r:embed="rId3">
              <a:extLst/>
            </a:blip>
            <a:srcRect l="26909" r="27765" b="73150"/>
            <a:stretch>
              <a:fillRect/>
            </a:stretch>
          </p:blipFill>
          <p:spPr>
            <a:xfrm rot="16200000">
              <a:off x="2600298" y="200308"/>
              <a:ext cx="987177" cy="586601"/>
            </a:xfrm>
            <a:prstGeom prst="rect">
              <a:avLst/>
            </a:prstGeom>
            <a:ln w="12700" cap="flat">
              <a:noFill/>
              <a:miter lim="400000"/>
            </a:ln>
            <a:effectLst/>
          </p:spPr>
        </p:pic>
      </p:grpSp>
      <p:sp>
        <p:nvSpPr>
          <p:cNvPr id="856" name="Shape 1069"/>
          <p:cNvSpPr/>
          <p:nvPr/>
        </p:nvSpPr>
        <p:spPr>
          <a:xfrm>
            <a:off x="-569297" y="388899"/>
            <a:ext cx="8505601" cy="6751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4000">
                <a:solidFill>
                  <a:srgbClr val="999999"/>
                </a:solidFill>
                <a:latin typeface="Oswald"/>
                <a:ea typeface="Oswald"/>
                <a:cs typeface="Oswald"/>
                <a:sym typeface="Oswald"/>
              </a:defRPr>
            </a:lvl1pPr>
          </a:lstStyle>
          <a:p>
            <a:r>
              <a:t>   blockchain collects evidence of </a:t>
            </a:r>
          </a:p>
        </p:txBody>
      </p:sp>
      <p:sp>
        <p:nvSpPr>
          <p:cNvPr id="857" name="Shape 1071"/>
          <p:cNvSpPr/>
          <p:nvPr/>
        </p:nvSpPr>
        <p:spPr>
          <a:xfrm>
            <a:off x="5421774" y="2531749"/>
            <a:ext cx="3575401" cy="13092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4000" b="1">
                <a:solidFill>
                  <a:srgbClr val="B45F06"/>
                </a:solidFill>
              </a:defRPr>
            </a:lvl1pPr>
          </a:lstStyle>
          <a:p>
            <a:r>
              <a:t>Now enter slow mode</a:t>
            </a:r>
          </a:p>
        </p:txBody>
      </p:sp>
      <p:pic>
        <p:nvPicPr>
          <p:cNvPr id="858" name="Shape 1072" descr="Shape 1072"/>
          <p:cNvPicPr>
            <a:picLocks noChangeAspect="1"/>
          </p:cNvPicPr>
          <p:nvPr/>
        </p:nvPicPr>
        <p:blipFill>
          <a:blip r:embed="rId4">
            <a:extLst/>
          </a:blip>
          <a:srcRect l="13609" r="14338" b="42479"/>
          <a:stretch>
            <a:fillRect/>
          </a:stretch>
        </p:blipFill>
        <p:spPr>
          <a:xfrm>
            <a:off x="7726623" y="361197"/>
            <a:ext cx="786376" cy="941702"/>
          </a:xfrm>
          <a:prstGeom prst="rect">
            <a:avLst/>
          </a:prstGeom>
          <a:ln w="12700">
            <a:miter lim="400000"/>
          </a:ln>
        </p:spPr>
      </p:pic>
      <p:pic>
        <p:nvPicPr>
          <p:cNvPr id="859" name="Shape 1073" descr="Shape 1073"/>
          <p:cNvPicPr>
            <a:picLocks noChangeAspect="1"/>
          </p:cNvPicPr>
          <p:nvPr/>
        </p:nvPicPr>
        <p:blipFill>
          <a:blip r:embed="rId5">
            <a:extLst/>
          </a:blip>
          <a:srcRect r="75883"/>
          <a:stretch>
            <a:fillRect/>
          </a:stretch>
        </p:blipFill>
        <p:spPr>
          <a:xfrm>
            <a:off x="7632075" y="-469213"/>
            <a:ext cx="427392" cy="1772125"/>
          </a:xfrm>
          <a:prstGeom prst="rect">
            <a:avLst/>
          </a:prstGeom>
          <a:ln w="12700">
            <a:miter lim="400000"/>
          </a:ln>
        </p:spPr>
      </p:pic>
      <p:pic>
        <p:nvPicPr>
          <p:cNvPr id="860" name="Shape 1074" descr="Shape 1074"/>
          <p:cNvPicPr>
            <a:picLocks noChangeAspect="1"/>
          </p:cNvPicPr>
          <p:nvPr/>
        </p:nvPicPr>
        <p:blipFill>
          <a:blip r:embed="rId5">
            <a:extLst/>
          </a:blip>
          <a:srcRect r="75883"/>
          <a:stretch>
            <a:fillRect/>
          </a:stretch>
        </p:blipFill>
        <p:spPr>
          <a:xfrm flipH="1">
            <a:off x="8194229" y="-469213"/>
            <a:ext cx="427392" cy="1772125"/>
          </a:xfrm>
          <a:prstGeom prst="rect">
            <a:avLst/>
          </a:prstGeom>
          <a:ln w="12700">
            <a:miter lim="400000"/>
          </a:ln>
        </p:spPr>
      </p:pic>
      <p:pic>
        <p:nvPicPr>
          <p:cNvPr id="861" name="Shape 1075" descr="Shape 1075"/>
          <p:cNvPicPr>
            <a:picLocks noChangeAspect="1"/>
          </p:cNvPicPr>
          <p:nvPr/>
        </p:nvPicPr>
        <p:blipFill>
          <a:blip r:embed="rId4">
            <a:extLst/>
          </a:blip>
          <a:srcRect l="13609" r="14338" b="42478"/>
          <a:stretch>
            <a:fillRect/>
          </a:stretch>
        </p:blipFill>
        <p:spPr>
          <a:xfrm>
            <a:off x="3487573" y="2494797"/>
            <a:ext cx="786377" cy="941701"/>
          </a:xfrm>
          <a:prstGeom prst="rect">
            <a:avLst/>
          </a:prstGeom>
          <a:ln w="12700">
            <a:miter lim="400000"/>
          </a:ln>
        </p:spPr>
      </p:pic>
      <p:pic>
        <p:nvPicPr>
          <p:cNvPr id="862" name="Shape 1076" descr="Shape 1076"/>
          <p:cNvPicPr>
            <a:picLocks noChangeAspect="1"/>
          </p:cNvPicPr>
          <p:nvPr/>
        </p:nvPicPr>
        <p:blipFill>
          <a:blip r:embed="rId5">
            <a:extLst/>
          </a:blip>
          <a:srcRect r="75883"/>
          <a:stretch>
            <a:fillRect/>
          </a:stretch>
        </p:blipFill>
        <p:spPr>
          <a:xfrm flipH="1">
            <a:off x="3927030" y="1664386"/>
            <a:ext cx="427392" cy="1772125"/>
          </a:xfrm>
          <a:prstGeom prst="rect">
            <a:avLst/>
          </a:prstGeom>
          <a:ln w="12700">
            <a:miter lim="400000"/>
          </a:ln>
        </p:spPr>
      </p:pic>
      <p:pic>
        <p:nvPicPr>
          <p:cNvPr id="863" name="Shape 1077" descr="Shape 1077"/>
          <p:cNvPicPr>
            <a:picLocks noChangeAspect="1"/>
          </p:cNvPicPr>
          <p:nvPr/>
        </p:nvPicPr>
        <p:blipFill>
          <a:blip r:embed="rId5">
            <a:extLst/>
          </a:blip>
          <a:srcRect r="75883"/>
          <a:stretch>
            <a:fillRect/>
          </a:stretch>
        </p:blipFill>
        <p:spPr>
          <a:xfrm>
            <a:off x="3364874" y="1664386"/>
            <a:ext cx="427392" cy="1772125"/>
          </a:xfrm>
          <a:prstGeom prst="rect">
            <a:avLst/>
          </a:prstGeom>
          <a:ln w="12700">
            <a:miter lim="400000"/>
          </a:ln>
        </p:spPr>
      </p:pic>
      <p:pic>
        <p:nvPicPr>
          <p:cNvPr id="864" name="Shape 1078" descr="Shape 1078"/>
          <p:cNvPicPr>
            <a:picLocks noChangeAspect="1"/>
          </p:cNvPicPr>
          <p:nvPr/>
        </p:nvPicPr>
        <p:blipFill>
          <a:blip r:embed="rId6">
            <a:extLst/>
          </a:blip>
          <a:stretch>
            <a:fillRect/>
          </a:stretch>
        </p:blipFill>
        <p:spPr>
          <a:xfrm>
            <a:off x="6834761" y="1930050"/>
            <a:ext cx="749426" cy="749426"/>
          </a:xfrm>
          <a:prstGeom prst="rect">
            <a:avLst/>
          </a:prstGeom>
          <a:ln w="12700">
            <a:miter lim="400000"/>
          </a:ln>
        </p:spPr>
      </p:pic>
      <p:pic>
        <p:nvPicPr>
          <p:cNvPr id="865" name="Shape 1079" descr="Shape 1079"/>
          <p:cNvPicPr>
            <a:picLocks noChangeAspect="1"/>
          </p:cNvPicPr>
          <p:nvPr/>
        </p:nvPicPr>
        <p:blipFill>
          <a:blip r:embed="rId7">
            <a:extLst/>
          </a:blip>
          <a:stretch>
            <a:fillRect/>
          </a:stretch>
        </p:blipFill>
        <p:spPr>
          <a:xfrm>
            <a:off x="3590799" y="1302900"/>
            <a:ext cx="697626" cy="697626"/>
          </a:xfrm>
          <a:prstGeom prst="rect">
            <a:avLst/>
          </a:prstGeom>
          <a:ln w="12700">
            <a:miter lim="400000"/>
          </a:ln>
        </p:spPr>
      </p:pic>
    </p:spTree>
    <p:extLst>
      <p:ext uri="{BB962C8B-B14F-4D97-AF65-F5344CB8AC3E}">
        <p14:creationId xmlns:p14="http://schemas.microsoft.com/office/powerpoint/2010/main" val="3006433300"/>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7" name="Google Shape;1039;p74"/>
          <p:cNvSpPr/>
          <p:nvPr/>
        </p:nvSpPr>
        <p:spPr>
          <a:xfrm>
            <a:off x="1276449" y="2681775"/>
            <a:ext cx="3488101" cy="975001"/>
          </a:xfrm>
          <a:prstGeom prst="roundRect">
            <a:avLst>
              <a:gd name="adj" fmla="val 16667"/>
            </a:avLst>
          </a:prstGeom>
          <a:ln w="76200">
            <a:solidFill>
              <a:srgbClr val="00FFFF"/>
            </a:solidFill>
          </a:ln>
        </p:spPr>
        <p:txBody>
          <a:bodyPr lIns="45719" rIns="45719" anchor="ctr"/>
          <a:lstStyle/>
          <a:p>
            <a:pPr>
              <a:defRPr>
                <a:solidFill>
                  <a:srgbClr val="000000"/>
                </a:solidFill>
              </a:defRPr>
            </a:pPr>
            <a:endParaRPr/>
          </a:p>
        </p:txBody>
      </p:sp>
      <p:sp>
        <p:nvSpPr>
          <p:cNvPr id="868" name="Google Shape;1040;p74"/>
          <p:cNvSpPr/>
          <p:nvPr/>
        </p:nvSpPr>
        <p:spPr>
          <a:xfrm>
            <a:off x="1276449" y="1493750"/>
            <a:ext cx="1751402" cy="975000"/>
          </a:xfrm>
          <a:prstGeom prst="roundRect">
            <a:avLst>
              <a:gd name="adj" fmla="val 16667"/>
            </a:avLst>
          </a:prstGeom>
          <a:ln w="76200">
            <a:solidFill>
              <a:srgbClr val="00FFFF"/>
            </a:solidFill>
          </a:ln>
        </p:spPr>
        <p:txBody>
          <a:bodyPr lIns="45719" rIns="45719" anchor="ctr"/>
          <a:lstStyle/>
          <a:p>
            <a:pPr>
              <a:defRPr>
                <a:solidFill>
                  <a:srgbClr val="000000"/>
                </a:solidFill>
              </a:defRPr>
            </a:pPr>
            <a:endParaRPr/>
          </a:p>
        </p:txBody>
      </p:sp>
      <p:grpSp>
        <p:nvGrpSpPr>
          <p:cNvPr id="874" name="Google Shape;1041;p74"/>
          <p:cNvGrpSpPr/>
          <p:nvPr/>
        </p:nvGrpSpPr>
        <p:grpSpPr>
          <a:xfrm>
            <a:off x="535538" y="3885924"/>
            <a:ext cx="4672936" cy="1006187"/>
            <a:chOff x="0" y="0"/>
            <a:chExt cx="4672935" cy="1006186"/>
          </a:xfrm>
        </p:grpSpPr>
        <p:pic>
          <p:nvPicPr>
            <p:cNvPr id="869" name="Google Shape;1042;p74" descr="Google Shape;1042;p74"/>
            <p:cNvPicPr>
              <a:picLocks noChangeAspect="1"/>
            </p:cNvPicPr>
            <p:nvPr/>
          </p:nvPicPr>
          <p:blipFill>
            <a:blip r:embed="rId2">
              <a:extLst/>
            </a:blip>
            <a:srcRect l="26909" r="27765" b="57018"/>
            <a:stretch>
              <a:fillRect/>
            </a:stretch>
          </p:blipFill>
          <p:spPr>
            <a:xfrm rot="16200000">
              <a:off x="-24066" y="43066"/>
              <a:ext cx="987186" cy="939055"/>
            </a:xfrm>
            <a:prstGeom prst="rect">
              <a:avLst/>
            </a:prstGeom>
            <a:ln w="12700" cap="flat">
              <a:noFill/>
              <a:miter lim="400000"/>
            </a:ln>
            <a:effectLst/>
          </p:spPr>
        </p:pic>
        <p:pic>
          <p:nvPicPr>
            <p:cNvPr id="870" name="Google Shape;1043;p74" descr="Google Shape;1043;p74"/>
            <p:cNvPicPr>
              <a:picLocks noChangeAspect="1"/>
            </p:cNvPicPr>
            <p:nvPr/>
          </p:nvPicPr>
          <p:blipFill>
            <a:blip r:embed="rId2">
              <a:extLst/>
            </a:blip>
            <a:srcRect l="26909" r="27765" b="57018"/>
            <a:stretch>
              <a:fillRect/>
            </a:stretch>
          </p:blipFill>
          <p:spPr>
            <a:xfrm rot="16200000">
              <a:off x="914987" y="24069"/>
              <a:ext cx="987186" cy="939054"/>
            </a:xfrm>
            <a:prstGeom prst="rect">
              <a:avLst/>
            </a:prstGeom>
            <a:ln w="12700" cap="flat">
              <a:noFill/>
              <a:miter lim="400000"/>
            </a:ln>
            <a:effectLst/>
          </p:spPr>
        </p:pic>
        <p:pic>
          <p:nvPicPr>
            <p:cNvPr id="871" name="Google Shape;1044;p74" descr="Google Shape;1044;p74"/>
            <p:cNvPicPr>
              <a:picLocks noChangeAspect="1"/>
            </p:cNvPicPr>
            <p:nvPr/>
          </p:nvPicPr>
          <p:blipFill>
            <a:blip r:embed="rId2">
              <a:extLst/>
            </a:blip>
            <a:srcRect l="26909" r="27765" b="57018"/>
            <a:stretch>
              <a:fillRect/>
            </a:stretch>
          </p:blipFill>
          <p:spPr>
            <a:xfrm rot="16200000">
              <a:off x="1839319" y="24069"/>
              <a:ext cx="987186" cy="939054"/>
            </a:xfrm>
            <a:prstGeom prst="rect">
              <a:avLst/>
            </a:prstGeom>
            <a:ln w="12700" cap="flat">
              <a:noFill/>
              <a:miter lim="400000"/>
            </a:ln>
            <a:effectLst/>
          </p:spPr>
        </p:pic>
        <p:pic>
          <p:nvPicPr>
            <p:cNvPr id="872" name="Google Shape;1045;p74" descr="Google Shape;1045;p74"/>
            <p:cNvPicPr>
              <a:picLocks noChangeAspect="1"/>
            </p:cNvPicPr>
            <p:nvPr/>
          </p:nvPicPr>
          <p:blipFill>
            <a:blip r:embed="rId2">
              <a:extLst/>
            </a:blip>
            <a:srcRect l="26909" r="27765" b="57018"/>
            <a:stretch>
              <a:fillRect/>
            </a:stretch>
          </p:blipFill>
          <p:spPr>
            <a:xfrm rot="16200000">
              <a:off x="2776525" y="24079"/>
              <a:ext cx="987186" cy="939054"/>
            </a:xfrm>
            <a:prstGeom prst="rect">
              <a:avLst/>
            </a:prstGeom>
            <a:ln w="12700" cap="flat">
              <a:noFill/>
              <a:miter lim="400000"/>
            </a:ln>
            <a:effectLst/>
          </p:spPr>
        </p:pic>
        <p:pic>
          <p:nvPicPr>
            <p:cNvPr id="873" name="Google Shape;1046;p74" descr="Google Shape;1046;p74"/>
            <p:cNvPicPr>
              <a:picLocks noChangeAspect="1"/>
            </p:cNvPicPr>
            <p:nvPr/>
          </p:nvPicPr>
          <p:blipFill>
            <a:blip r:embed="rId3">
              <a:extLst/>
            </a:blip>
            <a:srcRect l="26909" r="27765" b="57252"/>
            <a:stretch>
              <a:fillRect/>
            </a:stretch>
          </p:blipFill>
          <p:spPr>
            <a:xfrm rot="16200000">
              <a:off x="3712373" y="26637"/>
              <a:ext cx="987201" cy="933926"/>
            </a:xfrm>
            <a:prstGeom prst="rect">
              <a:avLst/>
            </a:prstGeom>
            <a:ln w="12700" cap="flat">
              <a:noFill/>
              <a:miter lim="400000"/>
            </a:ln>
            <a:effectLst/>
          </p:spPr>
        </p:pic>
      </p:grpSp>
      <p:grpSp>
        <p:nvGrpSpPr>
          <p:cNvPr id="879" name="Google Shape;1047;p74"/>
          <p:cNvGrpSpPr/>
          <p:nvPr/>
        </p:nvGrpSpPr>
        <p:grpSpPr>
          <a:xfrm>
            <a:off x="5183737" y="3885929"/>
            <a:ext cx="3387187" cy="1006183"/>
            <a:chOff x="0" y="0"/>
            <a:chExt cx="3387185" cy="1006181"/>
          </a:xfrm>
        </p:grpSpPr>
        <p:pic>
          <p:nvPicPr>
            <p:cNvPr id="875" name="Google Shape;1048;p74" descr="Google Shape;1048;p74"/>
            <p:cNvPicPr>
              <a:picLocks noChangeAspect="1"/>
            </p:cNvPicPr>
            <p:nvPr/>
          </p:nvPicPr>
          <p:blipFill>
            <a:blip r:embed="rId3">
              <a:extLst/>
            </a:blip>
            <a:srcRect l="26909" r="27765" b="57018"/>
            <a:stretch>
              <a:fillRect/>
            </a:stretch>
          </p:blipFill>
          <p:spPr>
            <a:xfrm rot="16200000">
              <a:off x="-24066" y="43063"/>
              <a:ext cx="987185" cy="939054"/>
            </a:xfrm>
            <a:prstGeom prst="rect">
              <a:avLst/>
            </a:prstGeom>
            <a:ln w="12700" cap="flat">
              <a:noFill/>
              <a:miter lim="400000"/>
            </a:ln>
            <a:effectLst/>
          </p:spPr>
        </p:pic>
        <p:pic>
          <p:nvPicPr>
            <p:cNvPr id="876" name="Google Shape;1049;p74" descr="Google Shape;1049;p74"/>
            <p:cNvPicPr>
              <a:picLocks noChangeAspect="1"/>
            </p:cNvPicPr>
            <p:nvPr/>
          </p:nvPicPr>
          <p:blipFill>
            <a:blip r:embed="rId3">
              <a:extLst/>
            </a:blip>
            <a:srcRect l="26909" r="27765" b="57018"/>
            <a:stretch>
              <a:fillRect/>
            </a:stretch>
          </p:blipFill>
          <p:spPr>
            <a:xfrm rot="16200000">
              <a:off x="914987" y="24065"/>
              <a:ext cx="987185" cy="939054"/>
            </a:xfrm>
            <a:prstGeom prst="rect">
              <a:avLst/>
            </a:prstGeom>
            <a:ln w="12700" cap="flat">
              <a:noFill/>
              <a:miter lim="400000"/>
            </a:ln>
            <a:effectLst/>
          </p:spPr>
        </p:pic>
        <p:pic>
          <p:nvPicPr>
            <p:cNvPr id="877" name="Google Shape;1050;p74" descr="Google Shape;1050;p74"/>
            <p:cNvPicPr>
              <a:picLocks noChangeAspect="1"/>
            </p:cNvPicPr>
            <p:nvPr/>
          </p:nvPicPr>
          <p:blipFill>
            <a:blip r:embed="rId3">
              <a:extLst/>
            </a:blip>
            <a:srcRect l="26909" r="27765" b="57018"/>
            <a:stretch>
              <a:fillRect/>
            </a:stretch>
          </p:blipFill>
          <p:spPr>
            <a:xfrm rot="16200000">
              <a:off x="1839319" y="24065"/>
              <a:ext cx="987186" cy="939054"/>
            </a:xfrm>
            <a:prstGeom prst="rect">
              <a:avLst/>
            </a:prstGeom>
            <a:ln w="12700" cap="flat">
              <a:noFill/>
              <a:miter lim="400000"/>
            </a:ln>
            <a:effectLst/>
          </p:spPr>
        </p:pic>
        <p:pic>
          <p:nvPicPr>
            <p:cNvPr id="878" name="Google Shape;1051;p74" descr="Google Shape;1051;p74"/>
            <p:cNvPicPr>
              <a:picLocks noChangeAspect="1"/>
            </p:cNvPicPr>
            <p:nvPr/>
          </p:nvPicPr>
          <p:blipFill>
            <a:blip r:embed="rId3">
              <a:extLst/>
            </a:blip>
            <a:srcRect l="26909" r="27765" b="73150"/>
            <a:stretch>
              <a:fillRect/>
            </a:stretch>
          </p:blipFill>
          <p:spPr>
            <a:xfrm rot="16200000">
              <a:off x="2600298" y="200308"/>
              <a:ext cx="987176" cy="586601"/>
            </a:xfrm>
            <a:prstGeom prst="rect">
              <a:avLst/>
            </a:prstGeom>
            <a:ln w="12700" cap="flat">
              <a:noFill/>
              <a:miter lim="400000"/>
            </a:ln>
            <a:effectLst/>
          </p:spPr>
        </p:pic>
      </p:grpSp>
      <p:sp>
        <p:nvSpPr>
          <p:cNvPr id="880" name="Google Shape;1052;p74"/>
          <p:cNvSpPr/>
          <p:nvPr/>
        </p:nvSpPr>
        <p:spPr>
          <a:xfrm>
            <a:off x="5421774" y="2531749"/>
            <a:ext cx="3575401" cy="13092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4000" b="1">
                <a:solidFill>
                  <a:srgbClr val="B45F06"/>
                </a:solidFill>
              </a:defRPr>
            </a:lvl1pPr>
          </a:lstStyle>
          <a:p>
            <a:r>
              <a:t>Now enter slow mode</a:t>
            </a:r>
          </a:p>
        </p:txBody>
      </p:sp>
      <p:grpSp>
        <p:nvGrpSpPr>
          <p:cNvPr id="892" name="Google Shape;1053;p74"/>
          <p:cNvGrpSpPr/>
          <p:nvPr/>
        </p:nvGrpSpPr>
        <p:grpSpPr>
          <a:xfrm>
            <a:off x="1363716" y="1600312"/>
            <a:ext cx="3207609" cy="778386"/>
            <a:chOff x="0" y="0"/>
            <a:chExt cx="3207607" cy="778385"/>
          </a:xfrm>
        </p:grpSpPr>
        <p:pic>
          <p:nvPicPr>
            <p:cNvPr id="881" name="Google Shape;1054;p74" descr="Google Shape;1054;p74"/>
            <p:cNvPicPr>
              <a:picLocks noChangeAspect="1"/>
            </p:cNvPicPr>
            <p:nvPr/>
          </p:nvPicPr>
          <p:blipFill>
            <a:blip r:embed="rId4">
              <a:extLst/>
            </a:blip>
            <a:stretch>
              <a:fillRect/>
            </a:stretch>
          </p:blipFill>
          <p:spPr>
            <a:xfrm>
              <a:off x="1101273" y="329600"/>
              <a:ext cx="448786" cy="448786"/>
            </a:xfrm>
            <a:prstGeom prst="rect">
              <a:avLst/>
            </a:prstGeom>
            <a:ln w="12700" cap="flat">
              <a:noFill/>
              <a:miter lim="400000"/>
            </a:ln>
            <a:effectLst/>
          </p:spPr>
        </p:pic>
        <p:pic>
          <p:nvPicPr>
            <p:cNvPr id="882" name="Google Shape;1055;p74" descr="Google Shape;1055;p74"/>
            <p:cNvPicPr>
              <a:picLocks noChangeAspect="1"/>
            </p:cNvPicPr>
            <p:nvPr/>
          </p:nvPicPr>
          <p:blipFill>
            <a:blip r:embed="rId4">
              <a:extLst/>
            </a:blip>
            <a:stretch>
              <a:fillRect/>
            </a:stretch>
          </p:blipFill>
          <p:spPr>
            <a:xfrm>
              <a:off x="0" y="329600"/>
              <a:ext cx="448786" cy="448786"/>
            </a:xfrm>
            <a:prstGeom prst="rect">
              <a:avLst/>
            </a:prstGeom>
            <a:ln w="12700" cap="flat">
              <a:noFill/>
              <a:miter lim="400000"/>
            </a:ln>
            <a:effectLst/>
          </p:spPr>
        </p:pic>
        <p:pic>
          <p:nvPicPr>
            <p:cNvPr id="883" name="Google Shape;1056;p74" descr="Google Shape;1056;p74"/>
            <p:cNvPicPr>
              <a:picLocks noChangeAspect="1"/>
            </p:cNvPicPr>
            <p:nvPr/>
          </p:nvPicPr>
          <p:blipFill>
            <a:blip r:embed="rId4">
              <a:extLst/>
            </a:blip>
            <a:stretch>
              <a:fillRect/>
            </a:stretch>
          </p:blipFill>
          <p:spPr>
            <a:xfrm>
              <a:off x="553145" y="329600"/>
              <a:ext cx="448787" cy="448786"/>
            </a:xfrm>
            <a:prstGeom prst="rect">
              <a:avLst/>
            </a:prstGeom>
            <a:ln w="12700" cap="flat">
              <a:noFill/>
              <a:miter lim="400000"/>
            </a:ln>
            <a:effectLst/>
          </p:spPr>
        </p:pic>
        <p:pic>
          <p:nvPicPr>
            <p:cNvPr id="884" name="Google Shape;1057;p74" descr="Google Shape;1057;p74"/>
            <p:cNvPicPr>
              <a:picLocks noChangeAspect="1"/>
            </p:cNvPicPr>
            <p:nvPr/>
          </p:nvPicPr>
          <p:blipFill>
            <a:blip r:embed="rId5">
              <a:extLst/>
            </a:blip>
            <a:stretch>
              <a:fillRect/>
            </a:stretch>
          </p:blipFill>
          <p:spPr>
            <a:xfrm>
              <a:off x="100578" y="38269"/>
              <a:ext cx="270175" cy="270175"/>
            </a:xfrm>
            <a:prstGeom prst="rect">
              <a:avLst/>
            </a:prstGeom>
            <a:ln w="12700" cap="flat">
              <a:noFill/>
              <a:miter lim="400000"/>
            </a:ln>
            <a:effectLst/>
          </p:spPr>
        </p:pic>
        <p:pic>
          <p:nvPicPr>
            <p:cNvPr id="885" name="Google Shape;1058;p74" descr="Google Shape;1058;p74"/>
            <p:cNvPicPr>
              <a:picLocks noChangeAspect="1"/>
            </p:cNvPicPr>
            <p:nvPr/>
          </p:nvPicPr>
          <p:blipFill>
            <a:blip r:embed="rId6">
              <a:extLst/>
            </a:blip>
            <a:stretch>
              <a:fillRect/>
            </a:stretch>
          </p:blipFill>
          <p:spPr>
            <a:xfrm>
              <a:off x="590553" y="0"/>
              <a:ext cx="368971" cy="368970"/>
            </a:xfrm>
            <a:prstGeom prst="rect">
              <a:avLst/>
            </a:prstGeom>
            <a:ln w="12700" cap="flat">
              <a:noFill/>
              <a:miter lim="400000"/>
            </a:ln>
            <a:effectLst/>
          </p:spPr>
        </p:pic>
        <p:pic>
          <p:nvPicPr>
            <p:cNvPr id="886" name="Google Shape;1059;p74" descr="Google Shape;1059;p74"/>
            <p:cNvPicPr>
              <a:picLocks noChangeAspect="1"/>
            </p:cNvPicPr>
            <p:nvPr/>
          </p:nvPicPr>
          <p:blipFill>
            <a:blip r:embed="rId7">
              <a:extLst/>
            </a:blip>
            <a:stretch>
              <a:fillRect/>
            </a:stretch>
          </p:blipFill>
          <p:spPr>
            <a:xfrm>
              <a:off x="1162225" y="3258"/>
              <a:ext cx="368976" cy="368977"/>
            </a:xfrm>
            <a:prstGeom prst="rect">
              <a:avLst/>
            </a:prstGeom>
            <a:ln w="12700" cap="flat">
              <a:noFill/>
              <a:miter lim="400000"/>
            </a:ln>
            <a:effectLst/>
          </p:spPr>
        </p:pic>
        <p:pic>
          <p:nvPicPr>
            <p:cNvPr id="887" name="Google Shape;1060;p74" descr="Google Shape;1060;p74"/>
            <p:cNvPicPr>
              <a:picLocks noChangeAspect="1"/>
            </p:cNvPicPr>
            <p:nvPr/>
          </p:nvPicPr>
          <p:blipFill>
            <a:blip r:embed="rId8">
              <a:alphaModFix amt="93000"/>
              <a:extLst/>
            </a:blip>
            <a:stretch>
              <a:fillRect/>
            </a:stretch>
          </p:blipFill>
          <p:spPr>
            <a:xfrm>
              <a:off x="1760719" y="49391"/>
              <a:ext cx="270174" cy="270188"/>
            </a:xfrm>
            <a:prstGeom prst="rect">
              <a:avLst/>
            </a:prstGeom>
            <a:ln w="12700" cap="flat">
              <a:noFill/>
              <a:miter lim="400000"/>
            </a:ln>
            <a:effectLst/>
          </p:spPr>
        </p:pic>
        <p:pic>
          <p:nvPicPr>
            <p:cNvPr id="888" name="Google Shape;1061;p74" descr="Google Shape;1061;p74"/>
            <p:cNvPicPr>
              <a:picLocks noChangeAspect="1"/>
            </p:cNvPicPr>
            <p:nvPr/>
          </p:nvPicPr>
          <p:blipFill>
            <a:blip r:embed="rId4">
              <a:extLst/>
            </a:blip>
            <a:stretch>
              <a:fillRect/>
            </a:stretch>
          </p:blipFill>
          <p:spPr>
            <a:xfrm>
              <a:off x="2197535" y="329600"/>
              <a:ext cx="448786" cy="448786"/>
            </a:xfrm>
            <a:prstGeom prst="rect">
              <a:avLst/>
            </a:prstGeom>
            <a:ln w="12700" cap="flat">
              <a:noFill/>
              <a:miter lim="400000"/>
            </a:ln>
            <a:effectLst/>
          </p:spPr>
        </p:pic>
        <p:pic>
          <p:nvPicPr>
            <p:cNvPr id="889" name="Google Shape;1062;p74" descr="Google Shape;1062;p74"/>
            <p:cNvPicPr>
              <a:picLocks noChangeAspect="1"/>
            </p:cNvPicPr>
            <p:nvPr/>
          </p:nvPicPr>
          <p:blipFill>
            <a:blip r:embed="rId4">
              <a:extLst/>
            </a:blip>
            <a:stretch>
              <a:fillRect/>
            </a:stretch>
          </p:blipFill>
          <p:spPr>
            <a:xfrm>
              <a:off x="2758822" y="329600"/>
              <a:ext cx="448786" cy="448786"/>
            </a:xfrm>
            <a:prstGeom prst="rect">
              <a:avLst/>
            </a:prstGeom>
            <a:ln w="12700" cap="flat">
              <a:noFill/>
              <a:miter lim="400000"/>
            </a:ln>
            <a:effectLst/>
          </p:spPr>
        </p:pic>
        <p:pic>
          <p:nvPicPr>
            <p:cNvPr id="890" name="Google Shape;1063;p74" descr="Google Shape;1063;p74"/>
            <p:cNvPicPr>
              <a:picLocks noChangeAspect="1"/>
            </p:cNvPicPr>
            <p:nvPr/>
          </p:nvPicPr>
          <p:blipFill>
            <a:blip r:embed="rId9">
              <a:extLst/>
            </a:blip>
            <a:stretch>
              <a:fillRect/>
            </a:stretch>
          </p:blipFill>
          <p:spPr>
            <a:xfrm>
              <a:off x="2283900" y="45299"/>
              <a:ext cx="284893" cy="284893"/>
            </a:xfrm>
            <a:prstGeom prst="rect">
              <a:avLst/>
            </a:prstGeom>
            <a:ln w="12700" cap="flat">
              <a:noFill/>
              <a:miter lim="400000"/>
            </a:ln>
            <a:effectLst/>
          </p:spPr>
        </p:pic>
        <p:pic>
          <p:nvPicPr>
            <p:cNvPr id="891" name="Google Shape;1064;p74" descr="Google Shape;1064;p74"/>
            <p:cNvPicPr>
              <a:picLocks noChangeAspect="1"/>
            </p:cNvPicPr>
            <p:nvPr/>
          </p:nvPicPr>
          <p:blipFill>
            <a:blip r:embed="rId10">
              <a:extLst/>
            </a:blip>
            <a:stretch>
              <a:fillRect/>
            </a:stretch>
          </p:blipFill>
          <p:spPr>
            <a:xfrm>
              <a:off x="2840779" y="42036"/>
              <a:ext cx="284887" cy="284899"/>
            </a:xfrm>
            <a:prstGeom prst="rect">
              <a:avLst/>
            </a:prstGeom>
            <a:ln w="12700" cap="flat">
              <a:noFill/>
              <a:miter lim="400000"/>
            </a:ln>
            <a:effectLst/>
          </p:spPr>
        </p:pic>
      </p:grpSp>
      <p:pic>
        <p:nvPicPr>
          <p:cNvPr id="893" name="Google Shape;1065;p74" descr="Google Shape;1065;p74"/>
          <p:cNvPicPr>
            <a:picLocks noChangeAspect="1"/>
          </p:cNvPicPr>
          <p:nvPr/>
        </p:nvPicPr>
        <p:blipFill>
          <a:blip r:embed="rId11">
            <a:extLst/>
          </a:blip>
          <a:srcRect l="12217" r="37586" b="14580"/>
          <a:stretch>
            <a:fillRect/>
          </a:stretch>
        </p:blipFill>
        <p:spPr>
          <a:xfrm>
            <a:off x="48550" y="2556024"/>
            <a:ext cx="1154301" cy="1206037"/>
          </a:xfrm>
          <a:prstGeom prst="rect">
            <a:avLst/>
          </a:prstGeom>
          <a:ln w="12700">
            <a:miter lim="400000"/>
          </a:ln>
        </p:spPr>
      </p:pic>
      <p:pic>
        <p:nvPicPr>
          <p:cNvPr id="894" name="Google Shape;1066;p74" descr="Google Shape;1066;p74"/>
          <p:cNvPicPr>
            <a:picLocks noChangeAspect="1"/>
          </p:cNvPicPr>
          <p:nvPr/>
        </p:nvPicPr>
        <p:blipFill>
          <a:blip r:embed="rId4">
            <a:extLst/>
          </a:blip>
          <a:stretch>
            <a:fillRect/>
          </a:stretch>
        </p:blipFill>
        <p:spPr>
          <a:xfrm>
            <a:off x="2464990" y="3072912"/>
            <a:ext cx="448786" cy="448786"/>
          </a:xfrm>
          <a:prstGeom prst="rect">
            <a:avLst/>
          </a:prstGeom>
          <a:ln w="12700">
            <a:miter lim="400000"/>
          </a:ln>
        </p:spPr>
      </p:pic>
      <p:pic>
        <p:nvPicPr>
          <p:cNvPr id="895" name="Google Shape;1067;p74" descr="Google Shape;1067;p74"/>
          <p:cNvPicPr>
            <a:picLocks noChangeAspect="1"/>
          </p:cNvPicPr>
          <p:nvPr/>
        </p:nvPicPr>
        <p:blipFill>
          <a:blip r:embed="rId4">
            <a:extLst/>
          </a:blip>
          <a:stretch>
            <a:fillRect/>
          </a:stretch>
        </p:blipFill>
        <p:spPr>
          <a:xfrm>
            <a:off x="1363716" y="3072912"/>
            <a:ext cx="448786" cy="448786"/>
          </a:xfrm>
          <a:prstGeom prst="rect">
            <a:avLst/>
          </a:prstGeom>
          <a:ln w="12700">
            <a:miter lim="400000"/>
          </a:ln>
        </p:spPr>
      </p:pic>
      <p:pic>
        <p:nvPicPr>
          <p:cNvPr id="896" name="Google Shape;1068;p74" descr="Google Shape;1068;p74"/>
          <p:cNvPicPr>
            <a:picLocks noChangeAspect="1"/>
          </p:cNvPicPr>
          <p:nvPr/>
        </p:nvPicPr>
        <p:blipFill>
          <a:blip r:embed="rId4">
            <a:extLst/>
          </a:blip>
          <a:stretch>
            <a:fillRect/>
          </a:stretch>
        </p:blipFill>
        <p:spPr>
          <a:xfrm>
            <a:off x="1916862" y="3072912"/>
            <a:ext cx="448786" cy="448786"/>
          </a:xfrm>
          <a:prstGeom prst="rect">
            <a:avLst/>
          </a:prstGeom>
          <a:ln w="12700">
            <a:miter lim="400000"/>
          </a:ln>
        </p:spPr>
      </p:pic>
      <p:pic>
        <p:nvPicPr>
          <p:cNvPr id="897" name="Google Shape;1069;p74" descr="Google Shape;1069;p74"/>
          <p:cNvPicPr>
            <a:picLocks noChangeAspect="1"/>
          </p:cNvPicPr>
          <p:nvPr/>
        </p:nvPicPr>
        <p:blipFill>
          <a:blip r:embed="rId5">
            <a:extLst/>
          </a:blip>
          <a:stretch>
            <a:fillRect/>
          </a:stretch>
        </p:blipFill>
        <p:spPr>
          <a:xfrm>
            <a:off x="1464295" y="2781581"/>
            <a:ext cx="270175" cy="270175"/>
          </a:xfrm>
          <a:prstGeom prst="rect">
            <a:avLst/>
          </a:prstGeom>
          <a:ln w="12700">
            <a:miter lim="400000"/>
          </a:ln>
        </p:spPr>
      </p:pic>
      <p:pic>
        <p:nvPicPr>
          <p:cNvPr id="898" name="Google Shape;1070;p74" descr="Google Shape;1070;p74"/>
          <p:cNvPicPr>
            <a:picLocks noChangeAspect="1"/>
          </p:cNvPicPr>
          <p:nvPr/>
        </p:nvPicPr>
        <p:blipFill>
          <a:blip r:embed="rId6">
            <a:extLst/>
          </a:blip>
          <a:stretch>
            <a:fillRect/>
          </a:stretch>
        </p:blipFill>
        <p:spPr>
          <a:xfrm>
            <a:off x="1954271" y="2743312"/>
            <a:ext cx="368971" cy="368971"/>
          </a:xfrm>
          <a:prstGeom prst="rect">
            <a:avLst/>
          </a:prstGeom>
          <a:ln w="12700">
            <a:miter lim="400000"/>
          </a:ln>
        </p:spPr>
      </p:pic>
      <p:pic>
        <p:nvPicPr>
          <p:cNvPr id="899" name="Google Shape;1071;p74" descr="Google Shape;1071;p74"/>
          <p:cNvPicPr>
            <a:picLocks noChangeAspect="1"/>
          </p:cNvPicPr>
          <p:nvPr/>
        </p:nvPicPr>
        <p:blipFill>
          <a:blip r:embed="rId7">
            <a:extLst/>
          </a:blip>
          <a:stretch>
            <a:fillRect/>
          </a:stretch>
        </p:blipFill>
        <p:spPr>
          <a:xfrm>
            <a:off x="2525941" y="2746570"/>
            <a:ext cx="368976" cy="368976"/>
          </a:xfrm>
          <a:prstGeom prst="rect">
            <a:avLst/>
          </a:prstGeom>
          <a:ln w="12700">
            <a:miter lim="400000"/>
          </a:ln>
        </p:spPr>
      </p:pic>
      <p:pic>
        <p:nvPicPr>
          <p:cNvPr id="900" name="Google Shape;1072;p74" descr="Google Shape;1072;p74"/>
          <p:cNvPicPr>
            <a:picLocks noChangeAspect="1"/>
          </p:cNvPicPr>
          <p:nvPr/>
        </p:nvPicPr>
        <p:blipFill>
          <a:blip r:embed="rId12">
            <a:extLst/>
          </a:blip>
          <a:stretch>
            <a:fillRect/>
          </a:stretch>
        </p:blipFill>
        <p:spPr>
          <a:xfrm>
            <a:off x="3124435" y="2792703"/>
            <a:ext cx="270175" cy="270187"/>
          </a:xfrm>
          <a:prstGeom prst="rect">
            <a:avLst/>
          </a:prstGeom>
          <a:ln w="12700">
            <a:miter lim="400000"/>
          </a:ln>
        </p:spPr>
      </p:pic>
      <p:pic>
        <p:nvPicPr>
          <p:cNvPr id="901" name="Google Shape;1073;p74" descr="Google Shape;1073;p74"/>
          <p:cNvPicPr>
            <a:picLocks noChangeAspect="1"/>
          </p:cNvPicPr>
          <p:nvPr/>
        </p:nvPicPr>
        <p:blipFill>
          <a:blip r:embed="rId4">
            <a:extLst/>
          </a:blip>
          <a:stretch>
            <a:fillRect/>
          </a:stretch>
        </p:blipFill>
        <p:spPr>
          <a:xfrm>
            <a:off x="3561250" y="3072912"/>
            <a:ext cx="448786" cy="448786"/>
          </a:xfrm>
          <a:prstGeom prst="rect">
            <a:avLst/>
          </a:prstGeom>
          <a:ln w="12700">
            <a:miter lim="400000"/>
          </a:ln>
        </p:spPr>
      </p:pic>
      <p:pic>
        <p:nvPicPr>
          <p:cNvPr id="902" name="Google Shape;1074;p74" descr="Google Shape;1074;p74"/>
          <p:cNvPicPr>
            <a:picLocks noChangeAspect="1"/>
          </p:cNvPicPr>
          <p:nvPr/>
        </p:nvPicPr>
        <p:blipFill>
          <a:blip r:embed="rId4">
            <a:extLst/>
          </a:blip>
          <a:stretch>
            <a:fillRect/>
          </a:stretch>
        </p:blipFill>
        <p:spPr>
          <a:xfrm>
            <a:off x="4122539" y="3072912"/>
            <a:ext cx="448786" cy="448786"/>
          </a:xfrm>
          <a:prstGeom prst="rect">
            <a:avLst/>
          </a:prstGeom>
          <a:ln w="12700">
            <a:miter lim="400000"/>
          </a:ln>
        </p:spPr>
      </p:pic>
      <p:pic>
        <p:nvPicPr>
          <p:cNvPr id="903" name="Google Shape;1075;p74" descr="Google Shape;1075;p74"/>
          <p:cNvPicPr>
            <a:picLocks noChangeAspect="1"/>
          </p:cNvPicPr>
          <p:nvPr/>
        </p:nvPicPr>
        <p:blipFill>
          <a:blip r:embed="rId9">
            <a:extLst/>
          </a:blip>
          <a:stretch>
            <a:fillRect/>
          </a:stretch>
        </p:blipFill>
        <p:spPr>
          <a:xfrm>
            <a:off x="3647616" y="2788611"/>
            <a:ext cx="284893" cy="284893"/>
          </a:xfrm>
          <a:prstGeom prst="rect">
            <a:avLst/>
          </a:prstGeom>
          <a:ln w="12700">
            <a:miter lim="400000"/>
          </a:ln>
        </p:spPr>
      </p:pic>
      <p:pic>
        <p:nvPicPr>
          <p:cNvPr id="904" name="Google Shape;1076;p74" descr="Google Shape;1076;p74"/>
          <p:cNvPicPr>
            <a:picLocks noChangeAspect="1"/>
          </p:cNvPicPr>
          <p:nvPr/>
        </p:nvPicPr>
        <p:blipFill>
          <a:blip r:embed="rId10">
            <a:extLst/>
          </a:blip>
          <a:stretch>
            <a:fillRect/>
          </a:stretch>
        </p:blipFill>
        <p:spPr>
          <a:xfrm>
            <a:off x="4204496" y="2785348"/>
            <a:ext cx="284887" cy="284899"/>
          </a:xfrm>
          <a:prstGeom prst="rect">
            <a:avLst/>
          </a:prstGeom>
          <a:ln w="12700">
            <a:miter lim="400000"/>
          </a:ln>
        </p:spPr>
      </p:pic>
      <p:pic>
        <p:nvPicPr>
          <p:cNvPr id="905" name="Google Shape;1077;p74" descr="Google Shape;1077;p74"/>
          <p:cNvPicPr>
            <a:picLocks noChangeAspect="1"/>
          </p:cNvPicPr>
          <p:nvPr/>
        </p:nvPicPr>
        <p:blipFill>
          <a:blip r:embed="rId4">
            <a:extLst/>
          </a:blip>
          <a:stretch>
            <a:fillRect/>
          </a:stretch>
        </p:blipFill>
        <p:spPr>
          <a:xfrm>
            <a:off x="3027851" y="3072912"/>
            <a:ext cx="448786" cy="448786"/>
          </a:xfrm>
          <a:prstGeom prst="rect">
            <a:avLst/>
          </a:prstGeom>
          <a:ln w="12700">
            <a:miter lim="400000"/>
          </a:ln>
        </p:spPr>
      </p:pic>
      <p:grpSp>
        <p:nvGrpSpPr>
          <p:cNvPr id="908" name="Google Shape;1078;p74"/>
          <p:cNvGrpSpPr/>
          <p:nvPr/>
        </p:nvGrpSpPr>
        <p:grpSpPr>
          <a:xfrm>
            <a:off x="-175" y="-86725"/>
            <a:ext cx="9144001" cy="1351251"/>
            <a:chOff x="0" y="0"/>
            <a:chExt cx="9144000" cy="1351249"/>
          </a:xfrm>
        </p:grpSpPr>
        <p:sp>
          <p:nvSpPr>
            <p:cNvPr id="906" name="Rectangle"/>
            <p:cNvSpPr/>
            <p:nvPr/>
          </p:nvSpPr>
          <p:spPr>
            <a:xfrm>
              <a:off x="0" y="86724"/>
              <a:ext cx="9144000" cy="1177801"/>
            </a:xfrm>
            <a:prstGeom prst="rect">
              <a:avLst/>
            </a:prstGeom>
            <a:solidFill>
              <a:srgbClr val="FF6F34"/>
            </a:solidFill>
            <a:ln w="12700" cap="flat">
              <a:noFill/>
              <a:miter lim="400000"/>
            </a:ln>
            <a:effectLst/>
          </p:spPr>
          <p:txBody>
            <a:bodyPr wrap="square" lIns="45719" tIns="45719" rIns="45719" bIns="45719" numCol="1" anchor="ctr">
              <a:noAutofit/>
            </a:bodyPr>
            <a:lstStyle/>
            <a:p>
              <a:pPr algn="ctr">
                <a:defRPr sz="3800">
                  <a:solidFill>
                    <a:srgbClr val="FFFFFF"/>
                  </a:solidFill>
                  <a:latin typeface="Oswald"/>
                  <a:ea typeface="Oswald"/>
                  <a:cs typeface="Oswald"/>
                  <a:sym typeface="Oswald"/>
                </a:defRPr>
              </a:pPr>
              <a:endParaRPr/>
            </a:p>
          </p:txBody>
        </p:sp>
        <p:sp>
          <p:nvSpPr>
            <p:cNvPr id="907" name="Need: agree on log before entering slow mode"/>
            <p:cNvSpPr/>
            <p:nvPr/>
          </p:nvSpPr>
          <p:spPr>
            <a:xfrm>
              <a:off x="0" y="0"/>
              <a:ext cx="9144000" cy="13512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sz="3800">
                  <a:solidFill>
                    <a:srgbClr val="FFFFFF"/>
                  </a:solidFill>
                  <a:latin typeface="Oswald"/>
                  <a:ea typeface="Oswald"/>
                  <a:cs typeface="Oswald"/>
                  <a:sym typeface="Oswald"/>
                </a:defRPr>
              </a:lvl1pPr>
            </a:lstStyle>
            <a:p>
              <a:r>
                <a:t>Need: agree on log before entering slow mode </a:t>
              </a:r>
            </a:p>
          </p:txBody>
        </p:sp>
      </p:grpSp>
      <p:pic>
        <p:nvPicPr>
          <p:cNvPr id="909" name="Google Shape;1079;p74" descr="Google Shape;1079;p74"/>
          <p:cNvPicPr>
            <a:picLocks noChangeAspect="1"/>
          </p:cNvPicPr>
          <p:nvPr/>
        </p:nvPicPr>
        <p:blipFill>
          <a:blip r:embed="rId13">
            <a:extLst/>
          </a:blip>
          <a:srcRect l="19161" r="21952"/>
          <a:stretch>
            <a:fillRect/>
          </a:stretch>
        </p:blipFill>
        <p:spPr>
          <a:xfrm>
            <a:off x="124740" y="1486517"/>
            <a:ext cx="1071972" cy="1005958"/>
          </a:xfrm>
          <a:prstGeom prst="rect">
            <a:avLst/>
          </a:prstGeom>
          <a:ln w="12700">
            <a:miter lim="400000"/>
          </a:ln>
        </p:spPr>
      </p:pic>
    </p:spTree>
    <p:extLst>
      <p:ext uri="{BB962C8B-B14F-4D97-AF65-F5344CB8AC3E}">
        <p14:creationId xmlns:p14="http://schemas.microsoft.com/office/powerpoint/2010/main" val="646801898"/>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lock_time</a:t>
            </a:r>
            <a:endParaRPr>
              <a:latin typeface="Trebuchet MS"/>
              <a:ea typeface="Trebuchet MS"/>
              <a:cs typeface="Trebuchet MS"/>
              <a:sym typeface="Trebuchet MS"/>
            </a:endParaRPr>
          </a:p>
        </p:txBody>
      </p:sp>
      <p:sp>
        <p:nvSpPr>
          <p:cNvPr id="375" name="Shape 375"/>
          <p:cNvSpPr txBox="1">
            <a:spLocks noGrp="1"/>
          </p:cNvSpPr>
          <p:nvPr>
            <p:ph type="body" idx="1"/>
          </p:nvPr>
        </p:nvSpPr>
        <p:spPr>
          <a:xfrm>
            <a:off x="2085825" y="850475"/>
            <a:ext cx="8229600" cy="4145700"/>
          </a:xfrm>
          <a:prstGeom prst="rect">
            <a:avLst/>
          </a:prstGeom>
        </p:spPr>
        <p:txBody>
          <a:bodyPr spcFirstLastPara="1" wrap="square" lIns="91425" tIns="91425" rIns="91425" bIns="91425" anchor="t" anchorCtr="0">
            <a:noAutofit/>
          </a:bodyPr>
          <a:lstStyle/>
          <a:p>
            <a:pPr marL="0" lvl="0" indent="0" rtl="0">
              <a:spcBef>
                <a:spcPts val="600"/>
              </a:spcBef>
              <a:spcAft>
                <a:spcPts val="0"/>
              </a:spcAft>
              <a:buNone/>
            </a:pPr>
            <a:r>
              <a:rPr lang="en" sz="2400"/>
              <a:t>{</a:t>
            </a:r>
            <a:br>
              <a:rPr lang="en" sz="2400"/>
            </a:br>
            <a:r>
              <a:rPr lang="en" sz="2400"/>
              <a:t>    "hash":"5a42590...b8b6b",</a:t>
            </a:r>
            <a:br>
              <a:rPr lang="en" sz="2400"/>
            </a:br>
            <a:r>
              <a:rPr lang="en" sz="2400"/>
              <a:t>      "ver":1,</a:t>
            </a:r>
            <a:br>
              <a:rPr lang="en" sz="2400"/>
            </a:br>
            <a:r>
              <a:rPr lang="en" sz="2400"/>
              <a:t>      "vin_sz":2,</a:t>
            </a:r>
            <a:br>
              <a:rPr lang="en" sz="2400"/>
            </a:br>
            <a:r>
              <a:rPr lang="en" sz="2400"/>
              <a:t>      "vout_sz":1,</a:t>
            </a:r>
            <a:br>
              <a:rPr lang="en" sz="2400"/>
            </a:br>
            <a:r>
              <a:rPr lang="en" sz="2400"/>
              <a:t>      "lock_time":315415,</a:t>
            </a:r>
            <a:br>
              <a:rPr lang="en" sz="2400"/>
            </a:br>
            <a:r>
              <a:rPr lang="en" sz="2400"/>
              <a:t>      "size":404,</a:t>
            </a:r>
            <a:endParaRPr sz="2400"/>
          </a:p>
          <a:p>
            <a:pPr marL="0" lvl="0" indent="0" rtl="0">
              <a:spcBef>
                <a:spcPts val="600"/>
              </a:spcBef>
              <a:spcAft>
                <a:spcPts val="0"/>
              </a:spcAft>
              <a:buNone/>
            </a:pPr>
            <a:r>
              <a:rPr lang="en" sz="2400"/>
              <a:t>...</a:t>
            </a:r>
            <a:endParaRPr sz="2400"/>
          </a:p>
          <a:p>
            <a:pPr marL="0" lvl="0" indent="0" rtl="0">
              <a:spcBef>
                <a:spcPts val="600"/>
              </a:spcBef>
              <a:spcAft>
                <a:spcPts val="0"/>
              </a:spcAft>
              <a:buNone/>
            </a:pPr>
            <a:r>
              <a:rPr lang="en" sz="2400"/>
              <a:t>}</a:t>
            </a:r>
            <a:endParaRPr sz="2400"/>
          </a:p>
        </p:txBody>
      </p:sp>
      <p:sp>
        <p:nvSpPr>
          <p:cNvPr id="376" name="Shape 376"/>
          <p:cNvSpPr/>
          <p:nvPr/>
        </p:nvSpPr>
        <p:spPr>
          <a:xfrm>
            <a:off x="4616400" y="3284750"/>
            <a:ext cx="3986100" cy="423300"/>
          </a:xfrm>
          <a:prstGeom prst="wedgeRectCallout">
            <a:avLst>
              <a:gd name="adj1" fmla="val -36192"/>
              <a:gd name="adj2" fmla="val -81461"/>
            </a:avLst>
          </a:prstGeom>
          <a:solidFill>
            <a:srgbClr val="C9DAF8"/>
          </a:solidFill>
          <a:ln w="19050" cap="flat" cmpd="sng">
            <a:solidFill>
              <a:schemeClr val="dk2"/>
            </a:solidFill>
            <a:prstDash val="solid"/>
            <a:round/>
            <a:headEnd type="none" w="med" len="med"/>
            <a:tailEnd type="none" w="med" len="med"/>
          </a:ln>
        </p:spPr>
        <p:txBody>
          <a:bodyPr spcFirstLastPara="1" wrap="square" lIns="91425" tIns="91425" rIns="91425" bIns="91425" anchor="ctr" anchorCtr="0">
            <a:noAutofit/>
          </a:bodyPr>
          <a:lstStyle/>
          <a:p>
            <a:pPr marL="0" lvl="0" indent="0">
              <a:spcBef>
                <a:spcPts val="0"/>
              </a:spcBef>
              <a:spcAft>
                <a:spcPts val="0"/>
              </a:spcAft>
              <a:buNone/>
            </a:pPr>
            <a:r>
              <a:rPr lang="en"/>
              <a:t>Block index or real-world timestamp before which this transaction can’t be published</a:t>
            </a:r>
            <a:endParaRPr/>
          </a:p>
        </p:txBody>
      </p:sp>
    </p:spTree>
    <p:extLst>
      <p:ext uri="{BB962C8B-B14F-4D97-AF65-F5344CB8AC3E}">
        <p14:creationId xmlns:p14="http://schemas.microsoft.com/office/powerpoint/2010/main" val="42722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10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 name="Google Shape;1084;p75"/>
          <p:cNvSpPr/>
          <p:nvPr/>
        </p:nvSpPr>
        <p:spPr>
          <a:xfrm>
            <a:off x="1276449" y="2681775"/>
            <a:ext cx="3488101" cy="975001"/>
          </a:xfrm>
          <a:prstGeom prst="roundRect">
            <a:avLst>
              <a:gd name="adj" fmla="val 16667"/>
            </a:avLst>
          </a:prstGeom>
          <a:ln w="76200">
            <a:solidFill>
              <a:srgbClr val="00FFFF"/>
            </a:solidFill>
          </a:ln>
        </p:spPr>
        <p:txBody>
          <a:bodyPr lIns="45719" rIns="45719" anchor="ctr"/>
          <a:lstStyle/>
          <a:p>
            <a:pPr>
              <a:defRPr>
                <a:solidFill>
                  <a:srgbClr val="000000"/>
                </a:solidFill>
              </a:defRPr>
            </a:pPr>
            <a:endParaRPr/>
          </a:p>
        </p:txBody>
      </p:sp>
      <p:sp>
        <p:nvSpPr>
          <p:cNvPr id="912" name="Google Shape;1085;p75"/>
          <p:cNvSpPr/>
          <p:nvPr/>
        </p:nvSpPr>
        <p:spPr>
          <a:xfrm>
            <a:off x="1276449" y="1493750"/>
            <a:ext cx="1751402" cy="975000"/>
          </a:xfrm>
          <a:prstGeom prst="roundRect">
            <a:avLst>
              <a:gd name="adj" fmla="val 16667"/>
            </a:avLst>
          </a:prstGeom>
          <a:ln w="76200">
            <a:solidFill>
              <a:srgbClr val="00FFFF"/>
            </a:solidFill>
          </a:ln>
        </p:spPr>
        <p:txBody>
          <a:bodyPr lIns="45719" rIns="45719" anchor="ctr"/>
          <a:lstStyle/>
          <a:p>
            <a:pPr>
              <a:defRPr>
                <a:solidFill>
                  <a:srgbClr val="000000"/>
                </a:solidFill>
              </a:defRPr>
            </a:pPr>
            <a:endParaRPr/>
          </a:p>
        </p:txBody>
      </p:sp>
      <p:grpSp>
        <p:nvGrpSpPr>
          <p:cNvPr id="918" name="Google Shape;1086;p75"/>
          <p:cNvGrpSpPr/>
          <p:nvPr/>
        </p:nvGrpSpPr>
        <p:grpSpPr>
          <a:xfrm>
            <a:off x="535538" y="3885924"/>
            <a:ext cx="4672936" cy="1006187"/>
            <a:chOff x="0" y="0"/>
            <a:chExt cx="4672935" cy="1006186"/>
          </a:xfrm>
        </p:grpSpPr>
        <p:pic>
          <p:nvPicPr>
            <p:cNvPr id="913" name="Google Shape;1087;p75" descr="Google Shape;1087;p75"/>
            <p:cNvPicPr>
              <a:picLocks noChangeAspect="1"/>
            </p:cNvPicPr>
            <p:nvPr/>
          </p:nvPicPr>
          <p:blipFill>
            <a:blip r:embed="rId2">
              <a:extLst/>
            </a:blip>
            <a:srcRect l="26909" r="27765" b="57018"/>
            <a:stretch>
              <a:fillRect/>
            </a:stretch>
          </p:blipFill>
          <p:spPr>
            <a:xfrm rot="16200000">
              <a:off x="-24066" y="43066"/>
              <a:ext cx="987186" cy="939055"/>
            </a:xfrm>
            <a:prstGeom prst="rect">
              <a:avLst/>
            </a:prstGeom>
            <a:ln w="12700" cap="flat">
              <a:noFill/>
              <a:miter lim="400000"/>
            </a:ln>
            <a:effectLst/>
          </p:spPr>
        </p:pic>
        <p:pic>
          <p:nvPicPr>
            <p:cNvPr id="914" name="Google Shape;1088;p75" descr="Google Shape;1088;p75"/>
            <p:cNvPicPr>
              <a:picLocks noChangeAspect="1"/>
            </p:cNvPicPr>
            <p:nvPr/>
          </p:nvPicPr>
          <p:blipFill>
            <a:blip r:embed="rId2">
              <a:extLst/>
            </a:blip>
            <a:srcRect l="26909" r="27765" b="57018"/>
            <a:stretch>
              <a:fillRect/>
            </a:stretch>
          </p:blipFill>
          <p:spPr>
            <a:xfrm rot="16200000">
              <a:off x="914987" y="24069"/>
              <a:ext cx="987186" cy="939054"/>
            </a:xfrm>
            <a:prstGeom prst="rect">
              <a:avLst/>
            </a:prstGeom>
            <a:ln w="12700" cap="flat">
              <a:noFill/>
              <a:miter lim="400000"/>
            </a:ln>
            <a:effectLst/>
          </p:spPr>
        </p:pic>
        <p:pic>
          <p:nvPicPr>
            <p:cNvPr id="915" name="Google Shape;1089;p75" descr="Google Shape;1089;p75"/>
            <p:cNvPicPr>
              <a:picLocks noChangeAspect="1"/>
            </p:cNvPicPr>
            <p:nvPr/>
          </p:nvPicPr>
          <p:blipFill>
            <a:blip r:embed="rId2">
              <a:extLst/>
            </a:blip>
            <a:srcRect l="26909" r="27765" b="57018"/>
            <a:stretch>
              <a:fillRect/>
            </a:stretch>
          </p:blipFill>
          <p:spPr>
            <a:xfrm rot="16200000">
              <a:off x="1839319" y="24069"/>
              <a:ext cx="987186" cy="939054"/>
            </a:xfrm>
            <a:prstGeom prst="rect">
              <a:avLst/>
            </a:prstGeom>
            <a:ln w="12700" cap="flat">
              <a:noFill/>
              <a:miter lim="400000"/>
            </a:ln>
            <a:effectLst/>
          </p:spPr>
        </p:pic>
        <p:pic>
          <p:nvPicPr>
            <p:cNvPr id="916" name="Google Shape;1090;p75" descr="Google Shape;1090;p75"/>
            <p:cNvPicPr>
              <a:picLocks noChangeAspect="1"/>
            </p:cNvPicPr>
            <p:nvPr/>
          </p:nvPicPr>
          <p:blipFill>
            <a:blip r:embed="rId2">
              <a:extLst/>
            </a:blip>
            <a:srcRect l="26909" r="27765" b="57018"/>
            <a:stretch>
              <a:fillRect/>
            </a:stretch>
          </p:blipFill>
          <p:spPr>
            <a:xfrm rot="16200000">
              <a:off x="2776525" y="24079"/>
              <a:ext cx="987186" cy="939054"/>
            </a:xfrm>
            <a:prstGeom prst="rect">
              <a:avLst/>
            </a:prstGeom>
            <a:ln w="12700" cap="flat">
              <a:noFill/>
              <a:miter lim="400000"/>
            </a:ln>
            <a:effectLst/>
          </p:spPr>
        </p:pic>
        <p:pic>
          <p:nvPicPr>
            <p:cNvPr id="917" name="Google Shape;1091;p75" descr="Google Shape;1091;p75"/>
            <p:cNvPicPr>
              <a:picLocks noChangeAspect="1"/>
            </p:cNvPicPr>
            <p:nvPr/>
          </p:nvPicPr>
          <p:blipFill>
            <a:blip r:embed="rId3">
              <a:extLst/>
            </a:blip>
            <a:srcRect l="26909" r="27765" b="57252"/>
            <a:stretch>
              <a:fillRect/>
            </a:stretch>
          </p:blipFill>
          <p:spPr>
            <a:xfrm rot="16200000">
              <a:off x="3712373" y="26637"/>
              <a:ext cx="987201" cy="933926"/>
            </a:xfrm>
            <a:prstGeom prst="rect">
              <a:avLst/>
            </a:prstGeom>
            <a:ln w="12700" cap="flat">
              <a:noFill/>
              <a:miter lim="400000"/>
            </a:ln>
            <a:effectLst/>
          </p:spPr>
        </p:pic>
      </p:grpSp>
      <p:grpSp>
        <p:nvGrpSpPr>
          <p:cNvPr id="923" name="Google Shape;1092;p75"/>
          <p:cNvGrpSpPr/>
          <p:nvPr/>
        </p:nvGrpSpPr>
        <p:grpSpPr>
          <a:xfrm>
            <a:off x="5183737" y="3885929"/>
            <a:ext cx="3387187" cy="1006183"/>
            <a:chOff x="0" y="0"/>
            <a:chExt cx="3387185" cy="1006181"/>
          </a:xfrm>
        </p:grpSpPr>
        <p:pic>
          <p:nvPicPr>
            <p:cNvPr id="919" name="Google Shape;1093;p75" descr="Google Shape;1093;p75"/>
            <p:cNvPicPr>
              <a:picLocks noChangeAspect="1"/>
            </p:cNvPicPr>
            <p:nvPr/>
          </p:nvPicPr>
          <p:blipFill>
            <a:blip r:embed="rId3">
              <a:extLst/>
            </a:blip>
            <a:srcRect l="26909" r="27765" b="57018"/>
            <a:stretch>
              <a:fillRect/>
            </a:stretch>
          </p:blipFill>
          <p:spPr>
            <a:xfrm rot="16200000">
              <a:off x="-24066" y="43063"/>
              <a:ext cx="987185" cy="939054"/>
            </a:xfrm>
            <a:prstGeom prst="rect">
              <a:avLst/>
            </a:prstGeom>
            <a:ln w="12700" cap="flat">
              <a:noFill/>
              <a:miter lim="400000"/>
            </a:ln>
            <a:effectLst/>
          </p:spPr>
        </p:pic>
        <p:pic>
          <p:nvPicPr>
            <p:cNvPr id="920" name="Google Shape;1094;p75" descr="Google Shape;1094;p75"/>
            <p:cNvPicPr>
              <a:picLocks noChangeAspect="1"/>
            </p:cNvPicPr>
            <p:nvPr/>
          </p:nvPicPr>
          <p:blipFill>
            <a:blip r:embed="rId3">
              <a:extLst/>
            </a:blip>
            <a:srcRect l="26909" r="27765" b="57018"/>
            <a:stretch>
              <a:fillRect/>
            </a:stretch>
          </p:blipFill>
          <p:spPr>
            <a:xfrm rot="16200000">
              <a:off x="914987" y="24065"/>
              <a:ext cx="987185" cy="939054"/>
            </a:xfrm>
            <a:prstGeom prst="rect">
              <a:avLst/>
            </a:prstGeom>
            <a:ln w="12700" cap="flat">
              <a:noFill/>
              <a:miter lim="400000"/>
            </a:ln>
            <a:effectLst/>
          </p:spPr>
        </p:pic>
        <p:pic>
          <p:nvPicPr>
            <p:cNvPr id="921" name="Google Shape;1095;p75" descr="Google Shape;1095;p75"/>
            <p:cNvPicPr>
              <a:picLocks noChangeAspect="1"/>
            </p:cNvPicPr>
            <p:nvPr/>
          </p:nvPicPr>
          <p:blipFill>
            <a:blip r:embed="rId3">
              <a:extLst/>
            </a:blip>
            <a:srcRect l="26909" r="27765" b="57018"/>
            <a:stretch>
              <a:fillRect/>
            </a:stretch>
          </p:blipFill>
          <p:spPr>
            <a:xfrm rot="16200000">
              <a:off x="1839319" y="24065"/>
              <a:ext cx="987186" cy="939054"/>
            </a:xfrm>
            <a:prstGeom prst="rect">
              <a:avLst/>
            </a:prstGeom>
            <a:ln w="12700" cap="flat">
              <a:noFill/>
              <a:miter lim="400000"/>
            </a:ln>
            <a:effectLst/>
          </p:spPr>
        </p:pic>
        <p:pic>
          <p:nvPicPr>
            <p:cNvPr id="922" name="Google Shape;1096;p75" descr="Google Shape;1096;p75"/>
            <p:cNvPicPr>
              <a:picLocks noChangeAspect="1"/>
            </p:cNvPicPr>
            <p:nvPr/>
          </p:nvPicPr>
          <p:blipFill>
            <a:blip r:embed="rId3">
              <a:extLst/>
            </a:blip>
            <a:srcRect l="26909" r="27765" b="73150"/>
            <a:stretch>
              <a:fillRect/>
            </a:stretch>
          </p:blipFill>
          <p:spPr>
            <a:xfrm rot="16200000">
              <a:off x="2600298" y="200308"/>
              <a:ext cx="987176" cy="586601"/>
            </a:xfrm>
            <a:prstGeom prst="rect">
              <a:avLst/>
            </a:prstGeom>
            <a:ln w="12700" cap="flat">
              <a:noFill/>
              <a:miter lim="400000"/>
            </a:ln>
            <a:effectLst/>
          </p:spPr>
        </p:pic>
      </p:grpSp>
      <p:sp>
        <p:nvSpPr>
          <p:cNvPr id="924" name="Google Shape;1097;p75"/>
          <p:cNvSpPr/>
          <p:nvPr/>
        </p:nvSpPr>
        <p:spPr>
          <a:xfrm>
            <a:off x="5421774" y="2531749"/>
            <a:ext cx="3575401" cy="13092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4000" b="1">
                <a:solidFill>
                  <a:srgbClr val="B45F06"/>
                </a:solidFill>
              </a:defRPr>
            </a:lvl1pPr>
          </a:lstStyle>
          <a:p>
            <a:r>
              <a:t>Now enter slow mode</a:t>
            </a:r>
          </a:p>
        </p:txBody>
      </p:sp>
      <p:grpSp>
        <p:nvGrpSpPr>
          <p:cNvPr id="936" name="Google Shape;1098;p75"/>
          <p:cNvGrpSpPr/>
          <p:nvPr/>
        </p:nvGrpSpPr>
        <p:grpSpPr>
          <a:xfrm>
            <a:off x="1363716" y="1600312"/>
            <a:ext cx="3207609" cy="778386"/>
            <a:chOff x="0" y="0"/>
            <a:chExt cx="3207607" cy="778385"/>
          </a:xfrm>
        </p:grpSpPr>
        <p:pic>
          <p:nvPicPr>
            <p:cNvPr id="925" name="Google Shape;1099;p75" descr="Google Shape;1099;p75"/>
            <p:cNvPicPr>
              <a:picLocks noChangeAspect="1"/>
            </p:cNvPicPr>
            <p:nvPr/>
          </p:nvPicPr>
          <p:blipFill>
            <a:blip r:embed="rId4">
              <a:extLst/>
            </a:blip>
            <a:stretch>
              <a:fillRect/>
            </a:stretch>
          </p:blipFill>
          <p:spPr>
            <a:xfrm>
              <a:off x="1101273" y="329600"/>
              <a:ext cx="448786" cy="448786"/>
            </a:xfrm>
            <a:prstGeom prst="rect">
              <a:avLst/>
            </a:prstGeom>
            <a:ln w="12700" cap="flat">
              <a:noFill/>
              <a:miter lim="400000"/>
            </a:ln>
            <a:effectLst/>
          </p:spPr>
        </p:pic>
        <p:pic>
          <p:nvPicPr>
            <p:cNvPr id="926" name="Google Shape;1100;p75" descr="Google Shape;1100;p75"/>
            <p:cNvPicPr>
              <a:picLocks noChangeAspect="1"/>
            </p:cNvPicPr>
            <p:nvPr/>
          </p:nvPicPr>
          <p:blipFill>
            <a:blip r:embed="rId4">
              <a:extLst/>
            </a:blip>
            <a:stretch>
              <a:fillRect/>
            </a:stretch>
          </p:blipFill>
          <p:spPr>
            <a:xfrm>
              <a:off x="0" y="329600"/>
              <a:ext cx="448786" cy="448786"/>
            </a:xfrm>
            <a:prstGeom prst="rect">
              <a:avLst/>
            </a:prstGeom>
            <a:ln w="12700" cap="flat">
              <a:noFill/>
              <a:miter lim="400000"/>
            </a:ln>
            <a:effectLst/>
          </p:spPr>
        </p:pic>
        <p:pic>
          <p:nvPicPr>
            <p:cNvPr id="927" name="Google Shape;1101;p75" descr="Google Shape;1101;p75"/>
            <p:cNvPicPr>
              <a:picLocks noChangeAspect="1"/>
            </p:cNvPicPr>
            <p:nvPr/>
          </p:nvPicPr>
          <p:blipFill>
            <a:blip r:embed="rId4">
              <a:extLst/>
            </a:blip>
            <a:stretch>
              <a:fillRect/>
            </a:stretch>
          </p:blipFill>
          <p:spPr>
            <a:xfrm>
              <a:off x="553145" y="329600"/>
              <a:ext cx="448787" cy="448786"/>
            </a:xfrm>
            <a:prstGeom prst="rect">
              <a:avLst/>
            </a:prstGeom>
            <a:ln w="12700" cap="flat">
              <a:noFill/>
              <a:miter lim="400000"/>
            </a:ln>
            <a:effectLst/>
          </p:spPr>
        </p:pic>
        <p:pic>
          <p:nvPicPr>
            <p:cNvPr id="928" name="Google Shape;1102;p75" descr="Google Shape;1102;p75"/>
            <p:cNvPicPr>
              <a:picLocks noChangeAspect="1"/>
            </p:cNvPicPr>
            <p:nvPr/>
          </p:nvPicPr>
          <p:blipFill>
            <a:blip r:embed="rId5">
              <a:extLst/>
            </a:blip>
            <a:stretch>
              <a:fillRect/>
            </a:stretch>
          </p:blipFill>
          <p:spPr>
            <a:xfrm>
              <a:off x="100578" y="38269"/>
              <a:ext cx="270175" cy="270175"/>
            </a:xfrm>
            <a:prstGeom prst="rect">
              <a:avLst/>
            </a:prstGeom>
            <a:ln w="12700" cap="flat">
              <a:noFill/>
              <a:miter lim="400000"/>
            </a:ln>
            <a:effectLst/>
          </p:spPr>
        </p:pic>
        <p:pic>
          <p:nvPicPr>
            <p:cNvPr id="929" name="Google Shape;1103;p75" descr="Google Shape;1103;p75"/>
            <p:cNvPicPr>
              <a:picLocks noChangeAspect="1"/>
            </p:cNvPicPr>
            <p:nvPr/>
          </p:nvPicPr>
          <p:blipFill>
            <a:blip r:embed="rId6">
              <a:extLst/>
            </a:blip>
            <a:stretch>
              <a:fillRect/>
            </a:stretch>
          </p:blipFill>
          <p:spPr>
            <a:xfrm>
              <a:off x="590553" y="0"/>
              <a:ext cx="368971" cy="368970"/>
            </a:xfrm>
            <a:prstGeom prst="rect">
              <a:avLst/>
            </a:prstGeom>
            <a:ln w="12700" cap="flat">
              <a:noFill/>
              <a:miter lim="400000"/>
            </a:ln>
            <a:effectLst/>
          </p:spPr>
        </p:pic>
        <p:pic>
          <p:nvPicPr>
            <p:cNvPr id="930" name="Google Shape;1104;p75" descr="Google Shape;1104;p75"/>
            <p:cNvPicPr>
              <a:picLocks noChangeAspect="1"/>
            </p:cNvPicPr>
            <p:nvPr/>
          </p:nvPicPr>
          <p:blipFill>
            <a:blip r:embed="rId7">
              <a:extLst/>
            </a:blip>
            <a:stretch>
              <a:fillRect/>
            </a:stretch>
          </p:blipFill>
          <p:spPr>
            <a:xfrm>
              <a:off x="1162225" y="3258"/>
              <a:ext cx="368976" cy="368977"/>
            </a:xfrm>
            <a:prstGeom prst="rect">
              <a:avLst/>
            </a:prstGeom>
            <a:ln w="12700" cap="flat">
              <a:noFill/>
              <a:miter lim="400000"/>
            </a:ln>
            <a:effectLst/>
          </p:spPr>
        </p:pic>
        <p:pic>
          <p:nvPicPr>
            <p:cNvPr id="931" name="Google Shape;1105;p75" descr="Google Shape;1105;p75"/>
            <p:cNvPicPr>
              <a:picLocks noChangeAspect="1"/>
            </p:cNvPicPr>
            <p:nvPr/>
          </p:nvPicPr>
          <p:blipFill>
            <a:blip r:embed="rId8">
              <a:alphaModFix amt="93000"/>
              <a:extLst/>
            </a:blip>
            <a:stretch>
              <a:fillRect/>
            </a:stretch>
          </p:blipFill>
          <p:spPr>
            <a:xfrm>
              <a:off x="1760719" y="49391"/>
              <a:ext cx="270174" cy="270188"/>
            </a:xfrm>
            <a:prstGeom prst="rect">
              <a:avLst/>
            </a:prstGeom>
            <a:ln w="12700" cap="flat">
              <a:noFill/>
              <a:miter lim="400000"/>
            </a:ln>
            <a:effectLst/>
          </p:spPr>
        </p:pic>
        <p:pic>
          <p:nvPicPr>
            <p:cNvPr id="932" name="Google Shape;1106;p75" descr="Google Shape;1106;p75"/>
            <p:cNvPicPr>
              <a:picLocks noChangeAspect="1"/>
            </p:cNvPicPr>
            <p:nvPr/>
          </p:nvPicPr>
          <p:blipFill>
            <a:blip r:embed="rId4">
              <a:extLst/>
            </a:blip>
            <a:stretch>
              <a:fillRect/>
            </a:stretch>
          </p:blipFill>
          <p:spPr>
            <a:xfrm>
              <a:off x="2197535" y="329600"/>
              <a:ext cx="448786" cy="448786"/>
            </a:xfrm>
            <a:prstGeom prst="rect">
              <a:avLst/>
            </a:prstGeom>
            <a:ln w="12700" cap="flat">
              <a:noFill/>
              <a:miter lim="400000"/>
            </a:ln>
            <a:effectLst/>
          </p:spPr>
        </p:pic>
        <p:pic>
          <p:nvPicPr>
            <p:cNvPr id="933" name="Google Shape;1107;p75" descr="Google Shape;1107;p75"/>
            <p:cNvPicPr>
              <a:picLocks noChangeAspect="1"/>
            </p:cNvPicPr>
            <p:nvPr/>
          </p:nvPicPr>
          <p:blipFill>
            <a:blip r:embed="rId4">
              <a:extLst/>
            </a:blip>
            <a:stretch>
              <a:fillRect/>
            </a:stretch>
          </p:blipFill>
          <p:spPr>
            <a:xfrm>
              <a:off x="2758822" y="329600"/>
              <a:ext cx="448786" cy="448786"/>
            </a:xfrm>
            <a:prstGeom prst="rect">
              <a:avLst/>
            </a:prstGeom>
            <a:ln w="12700" cap="flat">
              <a:noFill/>
              <a:miter lim="400000"/>
            </a:ln>
            <a:effectLst/>
          </p:spPr>
        </p:pic>
        <p:pic>
          <p:nvPicPr>
            <p:cNvPr id="934" name="Google Shape;1108;p75" descr="Google Shape;1108;p75"/>
            <p:cNvPicPr>
              <a:picLocks noChangeAspect="1"/>
            </p:cNvPicPr>
            <p:nvPr/>
          </p:nvPicPr>
          <p:blipFill>
            <a:blip r:embed="rId9">
              <a:extLst/>
            </a:blip>
            <a:stretch>
              <a:fillRect/>
            </a:stretch>
          </p:blipFill>
          <p:spPr>
            <a:xfrm>
              <a:off x="2283900" y="45299"/>
              <a:ext cx="284893" cy="284893"/>
            </a:xfrm>
            <a:prstGeom prst="rect">
              <a:avLst/>
            </a:prstGeom>
            <a:ln w="12700" cap="flat">
              <a:noFill/>
              <a:miter lim="400000"/>
            </a:ln>
            <a:effectLst/>
          </p:spPr>
        </p:pic>
        <p:pic>
          <p:nvPicPr>
            <p:cNvPr id="935" name="Google Shape;1109;p75" descr="Google Shape;1109;p75"/>
            <p:cNvPicPr>
              <a:picLocks noChangeAspect="1"/>
            </p:cNvPicPr>
            <p:nvPr/>
          </p:nvPicPr>
          <p:blipFill>
            <a:blip r:embed="rId10">
              <a:extLst/>
            </a:blip>
            <a:stretch>
              <a:fillRect/>
            </a:stretch>
          </p:blipFill>
          <p:spPr>
            <a:xfrm>
              <a:off x="2840779" y="42036"/>
              <a:ext cx="284887" cy="284899"/>
            </a:xfrm>
            <a:prstGeom prst="rect">
              <a:avLst/>
            </a:prstGeom>
            <a:ln w="12700" cap="flat">
              <a:noFill/>
              <a:miter lim="400000"/>
            </a:ln>
            <a:effectLst/>
          </p:spPr>
        </p:pic>
      </p:grpSp>
      <p:pic>
        <p:nvPicPr>
          <p:cNvPr id="937" name="Google Shape;1110;p75" descr="Google Shape;1110;p75"/>
          <p:cNvPicPr>
            <a:picLocks noChangeAspect="1"/>
          </p:cNvPicPr>
          <p:nvPr/>
        </p:nvPicPr>
        <p:blipFill>
          <a:blip r:embed="rId11">
            <a:extLst/>
          </a:blip>
          <a:srcRect l="12217" r="37586" b="14580"/>
          <a:stretch>
            <a:fillRect/>
          </a:stretch>
        </p:blipFill>
        <p:spPr>
          <a:xfrm>
            <a:off x="48550" y="2556024"/>
            <a:ext cx="1154301" cy="1206037"/>
          </a:xfrm>
          <a:prstGeom prst="rect">
            <a:avLst/>
          </a:prstGeom>
          <a:ln w="12700">
            <a:miter lim="400000"/>
          </a:ln>
        </p:spPr>
      </p:pic>
      <p:pic>
        <p:nvPicPr>
          <p:cNvPr id="938" name="Google Shape;1111;p75" descr="Google Shape;1111;p75"/>
          <p:cNvPicPr>
            <a:picLocks noChangeAspect="1"/>
          </p:cNvPicPr>
          <p:nvPr/>
        </p:nvPicPr>
        <p:blipFill>
          <a:blip r:embed="rId4">
            <a:extLst/>
          </a:blip>
          <a:stretch>
            <a:fillRect/>
          </a:stretch>
        </p:blipFill>
        <p:spPr>
          <a:xfrm>
            <a:off x="2464990" y="3072912"/>
            <a:ext cx="448786" cy="448786"/>
          </a:xfrm>
          <a:prstGeom prst="rect">
            <a:avLst/>
          </a:prstGeom>
          <a:ln w="12700">
            <a:miter lim="400000"/>
          </a:ln>
        </p:spPr>
      </p:pic>
      <p:pic>
        <p:nvPicPr>
          <p:cNvPr id="939" name="Google Shape;1112;p75" descr="Google Shape;1112;p75"/>
          <p:cNvPicPr>
            <a:picLocks noChangeAspect="1"/>
          </p:cNvPicPr>
          <p:nvPr/>
        </p:nvPicPr>
        <p:blipFill>
          <a:blip r:embed="rId4">
            <a:extLst/>
          </a:blip>
          <a:stretch>
            <a:fillRect/>
          </a:stretch>
        </p:blipFill>
        <p:spPr>
          <a:xfrm>
            <a:off x="1363716" y="3072912"/>
            <a:ext cx="448786" cy="448786"/>
          </a:xfrm>
          <a:prstGeom prst="rect">
            <a:avLst/>
          </a:prstGeom>
          <a:ln w="12700">
            <a:miter lim="400000"/>
          </a:ln>
        </p:spPr>
      </p:pic>
      <p:pic>
        <p:nvPicPr>
          <p:cNvPr id="940" name="Google Shape;1113;p75" descr="Google Shape;1113;p75"/>
          <p:cNvPicPr>
            <a:picLocks noChangeAspect="1"/>
          </p:cNvPicPr>
          <p:nvPr/>
        </p:nvPicPr>
        <p:blipFill>
          <a:blip r:embed="rId4">
            <a:extLst/>
          </a:blip>
          <a:stretch>
            <a:fillRect/>
          </a:stretch>
        </p:blipFill>
        <p:spPr>
          <a:xfrm>
            <a:off x="1916862" y="3072912"/>
            <a:ext cx="448786" cy="448786"/>
          </a:xfrm>
          <a:prstGeom prst="rect">
            <a:avLst/>
          </a:prstGeom>
          <a:ln w="12700">
            <a:miter lim="400000"/>
          </a:ln>
        </p:spPr>
      </p:pic>
      <p:pic>
        <p:nvPicPr>
          <p:cNvPr id="941" name="Google Shape;1114;p75" descr="Google Shape;1114;p75"/>
          <p:cNvPicPr>
            <a:picLocks noChangeAspect="1"/>
          </p:cNvPicPr>
          <p:nvPr/>
        </p:nvPicPr>
        <p:blipFill>
          <a:blip r:embed="rId5">
            <a:extLst/>
          </a:blip>
          <a:stretch>
            <a:fillRect/>
          </a:stretch>
        </p:blipFill>
        <p:spPr>
          <a:xfrm>
            <a:off x="1464295" y="2781581"/>
            <a:ext cx="270175" cy="270175"/>
          </a:xfrm>
          <a:prstGeom prst="rect">
            <a:avLst/>
          </a:prstGeom>
          <a:ln w="12700">
            <a:miter lim="400000"/>
          </a:ln>
        </p:spPr>
      </p:pic>
      <p:pic>
        <p:nvPicPr>
          <p:cNvPr id="942" name="Google Shape;1115;p75" descr="Google Shape;1115;p75"/>
          <p:cNvPicPr>
            <a:picLocks noChangeAspect="1"/>
          </p:cNvPicPr>
          <p:nvPr/>
        </p:nvPicPr>
        <p:blipFill>
          <a:blip r:embed="rId6">
            <a:extLst/>
          </a:blip>
          <a:stretch>
            <a:fillRect/>
          </a:stretch>
        </p:blipFill>
        <p:spPr>
          <a:xfrm>
            <a:off x="1954271" y="2743312"/>
            <a:ext cx="368971" cy="368971"/>
          </a:xfrm>
          <a:prstGeom prst="rect">
            <a:avLst/>
          </a:prstGeom>
          <a:ln w="12700">
            <a:miter lim="400000"/>
          </a:ln>
        </p:spPr>
      </p:pic>
      <p:pic>
        <p:nvPicPr>
          <p:cNvPr id="943" name="Google Shape;1116;p75" descr="Google Shape;1116;p75"/>
          <p:cNvPicPr>
            <a:picLocks noChangeAspect="1"/>
          </p:cNvPicPr>
          <p:nvPr/>
        </p:nvPicPr>
        <p:blipFill>
          <a:blip r:embed="rId7">
            <a:extLst/>
          </a:blip>
          <a:stretch>
            <a:fillRect/>
          </a:stretch>
        </p:blipFill>
        <p:spPr>
          <a:xfrm>
            <a:off x="2525941" y="2746570"/>
            <a:ext cx="368976" cy="368976"/>
          </a:xfrm>
          <a:prstGeom prst="rect">
            <a:avLst/>
          </a:prstGeom>
          <a:ln w="12700">
            <a:miter lim="400000"/>
          </a:ln>
        </p:spPr>
      </p:pic>
      <p:pic>
        <p:nvPicPr>
          <p:cNvPr id="944" name="Google Shape;1117;p75" descr="Google Shape;1117;p75"/>
          <p:cNvPicPr>
            <a:picLocks noChangeAspect="1"/>
          </p:cNvPicPr>
          <p:nvPr/>
        </p:nvPicPr>
        <p:blipFill>
          <a:blip r:embed="rId12">
            <a:extLst/>
          </a:blip>
          <a:stretch>
            <a:fillRect/>
          </a:stretch>
        </p:blipFill>
        <p:spPr>
          <a:xfrm>
            <a:off x="3124435" y="2792703"/>
            <a:ext cx="270175" cy="270187"/>
          </a:xfrm>
          <a:prstGeom prst="rect">
            <a:avLst/>
          </a:prstGeom>
          <a:ln w="12700">
            <a:miter lim="400000"/>
          </a:ln>
        </p:spPr>
      </p:pic>
      <p:pic>
        <p:nvPicPr>
          <p:cNvPr id="945" name="Google Shape;1118;p75" descr="Google Shape;1118;p75"/>
          <p:cNvPicPr>
            <a:picLocks noChangeAspect="1"/>
          </p:cNvPicPr>
          <p:nvPr/>
        </p:nvPicPr>
        <p:blipFill>
          <a:blip r:embed="rId4">
            <a:extLst/>
          </a:blip>
          <a:stretch>
            <a:fillRect/>
          </a:stretch>
        </p:blipFill>
        <p:spPr>
          <a:xfrm>
            <a:off x="3561250" y="3072912"/>
            <a:ext cx="448786" cy="448786"/>
          </a:xfrm>
          <a:prstGeom prst="rect">
            <a:avLst/>
          </a:prstGeom>
          <a:ln w="12700">
            <a:miter lim="400000"/>
          </a:ln>
        </p:spPr>
      </p:pic>
      <p:pic>
        <p:nvPicPr>
          <p:cNvPr id="946" name="Google Shape;1119;p75" descr="Google Shape;1119;p75"/>
          <p:cNvPicPr>
            <a:picLocks noChangeAspect="1"/>
          </p:cNvPicPr>
          <p:nvPr/>
        </p:nvPicPr>
        <p:blipFill>
          <a:blip r:embed="rId4">
            <a:extLst/>
          </a:blip>
          <a:stretch>
            <a:fillRect/>
          </a:stretch>
        </p:blipFill>
        <p:spPr>
          <a:xfrm>
            <a:off x="4122539" y="3072912"/>
            <a:ext cx="448786" cy="448786"/>
          </a:xfrm>
          <a:prstGeom prst="rect">
            <a:avLst/>
          </a:prstGeom>
          <a:ln w="12700">
            <a:miter lim="400000"/>
          </a:ln>
        </p:spPr>
      </p:pic>
      <p:pic>
        <p:nvPicPr>
          <p:cNvPr id="947" name="Google Shape;1120;p75" descr="Google Shape;1120;p75"/>
          <p:cNvPicPr>
            <a:picLocks noChangeAspect="1"/>
          </p:cNvPicPr>
          <p:nvPr/>
        </p:nvPicPr>
        <p:blipFill>
          <a:blip r:embed="rId9">
            <a:extLst/>
          </a:blip>
          <a:stretch>
            <a:fillRect/>
          </a:stretch>
        </p:blipFill>
        <p:spPr>
          <a:xfrm>
            <a:off x="3647616" y="2788611"/>
            <a:ext cx="284893" cy="284893"/>
          </a:xfrm>
          <a:prstGeom prst="rect">
            <a:avLst/>
          </a:prstGeom>
          <a:ln w="12700">
            <a:miter lim="400000"/>
          </a:ln>
        </p:spPr>
      </p:pic>
      <p:pic>
        <p:nvPicPr>
          <p:cNvPr id="948" name="Google Shape;1121;p75" descr="Google Shape;1121;p75"/>
          <p:cNvPicPr>
            <a:picLocks noChangeAspect="1"/>
          </p:cNvPicPr>
          <p:nvPr/>
        </p:nvPicPr>
        <p:blipFill>
          <a:blip r:embed="rId10">
            <a:extLst/>
          </a:blip>
          <a:stretch>
            <a:fillRect/>
          </a:stretch>
        </p:blipFill>
        <p:spPr>
          <a:xfrm>
            <a:off x="4204496" y="2785348"/>
            <a:ext cx="284887" cy="284899"/>
          </a:xfrm>
          <a:prstGeom prst="rect">
            <a:avLst/>
          </a:prstGeom>
          <a:ln w="12700">
            <a:miter lim="400000"/>
          </a:ln>
        </p:spPr>
      </p:pic>
      <p:pic>
        <p:nvPicPr>
          <p:cNvPr id="949" name="Google Shape;1122;p75" descr="Google Shape;1122;p75"/>
          <p:cNvPicPr>
            <a:picLocks noChangeAspect="1"/>
          </p:cNvPicPr>
          <p:nvPr/>
        </p:nvPicPr>
        <p:blipFill>
          <a:blip r:embed="rId4">
            <a:extLst/>
          </a:blip>
          <a:stretch>
            <a:fillRect/>
          </a:stretch>
        </p:blipFill>
        <p:spPr>
          <a:xfrm>
            <a:off x="3027851" y="3072912"/>
            <a:ext cx="448786" cy="448786"/>
          </a:xfrm>
          <a:prstGeom prst="rect">
            <a:avLst/>
          </a:prstGeom>
          <a:ln w="12700">
            <a:miter lim="400000"/>
          </a:ln>
        </p:spPr>
      </p:pic>
      <p:pic>
        <p:nvPicPr>
          <p:cNvPr id="950" name="Google Shape;1123;p75" descr="Google Shape;1123;p75"/>
          <p:cNvPicPr>
            <a:picLocks noChangeAspect="1"/>
          </p:cNvPicPr>
          <p:nvPr/>
        </p:nvPicPr>
        <p:blipFill>
          <a:blip r:embed="rId13">
            <a:extLst/>
          </a:blip>
          <a:srcRect l="19161" r="21952"/>
          <a:stretch>
            <a:fillRect/>
          </a:stretch>
        </p:blipFill>
        <p:spPr>
          <a:xfrm>
            <a:off x="124740" y="1486517"/>
            <a:ext cx="1071972" cy="1005958"/>
          </a:xfrm>
          <a:prstGeom prst="rect">
            <a:avLst/>
          </a:prstGeom>
          <a:ln w="12700">
            <a:miter lim="400000"/>
          </a:ln>
        </p:spPr>
      </p:pic>
      <p:sp>
        <p:nvSpPr>
          <p:cNvPr id="951" name="Google Shape;1124;p75"/>
          <p:cNvSpPr/>
          <p:nvPr/>
        </p:nvSpPr>
        <p:spPr>
          <a:xfrm>
            <a:off x="-189426" y="1076924"/>
            <a:ext cx="9471002" cy="2503502"/>
          </a:xfrm>
          <a:prstGeom prst="rect">
            <a:avLst/>
          </a:prstGeom>
          <a:solidFill>
            <a:srgbClr val="FFF2CC"/>
          </a:solidFill>
          <a:ln w="12700">
            <a:miter lim="400000"/>
          </a:ln>
        </p:spPr>
        <p:txBody>
          <a:bodyPr lIns="45719" rIns="45719" anchor="ctr"/>
          <a:lstStyle/>
          <a:p>
            <a:pPr>
              <a:defRPr sz="5000">
                <a:solidFill>
                  <a:srgbClr val="000000"/>
                </a:solidFill>
              </a:defRPr>
            </a:pPr>
            <a:endParaRPr/>
          </a:p>
        </p:txBody>
      </p:sp>
      <p:sp>
        <p:nvSpPr>
          <p:cNvPr id="952" name="Google Shape;1125;p75"/>
          <p:cNvSpPr/>
          <p:nvPr/>
        </p:nvSpPr>
        <p:spPr>
          <a:xfrm>
            <a:off x="-163501" y="3428174"/>
            <a:ext cx="9471002" cy="2374501"/>
          </a:xfrm>
          <a:prstGeom prst="rect">
            <a:avLst/>
          </a:prstGeom>
          <a:solidFill>
            <a:srgbClr val="FFF2CC"/>
          </a:solidFill>
          <a:ln w="12700">
            <a:miter lim="400000"/>
          </a:ln>
        </p:spPr>
        <p:txBody>
          <a:bodyPr lIns="45719" rIns="45719" anchor="ctr"/>
          <a:lstStyle/>
          <a:p>
            <a:pPr>
              <a:defRPr sz="5000">
                <a:solidFill>
                  <a:srgbClr val="000000"/>
                </a:solidFill>
              </a:defRPr>
            </a:pPr>
            <a:endParaRPr/>
          </a:p>
        </p:txBody>
      </p:sp>
      <p:sp>
        <p:nvSpPr>
          <p:cNvPr id="953" name="Google Shape;1126;p75"/>
          <p:cNvSpPr/>
          <p:nvPr/>
        </p:nvSpPr>
        <p:spPr>
          <a:xfrm>
            <a:off x="982200" y="1661863"/>
            <a:ext cx="7332000" cy="217733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algn="ctr">
              <a:defRPr sz="4600">
                <a:solidFill>
                  <a:srgbClr val="000000"/>
                </a:solidFill>
                <a:latin typeface="Times New Roman"/>
                <a:ea typeface="Times New Roman"/>
                <a:cs typeface="Times New Roman"/>
                <a:sym typeface="Times New Roman"/>
              </a:defRPr>
            </a:pPr>
            <a:r>
              <a:t>This is an agreement </a:t>
            </a:r>
          </a:p>
          <a:p>
            <a:pPr algn="ctr">
              <a:defRPr sz="4600">
                <a:solidFill>
                  <a:srgbClr val="000000"/>
                </a:solidFill>
                <a:latin typeface="Times New Roman"/>
                <a:ea typeface="Times New Roman"/>
                <a:cs typeface="Times New Roman"/>
                <a:sym typeface="Times New Roman"/>
              </a:defRPr>
            </a:pPr>
            <a:r>
              <a:t>problem in itself.</a:t>
            </a:r>
          </a:p>
        </p:txBody>
      </p:sp>
      <p:grpSp>
        <p:nvGrpSpPr>
          <p:cNvPr id="956" name="Google Shape;1127;p75"/>
          <p:cNvGrpSpPr/>
          <p:nvPr/>
        </p:nvGrpSpPr>
        <p:grpSpPr>
          <a:xfrm>
            <a:off x="-175" y="-86725"/>
            <a:ext cx="9144001" cy="1351251"/>
            <a:chOff x="0" y="0"/>
            <a:chExt cx="9144000" cy="1351249"/>
          </a:xfrm>
        </p:grpSpPr>
        <p:sp>
          <p:nvSpPr>
            <p:cNvPr id="954" name="Rectangle"/>
            <p:cNvSpPr/>
            <p:nvPr/>
          </p:nvSpPr>
          <p:spPr>
            <a:xfrm>
              <a:off x="0" y="86724"/>
              <a:ext cx="9144000" cy="1177801"/>
            </a:xfrm>
            <a:prstGeom prst="rect">
              <a:avLst/>
            </a:prstGeom>
            <a:solidFill>
              <a:srgbClr val="FF6F34"/>
            </a:solidFill>
            <a:ln w="12700" cap="flat">
              <a:noFill/>
              <a:miter lim="400000"/>
            </a:ln>
            <a:effectLst/>
          </p:spPr>
          <p:txBody>
            <a:bodyPr wrap="square" lIns="45719" tIns="45719" rIns="45719" bIns="45719" numCol="1" anchor="ctr">
              <a:noAutofit/>
            </a:bodyPr>
            <a:lstStyle/>
            <a:p>
              <a:pPr algn="ctr">
                <a:defRPr sz="3800">
                  <a:solidFill>
                    <a:srgbClr val="FFFFFF"/>
                  </a:solidFill>
                  <a:latin typeface="Oswald"/>
                  <a:ea typeface="Oswald"/>
                  <a:cs typeface="Oswald"/>
                  <a:sym typeface="Oswald"/>
                </a:defRPr>
              </a:pPr>
              <a:endParaRPr/>
            </a:p>
          </p:txBody>
        </p:sp>
        <p:sp>
          <p:nvSpPr>
            <p:cNvPr id="955" name="Need: agree on log before entering slow mode"/>
            <p:cNvSpPr/>
            <p:nvPr/>
          </p:nvSpPr>
          <p:spPr>
            <a:xfrm>
              <a:off x="0" y="0"/>
              <a:ext cx="9144000" cy="135125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ctr">
              <a:spAutoFit/>
            </a:bodyPr>
            <a:lstStyle>
              <a:lvl1pPr algn="ctr">
                <a:defRPr sz="3800">
                  <a:solidFill>
                    <a:srgbClr val="FFFFFF"/>
                  </a:solidFill>
                  <a:latin typeface="Oswald"/>
                  <a:ea typeface="Oswald"/>
                  <a:cs typeface="Oswald"/>
                  <a:sym typeface="Oswald"/>
                </a:defRPr>
              </a:lvl1pPr>
            </a:lstStyle>
            <a:p>
              <a:r>
                <a:t>Need: agree on log before entering slow mode </a:t>
              </a:r>
            </a:p>
          </p:txBody>
        </p:sp>
      </p:grpSp>
    </p:spTree>
    <p:extLst>
      <p:ext uri="{BB962C8B-B14F-4D97-AF65-F5344CB8AC3E}">
        <p14:creationId xmlns:p14="http://schemas.microsoft.com/office/powerpoint/2010/main" val="3331221690"/>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8" name="Google Shape;1132;p76"/>
          <p:cNvSpPr/>
          <p:nvPr/>
        </p:nvSpPr>
        <p:spPr>
          <a:xfrm>
            <a:off x="1276449" y="2681775"/>
            <a:ext cx="3488101" cy="975001"/>
          </a:xfrm>
          <a:prstGeom prst="roundRect">
            <a:avLst>
              <a:gd name="adj" fmla="val 16667"/>
            </a:avLst>
          </a:prstGeom>
          <a:ln w="76200">
            <a:solidFill>
              <a:srgbClr val="00FFFF"/>
            </a:solidFill>
          </a:ln>
        </p:spPr>
        <p:txBody>
          <a:bodyPr lIns="45719" rIns="45719" anchor="ctr"/>
          <a:lstStyle/>
          <a:p>
            <a:pPr>
              <a:defRPr>
                <a:solidFill>
                  <a:srgbClr val="000000"/>
                </a:solidFill>
              </a:defRPr>
            </a:pPr>
            <a:endParaRPr/>
          </a:p>
        </p:txBody>
      </p:sp>
      <p:sp>
        <p:nvSpPr>
          <p:cNvPr id="959" name="Google Shape;1133;p76"/>
          <p:cNvSpPr/>
          <p:nvPr/>
        </p:nvSpPr>
        <p:spPr>
          <a:xfrm>
            <a:off x="1276449" y="1493750"/>
            <a:ext cx="1751402" cy="975000"/>
          </a:xfrm>
          <a:prstGeom prst="roundRect">
            <a:avLst>
              <a:gd name="adj" fmla="val 16667"/>
            </a:avLst>
          </a:prstGeom>
          <a:ln w="76200">
            <a:solidFill>
              <a:srgbClr val="00FFFF"/>
            </a:solidFill>
          </a:ln>
        </p:spPr>
        <p:txBody>
          <a:bodyPr lIns="45719" rIns="45719" anchor="ctr"/>
          <a:lstStyle/>
          <a:p>
            <a:pPr>
              <a:defRPr>
                <a:solidFill>
                  <a:srgbClr val="000000"/>
                </a:solidFill>
              </a:defRPr>
            </a:pPr>
            <a:endParaRPr/>
          </a:p>
        </p:txBody>
      </p:sp>
      <p:grpSp>
        <p:nvGrpSpPr>
          <p:cNvPr id="965" name="Google Shape;1134;p76"/>
          <p:cNvGrpSpPr/>
          <p:nvPr/>
        </p:nvGrpSpPr>
        <p:grpSpPr>
          <a:xfrm>
            <a:off x="535538" y="3885924"/>
            <a:ext cx="4672936" cy="1006187"/>
            <a:chOff x="0" y="0"/>
            <a:chExt cx="4672935" cy="1006186"/>
          </a:xfrm>
        </p:grpSpPr>
        <p:pic>
          <p:nvPicPr>
            <p:cNvPr id="960" name="Google Shape;1135;p76" descr="Google Shape;1135;p76"/>
            <p:cNvPicPr>
              <a:picLocks noChangeAspect="1"/>
            </p:cNvPicPr>
            <p:nvPr/>
          </p:nvPicPr>
          <p:blipFill>
            <a:blip r:embed="rId2">
              <a:extLst/>
            </a:blip>
            <a:srcRect l="26909" r="27765" b="57018"/>
            <a:stretch>
              <a:fillRect/>
            </a:stretch>
          </p:blipFill>
          <p:spPr>
            <a:xfrm rot="16200000">
              <a:off x="-24066" y="43066"/>
              <a:ext cx="987186" cy="939055"/>
            </a:xfrm>
            <a:prstGeom prst="rect">
              <a:avLst/>
            </a:prstGeom>
            <a:ln w="12700" cap="flat">
              <a:noFill/>
              <a:miter lim="400000"/>
            </a:ln>
            <a:effectLst/>
          </p:spPr>
        </p:pic>
        <p:pic>
          <p:nvPicPr>
            <p:cNvPr id="961" name="Google Shape;1136;p76" descr="Google Shape;1136;p76"/>
            <p:cNvPicPr>
              <a:picLocks noChangeAspect="1"/>
            </p:cNvPicPr>
            <p:nvPr/>
          </p:nvPicPr>
          <p:blipFill>
            <a:blip r:embed="rId2">
              <a:extLst/>
            </a:blip>
            <a:srcRect l="26909" r="27765" b="57018"/>
            <a:stretch>
              <a:fillRect/>
            </a:stretch>
          </p:blipFill>
          <p:spPr>
            <a:xfrm rot="16200000">
              <a:off x="914987" y="24069"/>
              <a:ext cx="987186" cy="939054"/>
            </a:xfrm>
            <a:prstGeom prst="rect">
              <a:avLst/>
            </a:prstGeom>
            <a:ln w="12700" cap="flat">
              <a:noFill/>
              <a:miter lim="400000"/>
            </a:ln>
            <a:effectLst/>
          </p:spPr>
        </p:pic>
        <p:pic>
          <p:nvPicPr>
            <p:cNvPr id="962" name="Google Shape;1137;p76" descr="Google Shape;1137;p76"/>
            <p:cNvPicPr>
              <a:picLocks noChangeAspect="1"/>
            </p:cNvPicPr>
            <p:nvPr/>
          </p:nvPicPr>
          <p:blipFill>
            <a:blip r:embed="rId2">
              <a:extLst/>
            </a:blip>
            <a:srcRect l="26909" r="27765" b="57018"/>
            <a:stretch>
              <a:fillRect/>
            </a:stretch>
          </p:blipFill>
          <p:spPr>
            <a:xfrm rot="16200000">
              <a:off x="1839319" y="24069"/>
              <a:ext cx="987186" cy="939054"/>
            </a:xfrm>
            <a:prstGeom prst="rect">
              <a:avLst/>
            </a:prstGeom>
            <a:ln w="12700" cap="flat">
              <a:noFill/>
              <a:miter lim="400000"/>
            </a:ln>
            <a:effectLst/>
          </p:spPr>
        </p:pic>
        <p:pic>
          <p:nvPicPr>
            <p:cNvPr id="963" name="Google Shape;1138;p76" descr="Google Shape;1138;p76"/>
            <p:cNvPicPr>
              <a:picLocks noChangeAspect="1"/>
            </p:cNvPicPr>
            <p:nvPr/>
          </p:nvPicPr>
          <p:blipFill>
            <a:blip r:embed="rId2">
              <a:extLst/>
            </a:blip>
            <a:srcRect l="26909" r="27765" b="57018"/>
            <a:stretch>
              <a:fillRect/>
            </a:stretch>
          </p:blipFill>
          <p:spPr>
            <a:xfrm rot="16200000">
              <a:off x="2776525" y="24079"/>
              <a:ext cx="987186" cy="939054"/>
            </a:xfrm>
            <a:prstGeom prst="rect">
              <a:avLst/>
            </a:prstGeom>
            <a:ln w="12700" cap="flat">
              <a:noFill/>
              <a:miter lim="400000"/>
            </a:ln>
            <a:effectLst/>
          </p:spPr>
        </p:pic>
        <p:pic>
          <p:nvPicPr>
            <p:cNvPr id="964" name="Google Shape;1139;p76" descr="Google Shape;1139;p76"/>
            <p:cNvPicPr>
              <a:picLocks noChangeAspect="1"/>
            </p:cNvPicPr>
            <p:nvPr/>
          </p:nvPicPr>
          <p:blipFill>
            <a:blip r:embed="rId3">
              <a:extLst/>
            </a:blip>
            <a:srcRect l="26909" r="27765" b="57252"/>
            <a:stretch>
              <a:fillRect/>
            </a:stretch>
          </p:blipFill>
          <p:spPr>
            <a:xfrm rot="16200000">
              <a:off x="3712373" y="26637"/>
              <a:ext cx="987201" cy="933926"/>
            </a:xfrm>
            <a:prstGeom prst="rect">
              <a:avLst/>
            </a:prstGeom>
            <a:ln w="12700" cap="flat">
              <a:noFill/>
              <a:miter lim="400000"/>
            </a:ln>
            <a:effectLst/>
          </p:spPr>
        </p:pic>
      </p:grpSp>
      <p:grpSp>
        <p:nvGrpSpPr>
          <p:cNvPr id="970" name="Google Shape;1140;p76"/>
          <p:cNvGrpSpPr/>
          <p:nvPr/>
        </p:nvGrpSpPr>
        <p:grpSpPr>
          <a:xfrm>
            <a:off x="5183737" y="3885929"/>
            <a:ext cx="3387187" cy="1006183"/>
            <a:chOff x="0" y="0"/>
            <a:chExt cx="3387185" cy="1006181"/>
          </a:xfrm>
        </p:grpSpPr>
        <p:pic>
          <p:nvPicPr>
            <p:cNvPr id="966" name="Google Shape;1141;p76" descr="Google Shape;1141;p76"/>
            <p:cNvPicPr>
              <a:picLocks noChangeAspect="1"/>
            </p:cNvPicPr>
            <p:nvPr/>
          </p:nvPicPr>
          <p:blipFill>
            <a:blip r:embed="rId3">
              <a:extLst/>
            </a:blip>
            <a:srcRect l="26909" r="27765" b="57018"/>
            <a:stretch>
              <a:fillRect/>
            </a:stretch>
          </p:blipFill>
          <p:spPr>
            <a:xfrm rot="16200000">
              <a:off x="-24066" y="43063"/>
              <a:ext cx="987185" cy="939054"/>
            </a:xfrm>
            <a:prstGeom prst="rect">
              <a:avLst/>
            </a:prstGeom>
            <a:ln w="12700" cap="flat">
              <a:noFill/>
              <a:miter lim="400000"/>
            </a:ln>
            <a:effectLst/>
          </p:spPr>
        </p:pic>
        <p:pic>
          <p:nvPicPr>
            <p:cNvPr id="967" name="Google Shape;1142;p76" descr="Google Shape;1142;p76"/>
            <p:cNvPicPr>
              <a:picLocks noChangeAspect="1"/>
            </p:cNvPicPr>
            <p:nvPr/>
          </p:nvPicPr>
          <p:blipFill>
            <a:blip r:embed="rId3">
              <a:extLst/>
            </a:blip>
            <a:srcRect l="26909" r="27765" b="57018"/>
            <a:stretch>
              <a:fillRect/>
            </a:stretch>
          </p:blipFill>
          <p:spPr>
            <a:xfrm rot="16200000">
              <a:off x="914987" y="24065"/>
              <a:ext cx="987185" cy="939054"/>
            </a:xfrm>
            <a:prstGeom prst="rect">
              <a:avLst/>
            </a:prstGeom>
            <a:ln w="12700" cap="flat">
              <a:noFill/>
              <a:miter lim="400000"/>
            </a:ln>
            <a:effectLst/>
          </p:spPr>
        </p:pic>
        <p:pic>
          <p:nvPicPr>
            <p:cNvPr id="968" name="Google Shape;1143;p76" descr="Google Shape;1143;p76"/>
            <p:cNvPicPr>
              <a:picLocks noChangeAspect="1"/>
            </p:cNvPicPr>
            <p:nvPr/>
          </p:nvPicPr>
          <p:blipFill>
            <a:blip r:embed="rId3">
              <a:extLst/>
            </a:blip>
            <a:srcRect l="26909" r="27765" b="57018"/>
            <a:stretch>
              <a:fillRect/>
            </a:stretch>
          </p:blipFill>
          <p:spPr>
            <a:xfrm rot="16200000">
              <a:off x="1839319" y="24065"/>
              <a:ext cx="987186" cy="939054"/>
            </a:xfrm>
            <a:prstGeom prst="rect">
              <a:avLst/>
            </a:prstGeom>
            <a:ln w="12700" cap="flat">
              <a:noFill/>
              <a:miter lim="400000"/>
            </a:ln>
            <a:effectLst/>
          </p:spPr>
        </p:pic>
        <p:pic>
          <p:nvPicPr>
            <p:cNvPr id="969" name="Google Shape;1144;p76" descr="Google Shape;1144;p76"/>
            <p:cNvPicPr>
              <a:picLocks noChangeAspect="1"/>
            </p:cNvPicPr>
            <p:nvPr/>
          </p:nvPicPr>
          <p:blipFill>
            <a:blip r:embed="rId3">
              <a:extLst/>
            </a:blip>
            <a:srcRect l="26909" r="27765" b="73150"/>
            <a:stretch>
              <a:fillRect/>
            </a:stretch>
          </p:blipFill>
          <p:spPr>
            <a:xfrm rot="16200000">
              <a:off x="2600298" y="200308"/>
              <a:ext cx="987176" cy="586601"/>
            </a:xfrm>
            <a:prstGeom prst="rect">
              <a:avLst/>
            </a:prstGeom>
            <a:ln w="12700" cap="flat">
              <a:noFill/>
              <a:miter lim="400000"/>
            </a:ln>
            <a:effectLst/>
          </p:spPr>
        </p:pic>
      </p:grpSp>
      <p:sp>
        <p:nvSpPr>
          <p:cNvPr id="971" name="Google Shape;1145;p76"/>
          <p:cNvSpPr/>
          <p:nvPr/>
        </p:nvSpPr>
        <p:spPr>
          <a:xfrm>
            <a:off x="5421774" y="2531749"/>
            <a:ext cx="3575401" cy="130923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gn="ctr">
              <a:defRPr sz="4000" b="1">
                <a:solidFill>
                  <a:srgbClr val="B45F06"/>
                </a:solidFill>
              </a:defRPr>
            </a:lvl1pPr>
          </a:lstStyle>
          <a:p>
            <a:r>
              <a:t>Now enter slow mode</a:t>
            </a:r>
          </a:p>
        </p:txBody>
      </p:sp>
      <p:grpSp>
        <p:nvGrpSpPr>
          <p:cNvPr id="983" name="Google Shape;1146;p76"/>
          <p:cNvGrpSpPr/>
          <p:nvPr/>
        </p:nvGrpSpPr>
        <p:grpSpPr>
          <a:xfrm>
            <a:off x="1363716" y="1600312"/>
            <a:ext cx="3207609" cy="778386"/>
            <a:chOff x="0" y="0"/>
            <a:chExt cx="3207607" cy="778385"/>
          </a:xfrm>
        </p:grpSpPr>
        <p:pic>
          <p:nvPicPr>
            <p:cNvPr id="972" name="Google Shape;1147;p76" descr="Google Shape;1147;p76"/>
            <p:cNvPicPr>
              <a:picLocks noChangeAspect="1"/>
            </p:cNvPicPr>
            <p:nvPr/>
          </p:nvPicPr>
          <p:blipFill>
            <a:blip r:embed="rId4">
              <a:extLst/>
            </a:blip>
            <a:stretch>
              <a:fillRect/>
            </a:stretch>
          </p:blipFill>
          <p:spPr>
            <a:xfrm>
              <a:off x="1101273" y="329600"/>
              <a:ext cx="448786" cy="448786"/>
            </a:xfrm>
            <a:prstGeom prst="rect">
              <a:avLst/>
            </a:prstGeom>
            <a:ln w="12700" cap="flat">
              <a:noFill/>
              <a:miter lim="400000"/>
            </a:ln>
            <a:effectLst/>
          </p:spPr>
        </p:pic>
        <p:pic>
          <p:nvPicPr>
            <p:cNvPr id="973" name="Google Shape;1148;p76" descr="Google Shape;1148;p76"/>
            <p:cNvPicPr>
              <a:picLocks noChangeAspect="1"/>
            </p:cNvPicPr>
            <p:nvPr/>
          </p:nvPicPr>
          <p:blipFill>
            <a:blip r:embed="rId4">
              <a:extLst/>
            </a:blip>
            <a:stretch>
              <a:fillRect/>
            </a:stretch>
          </p:blipFill>
          <p:spPr>
            <a:xfrm>
              <a:off x="0" y="329600"/>
              <a:ext cx="448786" cy="448786"/>
            </a:xfrm>
            <a:prstGeom prst="rect">
              <a:avLst/>
            </a:prstGeom>
            <a:ln w="12700" cap="flat">
              <a:noFill/>
              <a:miter lim="400000"/>
            </a:ln>
            <a:effectLst/>
          </p:spPr>
        </p:pic>
        <p:pic>
          <p:nvPicPr>
            <p:cNvPr id="974" name="Google Shape;1149;p76" descr="Google Shape;1149;p76"/>
            <p:cNvPicPr>
              <a:picLocks noChangeAspect="1"/>
            </p:cNvPicPr>
            <p:nvPr/>
          </p:nvPicPr>
          <p:blipFill>
            <a:blip r:embed="rId4">
              <a:extLst/>
            </a:blip>
            <a:stretch>
              <a:fillRect/>
            </a:stretch>
          </p:blipFill>
          <p:spPr>
            <a:xfrm>
              <a:off x="553145" y="329600"/>
              <a:ext cx="448787" cy="448786"/>
            </a:xfrm>
            <a:prstGeom prst="rect">
              <a:avLst/>
            </a:prstGeom>
            <a:ln w="12700" cap="flat">
              <a:noFill/>
              <a:miter lim="400000"/>
            </a:ln>
            <a:effectLst/>
          </p:spPr>
        </p:pic>
        <p:pic>
          <p:nvPicPr>
            <p:cNvPr id="975" name="Google Shape;1150;p76" descr="Google Shape;1150;p76"/>
            <p:cNvPicPr>
              <a:picLocks noChangeAspect="1"/>
            </p:cNvPicPr>
            <p:nvPr/>
          </p:nvPicPr>
          <p:blipFill>
            <a:blip r:embed="rId5">
              <a:extLst/>
            </a:blip>
            <a:stretch>
              <a:fillRect/>
            </a:stretch>
          </p:blipFill>
          <p:spPr>
            <a:xfrm>
              <a:off x="100578" y="38269"/>
              <a:ext cx="270175" cy="270175"/>
            </a:xfrm>
            <a:prstGeom prst="rect">
              <a:avLst/>
            </a:prstGeom>
            <a:ln w="12700" cap="flat">
              <a:noFill/>
              <a:miter lim="400000"/>
            </a:ln>
            <a:effectLst/>
          </p:spPr>
        </p:pic>
        <p:pic>
          <p:nvPicPr>
            <p:cNvPr id="976" name="Google Shape;1151;p76" descr="Google Shape;1151;p76"/>
            <p:cNvPicPr>
              <a:picLocks noChangeAspect="1"/>
            </p:cNvPicPr>
            <p:nvPr/>
          </p:nvPicPr>
          <p:blipFill>
            <a:blip r:embed="rId6">
              <a:extLst/>
            </a:blip>
            <a:stretch>
              <a:fillRect/>
            </a:stretch>
          </p:blipFill>
          <p:spPr>
            <a:xfrm>
              <a:off x="590553" y="0"/>
              <a:ext cx="368971" cy="368970"/>
            </a:xfrm>
            <a:prstGeom prst="rect">
              <a:avLst/>
            </a:prstGeom>
            <a:ln w="12700" cap="flat">
              <a:noFill/>
              <a:miter lim="400000"/>
            </a:ln>
            <a:effectLst/>
          </p:spPr>
        </p:pic>
        <p:pic>
          <p:nvPicPr>
            <p:cNvPr id="977" name="Google Shape;1152;p76" descr="Google Shape;1152;p76"/>
            <p:cNvPicPr>
              <a:picLocks noChangeAspect="1"/>
            </p:cNvPicPr>
            <p:nvPr/>
          </p:nvPicPr>
          <p:blipFill>
            <a:blip r:embed="rId7">
              <a:extLst/>
            </a:blip>
            <a:stretch>
              <a:fillRect/>
            </a:stretch>
          </p:blipFill>
          <p:spPr>
            <a:xfrm>
              <a:off x="1162225" y="3258"/>
              <a:ext cx="368976" cy="368977"/>
            </a:xfrm>
            <a:prstGeom prst="rect">
              <a:avLst/>
            </a:prstGeom>
            <a:ln w="12700" cap="flat">
              <a:noFill/>
              <a:miter lim="400000"/>
            </a:ln>
            <a:effectLst/>
          </p:spPr>
        </p:pic>
        <p:pic>
          <p:nvPicPr>
            <p:cNvPr id="978" name="Google Shape;1153;p76" descr="Google Shape;1153;p76"/>
            <p:cNvPicPr>
              <a:picLocks noChangeAspect="1"/>
            </p:cNvPicPr>
            <p:nvPr/>
          </p:nvPicPr>
          <p:blipFill>
            <a:blip r:embed="rId8">
              <a:alphaModFix amt="93000"/>
              <a:extLst/>
            </a:blip>
            <a:stretch>
              <a:fillRect/>
            </a:stretch>
          </p:blipFill>
          <p:spPr>
            <a:xfrm>
              <a:off x="1760719" y="49391"/>
              <a:ext cx="270174" cy="270188"/>
            </a:xfrm>
            <a:prstGeom prst="rect">
              <a:avLst/>
            </a:prstGeom>
            <a:ln w="12700" cap="flat">
              <a:noFill/>
              <a:miter lim="400000"/>
            </a:ln>
            <a:effectLst/>
          </p:spPr>
        </p:pic>
        <p:pic>
          <p:nvPicPr>
            <p:cNvPr id="979" name="Google Shape;1154;p76" descr="Google Shape;1154;p76"/>
            <p:cNvPicPr>
              <a:picLocks noChangeAspect="1"/>
            </p:cNvPicPr>
            <p:nvPr/>
          </p:nvPicPr>
          <p:blipFill>
            <a:blip r:embed="rId4">
              <a:extLst/>
            </a:blip>
            <a:stretch>
              <a:fillRect/>
            </a:stretch>
          </p:blipFill>
          <p:spPr>
            <a:xfrm>
              <a:off x="2197535" y="329600"/>
              <a:ext cx="448786" cy="448786"/>
            </a:xfrm>
            <a:prstGeom prst="rect">
              <a:avLst/>
            </a:prstGeom>
            <a:ln w="12700" cap="flat">
              <a:noFill/>
              <a:miter lim="400000"/>
            </a:ln>
            <a:effectLst/>
          </p:spPr>
        </p:pic>
        <p:pic>
          <p:nvPicPr>
            <p:cNvPr id="980" name="Google Shape;1155;p76" descr="Google Shape;1155;p76"/>
            <p:cNvPicPr>
              <a:picLocks noChangeAspect="1"/>
            </p:cNvPicPr>
            <p:nvPr/>
          </p:nvPicPr>
          <p:blipFill>
            <a:blip r:embed="rId4">
              <a:extLst/>
            </a:blip>
            <a:stretch>
              <a:fillRect/>
            </a:stretch>
          </p:blipFill>
          <p:spPr>
            <a:xfrm>
              <a:off x="2758822" y="329600"/>
              <a:ext cx="448786" cy="448786"/>
            </a:xfrm>
            <a:prstGeom prst="rect">
              <a:avLst/>
            </a:prstGeom>
            <a:ln w="12700" cap="flat">
              <a:noFill/>
              <a:miter lim="400000"/>
            </a:ln>
            <a:effectLst/>
          </p:spPr>
        </p:pic>
        <p:pic>
          <p:nvPicPr>
            <p:cNvPr id="981" name="Google Shape;1156;p76" descr="Google Shape;1156;p76"/>
            <p:cNvPicPr>
              <a:picLocks noChangeAspect="1"/>
            </p:cNvPicPr>
            <p:nvPr/>
          </p:nvPicPr>
          <p:blipFill>
            <a:blip r:embed="rId9">
              <a:extLst/>
            </a:blip>
            <a:stretch>
              <a:fillRect/>
            </a:stretch>
          </p:blipFill>
          <p:spPr>
            <a:xfrm>
              <a:off x="2283900" y="45299"/>
              <a:ext cx="284893" cy="284893"/>
            </a:xfrm>
            <a:prstGeom prst="rect">
              <a:avLst/>
            </a:prstGeom>
            <a:ln w="12700" cap="flat">
              <a:noFill/>
              <a:miter lim="400000"/>
            </a:ln>
            <a:effectLst/>
          </p:spPr>
        </p:pic>
        <p:pic>
          <p:nvPicPr>
            <p:cNvPr id="982" name="Google Shape;1157;p76" descr="Google Shape;1157;p76"/>
            <p:cNvPicPr>
              <a:picLocks noChangeAspect="1"/>
            </p:cNvPicPr>
            <p:nvPr/>
          </p:nvPicPr>
          <p:blipFill>
            <a:blip r:embed="rId10">
              <a:extLst/>
            </a:blip>
            <a:stretch>
              <a:fillRect/>
            </a:stretch>
          </p:blipFill>
          <p:spPr>
            <a:xfrm>
              <a:off x="2840779" y="42036"/>
              <a:ext cx="284887" cy="284899"/>
            </a:xfrm>
            <a:prstGeom prst="rect">
              <a:avLst/>
            </a:prstGeom>
            <a:ln w="12700" cap="flat">
              <a:noFill/>
              <a:miter lim="400000"/>
            </a:ln>
            <a:effectLst/>
          </p:spPr>
        </p:pic>
      </p:grpSp>
      <p:pic>
        <p:nvPicPr>
          <p:cNvPr id="984" name="Google Shape;1158;p76" descr="Google Shape;1158;p76"/>
          <p:cNvPicPr>
            <a:picLocks noChangeAspect="1"/>
          </p:cNvPicPr>
          <p:nvPr/>
        </p:nvPicPr>
        <p:blipFill>
          <a:blip r:embed="rId11">
            <a:extLst/>
          </a:blip>
          <a:srcRect l="12217" r="37586" b="14580"/>
          <a:stretch>
            <a:fillRect/>
          </a:stretch>
        </p:blipFill>
        <p:spPr>
          <a:xfrm>
            <a:off x="48550" y="2556024"/>
            <a:ext cx="1154301" cy="1206037"/>
          </a:xfrm>
          <a:prstGeom prst="rect">
            <a:avLst/>
          </a:prstGeom>
          <a:ln w="12700">
            <a:miter lim="400000"/>
          </a:ln>
        </p:spPr>
      </p:pic>
      <p:pic>
        <p:nvPicPr>
          <p:cNvPr id="985" name="Google Shape;1159;p76" descr="Google Shape;1159;p76"/>
          <p:cNvPicPr>
            <a:picLocks noChangeAspect="1"/>
          </p:cNvPicPr>
          <p:nvPr/>
        </p:nvPicPr>
        <p:blipFill>
          <a:blip r:embed="rId4">
            <a:extLst/>
          </a:blip>
          <a:stretch>
            <a:fillRect/>
          </a:stretch>
        </p:blipFill>
        <p:spPr>
          <a:xfrm>
            <a:off x="2464990" y="3072912"/>
            <a:ext cx="448786" cy="448786"/>
          </a:xfrm>
          <a:prstGeom prst="rect">
            <a:avLst/>
          </a:prstGeom>
          <a:ln w="12700">
            <a:miter lim="400000"/>
          </a:ln>
        </p:spPr>
      </p:pic>
      <p:pic>
        <p:nvPicPr>
          <p:cNvPr id="986" name="Google Shape;1160;p76" descr="Google Shape;1160;p76"/>
          <p:cNvPicPr>
            <a:picLocks noChangeAspect="1"/>
          </p:cNvPicPr>
          <p:nvPr/>
        </p:nvPicPr>
        <p:blipFill>
          <a:blip r:embed="rId4">
            <a:extLst/>
          </a:blip>
          <a:stretch>
            <a:fillRect/>
          </a:stretch>
        </p:blipFill>
        <p:spPr>
          <a:xfrm>
            <a:off x="1363716" y="3072912"/>
            <a:ext cx="448786" cy="448786"/>
          </a:xfrm>
          <a:prstGeom prst="rect">
            <a:avLst/>
          </a:prstGeom>
          <a:ln w="12700">
            <a:miter lim="400000"/>
          </a:ln>
        </p:spPr>
      </p:pic>
      <p:pic>
        <p:nvPicPr>
          <p:cNvPr id="987" name="Google Shape;1161;p76" descr="Google Shape;1161;p76"/>
          <p:cNvPicPr>
            <a:picLocks noChangeAspect="1"/>
          </p:cNvPicPr>
          <p:nvPr/>
        </p:nvPicPr>
        <p:blipFill>
          <a:blip r:embed="rId4">
            <a:extLst/>
          </a:blip>
          <a:stretch>
            <a:fillRect/>
          </a:stretch>
        </p:blipFill>
        <p:spPr>
          <a:xfrm>
            <a:off x="1916862" y="3072912"/>
            <a:ext cx="448786" cy="448786"/>
          </a:xfrm>
          <a:prstGeom prst="rect">
            <a:avLst/>
          </a:prstGeom>
          <a:ln w="12700">
            <a:miter lim="400000"/>
          </a:ln>
        </p:spPr>
      </p:pic>
      <p:pic>
        <p:nvPicPr>
          <p:cNvPr id="988" name="Google Shape;1162;p76" descr="Google Shape;1162;p76"/>
          <p:cNvPicPr>
            <a:picLocks noChangeAspect="1"/>
          </p:cNvPicPr>
          <p:nvPr/>
        </p:nvPicPr>
        <p:blipFill>
          <a:blip r:embed="rId5">
            <a:extLst/>
          </a:blip>
          <a:stretch>
            <a:fillRect/>
          </a:stretch>
        </p:blipFill>
        <p:spPr>
          <a:xfrm>
            <a:off x="1464295" y="2781581"/>
            <a:ext cx="270175" cy="270175"/>
          </a:xfrm>
          <a:prstGeom prst="rect">
            <a:avLst/>
          </a:prstGeom>
          <a:ln w="12700">
            <a:miter lim="400000"/>
          </a:ln>
        </p:spPr>
      </p:pic>
      <p:pic>
        <p:nvPicPr>
          <p:cNvPr id="989" name="Google Shape;1163;p76" descr="Google Shape;1163;p76"/>
          <p:cNvPicPr>
            <a:picLocks noChangeAspect="1"/>
          </p:cNvPicPr>
          <p:nvPr/>
        </p:nvPicPr>
        <p:blipFill>
          <a:blip r:embed="rId6">
            <a:extLst/>
          </a:blip>
          <a:stretch>
            <a:fillRect/>
          </a:stretch>
        </p:blipFill>
        <p:spPr>
          <a:xfrm>
            <a:off x="1954271" y="2743312"/>
            <a:ext cx="368971" cy="368971"/>
          </a:xfrm>
          <a:prstGeom prst="rect">
            <a:avLst/>
          </a:prstGeom>
          <a:ln w="12700">
            <a:miter lim="400000"/>
          </a:ln>
        </p:spPr>
      </p:pic>
      <p:pic>
        <p:nvPicPr>
          <p:cNvPr id="990" name="Google Shape;1164;p76" descr="Google Shape;1164;p76"/>
          <p:cNvPicPr>
            <a:picLocks noChangeAspect="1"/>
          </p:cNvPicPr>
          <p:nvPr/>
        </p:nvPicPr>
        <p:blipFill>
          <a:blip r:embed="rId7">
            <a:extLst/>
          </a:blip>
          <a:stretch>
            <a:fillRect/>
          </a:stretch>
        </p:blipFill>
        <p:spPr>
          <a:xfrm>
            <a:off x="2525941" y="2746570"/>
            <a:ext cx="368976" cy="368976"/>
          </a:xfrm>
          <a:prstGeom prst="rect">
            <a:avLst/>
          </a:prstGeom>
          <a:ln w="12700">
            <a:miter lim="400000"/>
          </a:ln>
        </p:spPr>
      </p:pic>
      <p:pic>
        <p:nvPicPr>
          <p:cNvPr id="991" name="Google Shape;1165;p76" descr="Google Shape;1165;p76"/>
          <p:cNvPicPr>
            <a:picLocks noChangeAspect="1"/>
          </p:cNvPicPr>
          <p:nvPr/>
        </p:nvPicPr>
        <p:blipFill>
          <a:blip r:embed="rId12">
            <a:extLst/>
          </a:blip>
          <a:stretch>
            <a:fillRect/>
          </a:stretch>
        </p:blipFill>
        <p:spPr>
          <a:xfrm>
            <a:off x="3124435" y="2792703"/>
            <a:ext cx="270175" cy="270187"/>
          </a:xfrm>
          <a:prstGeom prst="rect">
            <a:avLst/>
          </a:prstGeom>
          <a:ln w="12700">
            <a:miter lim="400000"/>
          </a:ln>
        </p:spPr>
      </p:pic>
      <p:pic>
        <p:nvPicPr>
          <p:cNvPr id="992" name="Google Shape;1166;p76" descr="Google Shape;1166;p76"/>
          <p:cNvPicPr>
            <a:picLocks noChangeAspect="1"/>
          </p:cNvPicPr>
          <p:nvPr/>
        </p:nvPicPr>
        <p:blipFill>
          <a:blip r:embed="rId4">
            <a:extLst/>
          </a:blip>
          <a:stretch>
            <a:fillRect/>
          </a:stretch>
        </p:blipFill>
        <p:spPr>
          <a:xfrm>
            <a:off x="3561250" y="3072912"/>
            <a:ext cx="448786" cy="448786"/>
          </a:xfrm>
          <a:prstGeom prst="rect">
            <a:avLst/>
          </a:prstGeom>
          <a:ln w="12700">
            <a:miter lim="400000"/>
          </a:ln>
        </p:spPr>
      </p:pic>
      <p:pic>
        <p:nvPicPr>
          <p:cNvPr id="993" name="Google Shape;1167;p76" descr="Google Shape;1167;p76"/>
          <p:cNvPicPr>
            <a:picLocks noChangeAspect="1"/>
          </p:cNvPicPr>
          <p:nvPr/>
        </p:nvPicPr>
        <p:blipFill>
          <a:blip r:embed="rId4">
            <a:extLst/>
          </a:blip>
          <a:stretch>
            <a:fillRect/>
          </a:stretch>
        </p:blipFill>
        <p:spPr>
          <a:xfrm>
            <a:off x="4122539" y="3072912"/>
            <a:ext cx="448786" cy="448786"/>
          </a:xfrm>
          <a:prstGeom prst="rect">
            <a:avLst/>
          </a:prstGeom>
          <a:ln w="12700">
            <a:miter lim="400000"/>
          </a:ln>
        </p:spPr>
      </p:pic>
      <p:pic>
        <p:nvPicPr>
          <p:cNvPr id="994" name="Google Shape;1168;p76" descr="Google Shape;1168;p76"/>
          <p:cNvPicPr>
            <a:picLocks noChangeAspect="1"/>
          </p:cNvPicPr>
          <p:nvPr/>
        </p:nvPicPr>
        <p:blipFill>
          <a:blip r:embed="rId9">
            <a:extLst/>
          </a:blip>
          <a:stretch>
            <a:fillRect/>
          </a:stretch>
        </p:blipFill>
        <p:spPr>
          <a:xfrm>
            <a:off x="3647616" y="2788611"/>
            <a:ext cx="284893" cy="284893"/>
          </a:xfrm>
          <a:prstGeom prst="rect">
            <a:avLst/>
          </a:prstGeom>
          <a:ln w="12700">
            <a:miter lim="400000"/>
          </a:ln>
        </p:spPr>
      </p:pic>
      <p:pic>
        <p:nvPicPr>
          <p:cNvPr id="995" name="Google Shape;1169;p76" descr="Google Shape;1169;p76"/>
          <p:cNvPicPr>
            <a:picLocks noChangeAspect="1"/>
          </p:cNvPicPr>
          <p:nvPr/>
        </p:nvPicPr>
        <p:blipFill>
          <a:blip r:embed="rId10">
            <a:extLst/>
          </a:blip>
          <a:stretch>
            <a:fillRect/>
          </a:stretch>
        </p:blipFill>
        <p:spPr>
          <a:xfrm>
            <a:off x="4204496" y="2785348"/>
            <a:ext cx="284887" cy="284899"/>
          </a:xfrm>
          <a:prstGeom prst="rect">
            <a:avLst/>
          </a:prstGeom>
          <a:ln w="12700">
            <a:miter lim="400000"/>
          </a:ln>
        </p:spPr>
      </p:pic>
      <p:pic>
        <p:nvPicPr>
          <p:cNvPr id="996" name="Google Shape;1170;p76" descr="Google Shape;1170;p76"/>
          <p:cNvPicPr>
            <a:picLocks noChangeAspect="1"/>
          </p:cNvPicPr>
          <p:nvPr/>
        </p:nvPicPr>
        <p:blipFill>
          <a:blip r:embed="rId4">
            <a:extLst/>
          </a:blip>
          <a:stretch>
            <a:fillRect/>
          </a:stretch>
        </p:blipFill>
        <p:spPr>
          <a:xfrm>
            <a:off x="3027851" y="3072912"/>
            <a:ext cx="448786" cy="448786"/>
          </a:xfrm>
          <a:prstGeom prst="rect">
            <a:avLst/>
          </a:prstGeom>
          <a:ln w="12700">
            <a:miter lim="400000"/>
          </a:ln>
        </p:spPr>
      </p:pic>
      <p:sp>
        <p:nvSpPr>
          <p:cNvPr id="997" name="Google Shape;1171;p76"/>
          <p:cNvSpPr/>
          <p:nvPr/>
        </p:nvSpPr>
        <p:spPr>
          <a:xfrm>
            <a:off x="228425" y="192675"/>
            <a:ext cx="9144001" cy="7670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chor="ctr">
            <a:spAutoFit/>
          </a:bodyPr>
          <a:lstStyle>
            <a:lvl1pPr algn="ctr">
              <a:defRPr sz="3800">
                <a:solidFill>
                  <a:srgbClr val="000000"/>
                </a:solidFill>
                <a:latin typeface="Oswald"/>
                <a:ea typeface="Oswald"/>
                <a:cs typeface="Oswald"/>
                <a:sym typeface="Oswald"/>
              </a:defRPr>
            </a:lvl1pPr>
          </a:lstStyle>
          <a:p>
            <a:r>
              <a:t>Use the slowchain for “fallback”</a:t>
            </a:r>
          </a:p>
        </p:txBody>
      </p:sp>
      <p:pic>
        <p:nvPicPr>
          <p:cNvPr id="998" name="Google Shape;1172;p76" descr="Google Shape;1172;p76"/>
          <p:cNvPicPr>
            <a:picLocks noChangeAspect="1"/>
          </p:cNvPicPr>
          <p:nvPr/>
        </p:nvPicPr>
        <p:blipFill>
          <a:blip r:embed="rId13">
            <a:extLst/>
          </a:blip>
          <a:srcRect l="19161" r="21952"/>
          <a:stretch>
            <a:fillRect/>
          </a:stretch>
        </p:blipFill>
        <p:spPr>
          <a:xfrm>
            <a:off x="124740" y="1486517"/>
            <a:ext cx="1071972" cy="1005958"/>
          </a:xfrm>
          <a:prstGeom prst="rect">
            <a:avLst/>
          </a:prstGeom>
          <a:ln w="12700">
            <a:miter lim="400000"/>
          </a:ln>
        </p:spPr>
      </p:pic>
      <p:sp>
        <p:nvSpPr>
          <p:cNvPr id="999" name="Google Shape;1173;p76"/>
          <p:cNvSpPr/>
          <p:nvPr/>
        </p:nvSpPr>
        <p:spPr>
          <a:xfrm>
            <a:off x="-189426" y="1206025"/>
            <a:ext cx="9471002" cy="2374501"/>
          </a:xfrm>
          <a:prstGeom prst="rect">
            <a:avLst/>
          </a:prstGeom>
          <a:solidFill>
            <a:srgbClr val="FFF2CC"/>
          </a:solidFill>
          <a:ln w="12700">
            <a:miter lim="400000"/>
          </a:ln>
        </p:spPr>
        <p:txBody>
          <a:bodyPr lIns="45719" rIns="45719" anchor="ctr"/>
          <a:lstStyle/>
          <a:p>
            <a:pPr>
              <a:defRPr sz="5000">
                <a:solidFill>
                  <a:srgbClr val="000000"/>
                </a:solidFill>
              </a:defRPr>
            </a:pPr>
            <a:endParaRPr/>
          </a:p>
        </p:txBody>
      </p:sp>
      <p:sp>
        <p:nvSpPr>
          <p:cNvPr id="1000" name="Google Shape;1174;p76"/>
          <p:cNvSpPr/>
          <p:nvPr/>
        </p:nvSpPr>
        <p:spPr>
          <a:xfrm>
            <a:off x="-163501" y="3428174"/>
            <a:ext cx="9471002" cy="2374501"/>
          </a:xfrm>
          <a:prstGeom prst="rect">
            <a:avLst/>
          </a:prstGeom>
          <a:solidFill>
            <a:srgbClr val="FFF2CC"/>
          </a:solidFill>
          <a:ln w="12700">
            <a:miter lim="400000"/>
          </a:ln>
        </p:spPr>
        <p:txBody>
          <a:bodyPr lIns="45719" rIns="45719" anchor="ctr"/>
          <a:lstStyle/>
          <a:p>
            <a:pPr>
              <a:defRPr sz="5000">
                <a:solidFill>
                  <a:srgbClr val="000000"/>
                </a:solidFill>
              </a:defRPr>
            </a:pPr>
            <a:endParaRPr/>
          </a:p>
        </p:txBody>
      </p:sp>
      <p:grpSp>
        <p:nvGrpSpPr>
          <p:cNvPr id="1006" name="Google Shape;1175;p76"/>
          <p:cNvGrpSpPr/>
          <p:nvPr/>
        </p:nvGrpSpPr>
        <p:grpSpPr>
          <a:xfrm>
            <a:off x="535538" y="3885924"/>
            <a:ext cx="4672936" cy="1006187"/>
            <a:chOff x="0" y="0"/>
            <a:chExt cx="4672935" cy="1006186"/>
          </a:xfrm>
        </p:grpSpPr>
        <p:pic>
          <p:nvPicPr>
            <p:cNvPr id="1001" name="Google Shape;1176;p76" descr="Google Shape;1176;p76"/>
            <p:cNvPicPr>
              <a:picLocks noChangeAspect="1"/>
            </p:cNvPicPr>
            <p:nvPr/>
          </p:nvPicPr>
          <p:blipFill>
            <a:blip r:embed="rId2">
              <a:extLst/>
            </a:blip>
            <a:srcRect l="26909" r="27765" b="57018"/>
            <a:stretch>
              <a:fillRect/>
            </a:stretch>
          </p:blipFill>
          <p:spPr>
            <a:xfrm rot="16200000">
              <a:off x="-24066" y="43066"/>
              <a:ext cx="987186" cy="939055"/>
            </a:xfrm>
            <a:prstGeom prst="rect">
              <a:avLst/>
            </a:prstGeom>
            <a:ln w="12700" cap="flat">
              <a:noFill/>
              <a:miter lim="400000"/>
            </a:ln>
            <a:effectLst/>
          </p:spPr>
        </p:pic>
        <p:pic>
          <p:nvPicPr>
            <p:cNvPr id="1002" name="Google Shape;1177;p76" descr="Google Shape;1177;p76"/>
            <p:cNvPicPr>
              <a:picLocks noChangeAspect="1"/>
            </p:cNvPicPr>
            <p:nvPr/>
          </p:nvPicPr>
          <p:blipFill>
            <a:blip r:embed="rId2">
              <a:extLst/>
            </a:blip>
            <a:srcRect l="26909" r="27765" b="57018"/>
            <a:stretch>
              <a:fillRect/>
            </a:stretch>
          </p:blipFill>
          <p:spPr>
            <a:xfrm rot="16200000">
              <a:off x="914987" y="24069"/>
              <a:ext cx="987186" cy="939054"/>
            </a:xfrm>
            <a:prstGeom prst="rect">
              <a:avLst/>
            </a:prstGeom>
            <a:ln w="12700" cap="flat">
              <a:noFill/>
              <a:miter lim="400000"/>
            </a:ln>
            <a:effectLst/>
          </p:spPr>
        </p:pic>
        <p:pic>
          <p:nvPicPr>
            <p:cNvPr id="1003" name="Google Shape;1178;p76" descr="Google Shape;1178;p76"/>
            <p:cNvPicPr>
              <a:picLocks noChangeAspect="1"/>
            </p:cNvPicPr>
            <p:nvPr/>
          </p:nvPicPr>
          <p:blipFill>
            <a:blip r:embed="rId2">
              <a:extLst/>
            </a:blip>
            <a:srcRect l="26909" r="27765" b="57018"/>
            <a:stretch>
              <a:fillRect/>
            </a:stretch>
          </p:blipFill>
          <p:spPr>
            <a:xfrm rot="16200000">
              <a:off x="1839319" y="24069"/>
              <a:ext cx="987186" cy="939054"/>
            </a:xfrm>
            <a:prstGeom prst="rect">
              <a:avLst/>
            </a:prstGeom>
            <a:ln w="12700" cap="flat">
              <a:noFill/>
              <a:miter lim="400000"/>
            </a:ln>
            <a:effectLst/>
          </p:spPr>
        </p:pic>
        <p:pic>
          <p:nvPicPr>
            <p:cNvPr id="1004" name="Google Shape;1179;p76" descr="Google Shape;1179;p76"/>
            <p:cNvPicPr>
              <a:picLocks noChangeAspect="1"/>
            </p:cNvPicPr>
            <p:nvPr/>
          </p:nvPicPr>
          <p:blipFill>
            <a:blip r:embed="rId2">
              <a:extLst/>
            </a:blip>
            <a:srcRect l="26909" r="27765" b="57018"/>
            <a:stretch>
              <a:fillRect/>
            </a:stretch>
          </p:blipFill>
          <p:spPr>
            <a:xfrm rot="16200000">
              <a:off x="2776525" y="24079"/>
              <a:ext cx="987186" cy="939054"/>
            </a:xfrm>
            <a:prstGeom prst="rect">
              <a:avLst/>
            </a:prstGeom>
            <a:ln w="12700" cap="flat">
              <a:noFill/>
              <a:miter lim="400000"/>
            </a:ln>
            <a:effectLst/>
          </p:spPr>
        </p:pic>
        <p:pic>
          <p:nvPicPr>
            <p:cNvPr id="1005" name="Google Shape;1180;p76" descr="Google Shape;1180;p76"/>
            <p:cNvPicPr>
              <a:picLocks noChangeAspect="1"/>
            </p:cNvPicPr>
            <p:nvPr/>
          </p:nvPicPr>
          <p:blipFill>
            <a:blip r:embed="rId14">
              <a:extLst/>
            </a:blip>
            <a:srcRect l="26909" r="27765" b="57252"/>
            <a:stretch>
              <a:fillRect/>
            </a:stretch>
          </p:blipFill>
          <p:spPr>
            <a:xfrm rot="16200000">
              <a:off x="3712373" y="26637"/>
              <a:ext cx="987201" cy="933926"/>
            </a:xfrm>
            <a:prstGeom prst="rect">
              <a:avLst/>
            </a:prstGeom>
            <a:ln w="12700" cap="flat">
              <a:noFill/>
              <a:miter lim="400000"/>
            </a:ln>
            <a:effectLst/>
          </p:spPr>
        </p:pic>
      </p:grpSp>
      <p:grpSp>
        <p:nvGrpSpPr>
          <p:cNvPr id="1011" name="Google Shape;1181;p76"/>
          <p:cNvGrpSpPr/>
          <p:nvPr/>
        </p:nvGrpSpPr>
        <p:grpSpPr>
          <a:xfrm>
            <a:off x="5183737" y="3885929"/>
            <a:ext cx="3387187" cy="1006183"/>
            <a:chOff x="0" y="0"/>
            <a:chExt cx="3387185" cy="1006181"/>
          </a:xfrm>
        </p:grpSpPr>
        <p:pic>
          <p:nvPicPr>
            <p:cNvPr id="1007" name="Google Shape;1182;p76" descr="Google Shape;1182;p76"/>
            <p:cNvPicPr>
              <a:picLocks noChangeAspect="1"/>
            </p:cNvPicPr>
            <p:nvPr/>
          </p:nvPicPr>
          <p:blipFill>
            <a:blip r:embed="rId14">
              <a:extLst/>
            </a:blip>
            <a:srcRect l="26909" r="27765" b="57018"/>
            <a:stretch>
              <a:fillRect/>
            </a:stretch>
          </p:blipFill>
          <p:spPr>
            <a:xfrm rot="16200000">
              <a:off x="-24066" y="43063"/>
              <a:ext cx="987185" cy="939054"/>
            </a:xfrm>
            <a:prstGeom prst="rect">
              <a:avLst/>
            </a:prstGeom>
            <a:ln w="12700" cap="flat">
              <a:noFill/>
              <a:miter lim="400000"/>
            </a:ln>
            <a:effectLst/>
          </p:spPr>
        </p:pic>
        <p:pic>
          <p:nvPicPr>
            <p:cNvPr id="1008" name="Google Shape;1183;p76" descr="Google Shape;1183;p76"/>
            <p:cNvPicPr>
              <a:picLocks noChangeAspect="1"/>
            </p:cNvPicPr>
            <p:nvPr/>
          </p:nvPicPr>
          <p:blipFill>
            <a:blip r:embed="rId14">
              <a:extLst/>
            </a:blip>
            <a:srcRect l="26909" r="27765" b="57018"/>
            <a:stretch>
              <a:fillRect/>
            </a:stretch>
          </p:blipFill>
          <p:spPr>
            <a:xfrm rot="16200000">
              <a:off x="914987" y="24065"/>
              <a:ext cx="987185" cy="939054"/>
            </a:xfrm>
            <a:prstGeom prst="rect">
              <a:avLst/>
            </a:prstGeom>
            <a:ln w="12700" cap="flat">
              <a:noFill/>
              <a:miter lim="400000"/>
            </a:ln>
            <a:effectLst/>
          </p:spPr>
        </p:pic>
        <p:pic>
          <p:nvPicPr>
            <p:cNvPr id="1009" name="Google Shape;1184;p76" descr="Google Shape;1184;p76"/>
            <p:cNvPicPr>
              <a:picLocks noChangeAspect="1"/>
            </p:cNvPicPr>
            <p:nvPr/>
          </p:nvPicPr>
          <p:blipFill>
            <a:blip r:embed="rId14">
              <a:extLst/>
            </a:blip>
            <a:srcRect l="26909" r="27765" b="57018"/>
            <a:stretch>
              <a:fillRect/>
            </a:stretch>
          </p:blipFill>
          <p:spPr>
            <a:xfrm rot="16200000">
              <a:off x="1839319" y="24065"/>
              <a:ext cx="987186" cy="939054"/>
            </a:xfrm>
            <a:prstGeom prst="rect">
              <a:avLst/>
            </a:prstGeom>
            <a:ln w="12700" cap="flat">
              <a:noFill/>
              <a:miter lim="400000"/>
            </a:ln>
            <a:effectLst/>
          </p:spPr>
        </p:pic>
        <p:pic>
          <p:nvPicPr>
            <p:cNvPr id="1010" name="Google Shape;1185;p76" descr="Google Shape;1185;p76"/>
            <p:cNvPicPr>
              <a:picLocks noChangeAspect="1"/>
            </p:cNvPicPr>
            <p:nvPr/>
          </p:nvPicPr>
          <p:blipFill>
            <a:blip r:embed="rId3">
              <a:extLst/>
            </a:blip>
            <a:srcRect l="26909" r="27765" b="73150"/>
            <a:stretch>
              <a:fillRect/>
            </a:stretch>
          </p:blipFill>
          <p:spPr>
            <a:xfrm rot="16200000">
              <a:off x="2600298" y="200308"/>
              <a:ext cx="987176" cy="586601"/>
            </a:xfrm>
            <a:prstGeom prst="rect">
              <a:avLst/>
            </a:prstGeom>
            <a:ln w="12700" cap="flat">
              <a:noFill/>
              <a:miter lim="400000"/>
            </a:ln>
            <a:effectLst/>
          </p:spPr>
        </p:pic>
      </p:grpSp>
      <p:sp>
        <p:nvSpPr>
          <p:cNvPr id="1012" name="Google Shape;1186;p76"/>
          <p:cNvSpPr/>
          <p:nvPr/>
        </p:nvSpPr>
        <p:spPr>
          <a:xfrm>
            <a:off x="3970649" y="3580574"/>
            <a:ext cx="4508401" cy="5776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800" b="1">
                <a:solidFill>
                  <a:srgbClr val="6AA84F"/>
                </a:solidFill>
              </a:defRPr>
            </a:lvl1pPr>
          </a:lstStyle>
          <a:p>
            <a:r>
              <a:t>Grace period: k blocks </a:t>
            </a:r>
          </a:p>
        </p:txBody>
      </p:sp>
      <p:pic>
        <p:nvPicPr>
          <p:cNvPr id="1013" name="Google Shape;1187;p76" descr="Google Shape;1187;p76"/>
          <p:cNvPicPr>
            <a:picLocks noChangeAspect="1"/>
          </p:cNvPicPr>
          <p:nvPr/>
        </p:nvPicPr>
        <p:blipFill>
          <a:blip r:embed="rId15">
            <a:extLst/>
          </a:blip>
          <a:srcRect l="33173"/>
          <a:stretch>
            <a:fillRect/>
          </a:stretch>
        </p:blipFill>
        <p:spPr>
          <a:xfrm>
            <a:off x="520375" y="52924"/>
            <a:ext cx="716350" cy="1071951"/>
          </a:xfrm>
          <a:prstGeom prst="rect">
            <a:avLst/>
          </a:prstGeom>
          <a:ln w="12700">
            <a:miter lim="400000"/>
          </a:ln>
        </p:spPr>
      </p:pic>
    </p:spTree>
    <p:extLst>
      <p:ext uri="{BB962C8B-B14F-4D97-AF65-F5344CB8AC3E}">
        <p14:creationId xmlns:p14="http://schemas.microsoft.com/office/powerpoint/2010/main" val="3907434759"/>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 name="Google Shape;1192;p77"/>
          <p:cNvSpPr/>
          <p:nvPr/>
        </p:nvSpPr>
        <p:spPr>
          <a:xfrm>
            <a:off x="1276449" y="2681775"/>
            <a:ext cx="3488101" cy="975001"/>
          </a:xfrm>
          <a:prstGeom prst="roundRect">
            <a:avLst>
              <a:gd name="adj" fmla="val 16667"/>
            </a:avLst>
          </a:prstGeom>
          <a:ln w="76200">
            <a:solidFill>
              <a:srgbClr val="EFEFEF"/>
            </a:solidFill>
          </a:ln>
        </p:spPr>
        <p:txBody>
          <a:bodyPr lIns="45719" rIns="45719" anchor="ctr"/>
          <a:lstStyle/>
          <a:p>
            <a:pPr>
              <a:defRPr>
                <a:solidFill>
                  <a:srgbClr val="000000"/>
                </a:solidFill>
              </a:defRPr>
            </a:pPr>
            <a:endParaRPr/>
          </a:p>
        </p:txBody>
      </p:sp>
      <p:sp>
        <p:nvSpPr>
          <p:cNvPr id="1016" name="Google Shape;1193;p77"/>
          <p:cNvSpPr/>
          <p:nvPr/>
        </p:nvSpPr>
        <p:spPr>
          <a:xfrm>
            <a:off x="1276449" y="1493750"/>
            <a:ext cx="1751402" cy="975000"/>
          </a:xfrm>
          <a:prstGeom prst="roundRect">
            <a:avLst>
              <a:gd name="adj" fmla="val 16667"/>
            </a:avLst>
          </a:prstGeom>
          <a:ln w="76200">
            <a:solidFill>
              <a:srgbClr val="EFEFEF"/>
            </a:solidFill>
          </a:ln>
        </p:spPr>
        <p:txBody>
          <a:bodyPr lIns="45719" rIns="45719" anchor="ctr"/>
          <a:lstStyle/>
          <a:p>
            <a:pPr>
              <a:defRPr>
                <a:solidFill>
                  <a:srgbClr val="000000"/>
                </a:solidFill>
              </a:defRPr>
            </a:pPr>
            <a:endParaRPr/>
          </a:p>
        </p:txBody>
      </p:sp>
      <p:grpSp>
        <p:nvGrpSpPr>
          <p:cNvPr id="1022" name="Google Shape;1194;p77"/>
          <p:cNvGrpSpPr/>
          <p:nvPr/>
        </p:nvGrpSpPr>
        <p:grpSpPr>
          <a:xfrm>
            <a:off x="535538" y="3885924"/>
            <a:ext cx="4672936" cy="1006187"/>
            <a:chOff x="0" y="0"/>
            <a:chExt cx="4672935" cy="1006186"/>
          </a:xfrm>
        </p:grpSpPr>
        <p:pic>
          <p:nvPicPr>
            <p:cNvPr id="1017" name="Google Shape;1195;p77" descr="Google Shape;1195;p77"/>
            <p:cNvPicPr>
              <a:picLocks noChangeAspect="1"/>
            </p:cNvPicPr>
            <p:nvPr/>
          </p:nvPicPr>
          <p:blipFill>
            <a:blip r:embed="rId2">
              <a:extLst/>
            </a:blip>
            <a:srcRect l="26909" r="27765" b="57018"/>
            <a:stretch>
              <a:fillRect/>
            </a:stretch>
          </p:blipFill>
          <p:spPr>
            <a:xfrm rot="16200000">
              <a:off x="-24066" y="43066"/>
              <a:ext cx="987186" cy="939055"/>
            </a:xfrm>
            <a:prstGeom prst="rect">
              <a:avLst/>
            </a:prstGeom>
            <a:ln w="12700" cap="flat">
              <a:noFill/>
              <a:miter lim="400000"/>
            </a:ln>
            <a:effectLst/>
          </p:spPr>
        </p:pic>
        <p:pic>
          <p:nvPicPr>
            <p:cNvPr id="1018" name="Google Shape;1196;p77" descr="Google Shape;1196;p77"/>
            <p:cNvPicPr>
              <a:picLocks noChangeAspect="1"/>
            </p:cNvPicPr>
            <p:nvPr/>
          </p:nvPicPr>
          <p:blipFill>
            <a:blip r:embed="rId2">
              <a:extLst/>
            </a:blip>
            <a:srcRect l="26909" r="27765" b="57018"/>
            <a:stretch>
              <a:fillRect/>
            </a:stretch>
          </p:blipFill>
          <p:spPr>
            <a:xfrm rot="16200000">
              <a:off x="914987" y="24069"/>
              <a:ext cx="987186" cy="939054"/>
            </a:xfrm>
            <a:prstGeom prst="rect">
              <a:avLst/>
            </a:prstGeom>
            <a:ln w="12700" cap="flat">
              <a:noFill/>
              <a:miter lim="400000"/>
            </a:ln>
            <a:effectLst/>
          </p:spPr>
        </p:pic>
        <p:pic>
          <p:nvPicPr>
            <p:cNvPr id="1019" name="Google Shape;1197;p77" descr="Google Shape;1197;p77"/>
            <p:cNvPicPr>
              <a:picLocks noChangeAspect="1"/>
            </p:cNvPicPr>
            <p:nvPr/>
          </p:nvPicPr>
          <p:blipFill>
            <a:blip r:embed="rId2">
              <a:extLst/>
            </a:blip>
            <a:srcRect l="26909" r="27765" b="57018"/>
            <a:stretch>
              <a:fillRect/>
            </a:stretch>
          </p:blipFill>
          <p:spPr>
            <a:xfrm rot="16200000">
              <a:off x="1839319" y="24069"/>
              <a:ext cx="987186" cy="939054"/>
            </a:xfrm>
            <a:prstGeom prst="rect">
              <a:avLst/>
            </a:prstGeom>
            <a:ln w="12700" cap="flat">
              <a:noFill/>
              <a:miter lim="400000"/>
            </a:ln>
            <a:effectLst/>
          </p:spPr>
        </p:pic>
        <p:pic>
          <p:nvPicPr>
            <p:cNvPr id="1020" name="Google Shape;1198;p77" descr="Google Shape;1198;p77"/>
            <p:cNvPicPr>
              <a:picLocks noChangeAspect="1"/>
            </p:cNvPicPr>
            <p:nvPr/>
          </p:nvPicPr>
          <p:blipFill>
            <a:blip r:embed="rId2">
              <a:extLst/>
            </a:blip>
            <a:srcRect l="26909" r="27765" b="57018"/>
            <a:stretch>
              <a:fillRect/>
            </a:stretch>
          </p:blipFill>
          <p:spPr>
            <a:xfrm rot="16200000">
              <a:off x="2776525" y="24079"/>
              <a:ext cx="987186" cy="939054"/>
            </a:xfrm>
            <a:prstGeom prst="rect">
              <a:avLst/>
            </a:prstGeom>
            <a:ln w="12700" cap="flat">
              <a:noFill/>
              <a:miter lim="400000"/>
            </a:ln>
            <a:effectLst/>
          </p:spPr>
        </p:pic>
        <p:pic>
          <p:nvPicPr>
            <p:cNvPr id="1021" name="Google Shape;1199;p77" descr="Google Shape;1199;p77"/>
            <p:cNvPicPr>
              <a:picLocks noChangeAspect="1"/>
            </p:cNvPicPr>
            <p:nvPr/>
          </p:nvPicPr>
          <p:blipFill>
            <a:blip r:embed="rId3">
              <a:extLst/>
            </a:blip>
            <a:srcRect l="26909" r="27765" b="57252"/>
            <a:stretch>
              <a:fillRect/>
            </a:stretch>
          </p:blipFill>
          <p:spPr>
            <a:xfrm rot="16200000">
              <a:off x="3712373" y="26637"/>
              <a:ext cx="987201" cy="933926"/>
            </a:xfrm>
            <a:prstGeom prst="rect">
              <a:avLst/>
            </a:prstGeom>
            <a:ln w="12700" cap="flat">
              <a:noFill/>
              <a:miter lim="400000"/>
            </a:ln>
            <a:effectLst/>
          </p:spPr>
        </p:pic>
      </p:grpSp>
      <p:grpSp>
        <p:nvGrpSpPr>
          <p:cNvPr id="1027" name="Google Shape;1200;p77"/>
          <p:cNvGrpSpPr/>
          <p:nvPr/>
        </p:nvGrpSpPr>
        <p:grpSpPr>
          <a:xfrm>
            <a:off x="5183737" y="3885929"/>
            <a:ext cx="3387187" cy="1006183"/>
            <a:chOff x="0" y="0"/>
            <a:chExt cx="3387185" cy="1006181"/>
          </a:xfrm>
        </p:grpSpPr>
        <p:pic>
          <p:nvPicPr>
            <p:cNvPr id="1023" name="Google Shape;1201;p77" descr="Google Shape;1201;p77"/>
            <p:cNvPicPr>
              <a:picLocks noChangeAspect="1"/>
            </p:cNvPicPr>
            <p:nvPr/>
          </p:nvPicPr>
          <p:blipFill>
            <a:blip r:embed="rId3">
              <a:extLst/>
            </a:blip>
            <a:srcRect l="26909" r="27765" b="57018"/>
            <a:stretch>
              <a:fillRect/>
            </a:stretch>
          </p:blipFill>
          <p:spPr>
            <a:xfrm rot="16200000">
              <a:off x="-24066" y="43063"/>
              <a:ext cx="987185" cy="939054"/>
            </a:xfrm>
            <a:prstGeom prst="rect">
              <a:avLst/>
            </a:prstGeom>
            <a:ln w="12700" cap="flat">
              <a:noFill/>
              <a:miter lim="400000"/>
            </a:ln>
            <a:effectLst/>
          </p:spPr>
        </p:pic>
        <p:pic>
          <p:nvPicPr>
            <p:cNvPr id="1024" name="Google Shape;1202;p77" descr="Google Shape;1202;p77"/>
            <p:cNvPicPr>
              <a:picLocks noChangeAspect="1"/>
            </p:cNvPicPr>
            <p:nvPr/>
          </p:nvPicPr>
          <p:blipFill>
            <a:blip r:embed="rId3">
              <a:extLst/>
            </a:blip>
            <a:srcRect l="26909" r="27765" b="57018"/>
            <a:stretch>
              <a:fillRect/>
            </a:stretch>
          </p:blipFill>
          <p:spPr>
            <a:xfrm rot="16200000">
              <a:off x="914987" y="24065"/>
              <a:ext cx="987185" cy="939054"/>
            </a:xfrm>
            <a:prstGeom prst="rect">
              <a:avLst/>
            </a:prstGeom>
            <a:ln w="12700" cap="flat">
              <a:noFill/>
              <a:miter lim="400000"/>
            </a:ln>
            <a:effectLst/>
          </p:spPr>
        </p:pic>
        <p:pic>
          <p:nvPicPr>
            <p:cNvPr id="1025" name="Google Shape;1203;p77" descr="Google Shape;1203;p77"/>
            <p:cNvPicPr>
              <a:picLocks noChangeAspect="1"/>
            </p:cNvPicPr>
            <p:nvPr/>
          </p:nvPicPr>
          <p:blipFill>
            <a:blip r:embed="rId3">
              <a:extLst/>
            </a:blip>
            <a:srcRect l="26909" r="27765" b="57018"/>
            <a:stretch>
              <a:fillRect/>
            </a:stretch>
          </p:blipFill>
          <p:spPr>
            <a:xfrm rot="16200000">
              <a:off x="1839319" y="24065"/>
              <a:ext cx="987186" cy="939054"/>
            </a:xfrm>
            <a:prstGeom prst="rect">
              <a:avLst/>
            </a:prstGeom>
            <a:ln w="12700" cap="flat">
              <a:noFill/>
              <a:miter lim="400000"/>
            </a:ln>
            <a:effectLst/>
          </p:spPr>
        </p:pic>
        <p:pic>
          <p:nvPicPr>
            <p:cNvPr id="1026" name="Google Shape;1204;p77" descr="Google Shape;1204;p77"/>
            <p:cNvPicPr>
              <a:picLocks noChangeAspect="1"/>
            </p:cNvPicPr>
            <p:nvPr/>
          </p:nvPicPr>
          <p:blipFill>
            <a:blip r:embed="rId4">
              <a:extLst/>
            </a:blip>
            <a:srcRect l="26909" r="27765" b="73150"/>
            <a:stretch>
              <a:fillRect/>
            </a:stretch>
          </p:blipFill>
          <p:spPr>
            <a:xfrm rot="16200000">
              <a:off x="2600298" y="200308"/>
              <a:ext cx="987176" cy="586601"/>
            </a:xfrm>
            <a:prstGeom prst="rect">
              <a:avLst/>
            </a:prstGeom>
            <a:ln w="12700" cap="flat">
              <a:noFill/>
              <a:miter lim="400000"/>
            </a:ln>
            <a:effectLst/>
          </p:spPr>
        </p:pic>
      </p:grpSp>
      <p:grpSp>
        <p:nvGrpSpPr>
          <p:cNvPr id="1039" name="Google Shape;1205;p77"/>
          <p:cNvGrpSpPr/>
          <p:nvPr/>
        </p:nvGrpSpPr>
        <p:grpSpPr>
          <a:xfrm>
            <a:off x="1363716" y="1600312"/>
            <a:ext cx="3207609" cy="778386"/>
            <a:chOff x="0" y="0"/>
            <a:chExt cx="3207607" cy="778385"/>
          </a:xfrm>
        </p:grpSpPr>
        <p:pic>
          <p:nvPicPr>
            <p:cNvPr id="1028" name="Google Shape;1206;p77" descr="Google Shape;1206;p77"/>
            <p:cNvPicPr>
              <a:picLocks noChangeAspect="1"/>
            </p:cNvPicPr>
            <p:nvPr/>
          </p:nvPicPr>
          <p:blipFill>
            <a:blip r:embed="rId5">
              <a:extLst/>
            </a:blip>
            <a:stretch>
              <a:fillRect/>
            </a:stretch>
          </p:blipFill>
          <p:spPr>
            <a:xfrm>
              <a:off x="1101273" y="329600"/>
              <a:ext cx="448786" cy="448786"/>
            </a:xfrm>
            <a:prstGeom prst="rect">
              <a:avLst/>
            </a:prstGeom>
            <a:ln w="12700" cap="flat">
              <a:noFill/>
              <a:miter lim="400000"/>
            </a:ln>
            <a:effectLst/>
          </p:spPr>
        </p:pic>
        <p:pic>
          <p:nvPicPr>
            <p:cNvPr id="1029" name="Google Shape;1207;p77" descr="Google Shape;1207;p77"/>
            <p:cNvPicPr>
              <a:picLocks noChangeAspect="1"/>
            </p:cNvPicPr>
            <p:nvPr/>
          </p:nvPicPr>
          <p:blipFill>
            <a:blip r:embed="rId5">
              <a:extLst/>
            </a:blip>
            <a:stretch>
              <a:fillRect/>
            </a:stretch>
          </p:blipFill>
          <p:spPr>
            <a:xfrm>
              <a:off x="0" y="329600"/>
              <a:ext cx="448786" cy="448786"/>
            </a:xfrm>
            <a:prstGeom prst="rect">
              <a:avLst/>
            </a:prstGeom>
            <a:ln w="12700" cap="flat">
              <a:noFill/>
              <a:miter lim="400000"/>
            </a:ln>
            <a:effectLst/>
          </p:spPr>
        </p:pic>
        <p:pic>
          <p:nvPicPr>
            <p:cNvPr id="1030" name="Google Shape;1208;p77" descr="Google Shape;1208;p77"/>
            <p:cNvPicPr>
              <a:picLocks noChangeAspect="1"/>
            </p:cNvPicPr>
            <p:nvPr/>
          </p:nvPicPr>
          <p:blipFill>
            <a:blip r:embed="rId5">
              <a:extLst/>
            </a:blip>
            <a:stretch>
              <a:fillRect/>
            </a:stretch>
          </p:blipFill>
          <p:spPr>
            <a:xfrm>
              <a:off x="553145" y="329600"/>
              <a:ext cx="448787" cy="448786"/>
            </a:xfrm>
            <a:prstGeom prst="rect">
              <a:avLst/>
            </a:prstGeom>
            <a:ln w="12700" cap="flat">
              <a:noFill/>
              <a:miter lim="400000"/>
            </a:ln>
            <a:effectLst/>
          </p:spPr>
        </p:pic>
        <p:pic>
          <p:nvPicPr>
            <p:cNvPr id="1031" name="Google Shape;1209;p77" descr="Google Shape;1209;p77"/>
            <p:cNvPicPr>
              <a:picLocks noChangeAspect="1"/>
            </p:cNvPicPr>
            <p:nvPr/>
          </p:nvPicPr>
          <p:blipFill>
            <a:blip r:embed="rId6">
              <a:extLst/>
            </a:blip>
            <a:stretch>
              <a:fillRect/>
            </a:stretch>
          </p:blipFill>
          <p:spPr>
            <a:xfrm>
              <a:off x="100578" y="38269"/>
              <a:ext cx="270175" cy="270175"/>
            </a:xfrm>
            <a:prstGeom prst="rect">
              <a:avLst/>
            </a:prstGeom>
            <a:ln w="12700" cap="flat">
              <a:noFill/>
              <a:miter lim="400000"/>
            </a:ln>
            <a:effectLst/>
          </p:spPr>
        </p:pic>
        <p:pic>
          <p:nvPicPr>
            <p:cNvPr id="1032" name="Google Shape;1210;p77" descr="Google Shape;1210;p77"/>
            <p:cNvPicPr>
              <a:picLocks noChangeAspect="1"/>
            </p:cNvPicPr>
            <p:nvPr/>
          </p:nvPicPr>
          <p:blipFill>
            <a:blip r:embed="rId7">
              <a:extLst/>
            </a:blip>
            <a:stretch>
              <a:fillRect/>
            </a:stretch>
          </p:blipFill>
          <p:spPr>
            <a:xfrm>
              <a:off x="590553" y="0"/>
              <a:ext cx="368971" cy="368970"/>
            </a:xfrm>
            <a:prstGeom prst="rect">
              <a:avLst/>
            </a:prstGeom>
            <a:ln w="12700" cap="flat">
              <a:noFill/>
              <a:miter lim="400000"/>
            </a:ln>
            <a:effectLst/>
          </p:spPr>
        </p:pic>
        <p:pic>
          <p:nvPicPr>
            <p:cNvPr id="1033" name="Google Shape;1211;p77" descr="Google Shape;1211;p77"/>
            <p:cNvPicPr>
              <a:picLocks noChangeAspect="1"/>
            </p:cNvPicPr>
            <p:nvPr/>
          </p:nvPicPr>
          <p:blipFill>
            <a:blip r:embed="rId8">
              <a:extLst/>
            </a:blip>
            <a:stretch>
              <a:fillRect/>
            </a:stretch>
          </p:blipFill>
          <p:spPr>
            <a:xfrm>
              <a:off x="1162225" y="3258"/>
              <a:ext cx="368976" cy="368977"/>
            </a:xfrm>
            <a:prstGeom prst="rect">
              <a:avLst/>
            </a:prstGeom>
            <a:ln w="12700" cap="flat">
              <a:noFill/>
              <a:miter lim="400000"/>
            </a:ln>
            <a:effectLst/>
          </p:spPr>
        </p:pic>
        <p:pic>
          <p:nvPicPr>
            <p:cNvPr id="1034" name="Google Shape;1212;p77" descr="Google Shape;1212;p77"/>
            <p:cNvPicPr>
              <a:picLocks noChangeAspect="1"/>
            </p:cNvPicPr>
            <p:nvPr/>
          </p:nvPicPr>
          <p:blipFill>
            <a:blip r:embed="rId9">
              <a:alphaModFix amt="93000"/>
              <a:extLst/>
            </a:blip>
            <a:stretch>
              <a:fillRect/>
            </a:stretch>
          </p:blipFill>
          <p:spPr>
            <a:xfrm>
              <a:off x="1760719" y="49391"/>
              <a:ext cx="270174" cy="270188"/>
            </a:xfrm>
            <a:prstGeom prst="rect">
              <a:avLst/>
            </a:prstGeom>
            <a:ln w="12700" cap="flat">
              <a:noFill/>
              <a:miter lim="400000"/>
            </a:ln>
            <a:effectLst/>
          </p:spPr>
        </p:pic>
        <p:pic>
          <p:nvPicPr>
            <p:cNvPr id="1035" name="Google Shape;1213;p77" descr="Google Shape;1213;p77"/>
            <p:cNvPicPr>
              <a:picLocks noChangeAspect="1"/>
            </p:cNvPicPr>
            <p:nvPr/>
          </p:nvPicPr>
          <p:blipFill>
            <a:blip r:embed="rId5">
              <a:extLst/>
            </a:blip>
            <a:stretch>
              <a:fillRect/>
            </a:stretch>
          </p:blipFill>
          <p:spPr>
            <a:xfrm>
              <a:off x="2197535" y="329600"/>
              <a:ext cx="448786" cy="448786"/>
            </a:xfrm>
            <a:prstGeom prst="rect">
              <a:avLst/>
            </a:prstGeom>
            <a:ln w="12700" cap="flat">
              <a:noFill/>
              <a:miter lim="400000"/>
            </a:ln>
            <a:effectLst/>
          </p:spPr>
        </p:pic>
        <p:pic>
          <p:nvPicPr>
            <p:cNvPr id="1036" name="Google Shape;1214;p77" descr="Google Shape;1214;p77"/>
            <p:cNvPicPr>
              <a:picLocks noChangeAspect="1"/>
            </p:cNvPicPr>
            <p:nvPr/>
          </p:nvPicPr>
          <p:blipFill>
            <a:blip r:embed="rId5">
              <a:extLst/>
            </a:blip>
            <a:stretch>
              <a:fillRect/>
            </a:stretch>
          </p:blipFill>
          <p:spPr>
            <a:xfrm>
              <a:off x="2758822" y="329600"/>
              <a:ext cx="448786" cy="448786"/>
            </a:xfrm>
            <a:prstGeom prst="rect">
              <a:avLst/>
            </a:prstGeom>
            <a:ln w="12700" cap="flat">
              <a:noFill/>
              <a:miter lim="400000"/>
            </a:ln>
            <a:effectLst/>
          </p:spPr>
        </p:pic>
        <p:pic>
          <p:nvPicPr>
            <p:cNvPr id="1037" name="Google Shape;1215;p77" descr="Google Shape;1215;p77"/>
            <p:cNvPicPr>
              <a:picLocks noChangeAspect="1"/>
            </p:cNvPicPr>
            <p:nvPr/>
          </p:nvPicPr>
          <p:blipFill>
            <a:blip r:embed="rId10">
              <a:extLst/>
            </a:blip>
            <a:stretch>
              <a:fillRect/>
            </a:stretch>
          </p:blipFill>
          <p:spPr>
            <a:xfrm>
              <a:off x="2283900" y="45299"/>
              <a:ext cx="284893" cy="284893"/>
            </a:xfrm>
            <a:prstGeom prst="rect">
              <a:avLst/>
            </a:prstGeom>
            <a:ln w="12700" cap="flat">
              <a:noFill/>
              <a:miter lim="400000"/>
            </a:ln>
            <a:effectLst/>
          </p:spPr>
        </p:pic>
        <p:pic>
          <p:nvPicPr>
            <p:cNvPr id="1038" name="Google Shape;1216;p77" descr="Google Shape;1216;p77"/>
            <p:cNvPicPr>
              <a:picLocks noChangeAspect="1"/>
            </p:cNvPicPr>
            <p:nvPr/>
          </p:nvPicPr>
          <p:blipFill>
            <a:blip r:embed="rId11">
              <a:extLst/>
            </a:blip>
            <a:stretch>
              <a:fillRect/>
            </a:stretch>
          </p:blipFill>
          <p:spPr>
            <a:xfrm>
              <a:off x="2840779" y="42036"/>
              <a:ext cx="284887" cy="284899"/>
            </a:xfrm>
            <a:prstGeom prst="rect">
              <a:avLst/>
            </a:prstGeom>
            <a:ln w="12700" cap="flat">
              <a:noFill/>
              <a:miter lim="400000"/>
            </a:ln>
            <a:effectLst/>
          </p:spPr>
        </p:pic>
      </p:grpSp>
      <p:pic>
        <p:nvPicPr>
          <p:cNvPr id="1040" name="Google Shape;1217;p77" descr="Google Shape;1217;p77"/>
          <p:cNvPicPr>
            <a:picLocks noChangeAspect="1"/>
          </p:cNvPicPr>
          <p:nvPr/>
        </p:nvPicPr>
        <p:blipFill>
          <a:blip r:embed="rId5">
            <a:extLst/>
          </a:blip>
          <a:stretch>
            <a:fillRect/>
          </a:stretch>
        </p:blipFill>
        <p:spPr>
          <a:xfrm>
            <a:off x="2464990" y="3072912"/>
            <a:ext cx="448786" cy="448786"/>
          </a:xfrm>
          <a:prstGeom prst="rect">
            <a:avLst/>
          </a:prstGeom>
          <a:ln w="12700">
            <a:miter lim="400000"/>
          </a:ln>
        </p:spPr>
      </p:pic>
      <p:pic>
        <p:nvPicPr>
          <p:cNvPr id="1041" name="Google Shape;1218;p77" descr="Google Shape;1218;p77"/>
          <p:cNvPicPr>
            <a:picLocks noChangeAspect="1"/>
          </p:cNvPicPr>
          <p:nvPr/>
        </p:nvPicPr>
        <p:blipFill>
          <a:blip r:embed="rId5">
            <a:extLst/>
          </a:blip>
          <a:stretch>
            <a:fillRect/>
          </a:stretch>
        </p:blipFill>
        <p:spPr>
          <a:xfrm>
            <a:off x="1363716" y="3072912"/>
            <a:ext cx="448786" cy="448786"/>
          </a:xfrm>
          <a:prstGeom prst="rect">
            <a:avLst/>
          </a:prstGeom>
          <a:ln w="12700">
            <a:miter lim="400000"/>
          </a:ln>
        </p:spPr>
      </p:pic>
      <p:pic>
        <p:nvPicPr>
          <p:cNvPr id="1042" name="Google Shape;1219;p77" descr="Google Shape;1219;p77"/>
          <p:cNvPicPr>
            <a:picLocks noChangeAspect="1"/>
          </p:cNvPicPr>
          <p:nvPr/>
        </p:nvPicPr>
        <p:blipFill>
          <a:blip r:embed="rId5">
            <a:extLst/>
          </a:blip>
          <a:stretch>
            <a:fillRect/>
          </a:stretch>
        </p:blipFill>
        <p:spPr>
          <a:xfrm>
            <a:off x="1916862" y="3072912"/>
            <a:ext cx="448786" cy="448786"/>
          </a:xfrm>
          <a:prstGeom prst="rect">
            <a:avLst/>
          </a:prstGeom>
          <a:ln w="12700">
            <a:miter lim="400000"/>
          </a:ln>
        </p:spPr>
      </p:pic>
      <p:pic>
        <p:nvPicPr>
          <p:cNvPr id="1043" name="Google Shape;1220;p77" descr="Google Shape;1220;p77"/>
          <p:cNvPicPr>
            <a:picLocks noChangeAspect="1"/>
          </p:cNvPicPr>
          <p:nvPr/>
        </p:nvPicPr>
        <p:blipFill>
          <a:blip r:embed="rId6">
            <a:extLst/>
          </a:blip>
          <a:stretch>
            <a:fillRect/>
          </a:stretch>
        </p:blipFill>
        <p:spPr>
          <a:xfrm>
            <a:off x="1464295" y="2781581"/>
            <a:ext cx="270175" cy="270175"/>
          </a:xfrm>
          <a:prstGeom prst="rect">
            <a:avLst/>
          </a:prstGeom>
          <a:ln w="12700">
            <a:miter lim="400000"/>
          </a:ln>
        </p:spPr>
      </p:pic>
      <p:pic>
        <p:nvPicPr>
          <p:cNvPr id="1044" name="Google Shape;1221;p77" descr="Google Shape;1221;p77"/>
          <p:cNvPicPr>
            <a:picLocks noChangeAspect="1"/>
          </p:cNvPicPr>
          <p:nvPr/>
        </p:nvPicPr>
        <p:blipFill>
          <a:blip r:embed="rId7">
            <a:extLst/>
          </a:blip>
          <a:stretch>
            <a:fillRect/>
          </a:stretch>
        </p:blipFill>
        <p:spPr>
          <a:xfrm>
            <a:off x="1954271" y="2743312"/>
            <a:ext cx="368971" cy="368971"/>
          </a:xfrm>
          <a:prstGeom prst="rect">
            <a:avLst/>
          </a:prstGeom>
          <a:ln w="12700">
            <a:miter lim="400000"/>
          </a:ln>
        </p:spPr>
      </p:pic>
      <p:pic>
        <p:nvPicPr>
          <p:cNvPr id="1045" name="Google Shape;1222;p77" descr="Google Shape;1222;p77"/>
          <p:cNvPicPr>
            <a:picLocks noChangeAspect="1"/>
          </p:cNvPicPr>
          <p:nvPr/>
        </p:nvPicPr>
        <p:blipFill>
          <a:blip r:embed="rId8">
            <a:extLst/>
          </a:blip>
          <a:stretch>
            <a:fillRect/>
          </a:stretch>
        </p:blipFill>
        <p:spPr>
          <a:xfrm>
            <a:off x="2525941" y="2746570"/>
            <a:ext cx="368976" cy="368976"/>
          </a:xfrm>
          <a:prstGeom prst="rect">
            <a:avLst/>
          </a:prstGeom>
          <a:ln w="12700">
            <a:miter lim="400000"/>
          </a:ln>
        </p:spPr>
      </p:pic>
      <p:pic>
        <p:nvPicPr>
          <p:cNvPr id="1046" name="Google Shape;1223;p77" descr="Google Shape;1223;p77"/>
          <p:cNvPicPr>
            <a:picLocks noChangeAspect="1"/>
          </p:cNvPicPr>
          <p:nvPr/>
        </p:nvPicPr>
        <p:blipFill>
          <a:blip r:embed="rId12">
            <a:extLst/>
          </a:blip>
          <a:stretch>
            <a:fillRect/>
          </a:stretch>
        </p:blipFill>
        <p:spPr>
          <a:xfrm>
            <a:off x="3124435" y="2792703"/>
            <a:ext cx="270175" cy="270187"/>
          </a:xfrm>
          <a:prstGeom prst="rect">
            <a:avLst/>
          </a:prstGeom>
          <a:ln w="12700">
            <a:miter lim="400000"/>
          </a:ln>
        </p:spPr>
      </p:pic>
      <p:pic>
        <p:nvPicPr>
          <p:cNvPr id="1047" name="Google Shape;1224;p77" descr="Google Shape;1224;p77"/>
          <p:cNvPicPr>
            <a:picLocks noChangeAspect="1"/>
          </p:cNvPicPr>
          <p:nvPr/>
        </p:nvPicPr>
        <p:blipFill>
          <a:blip r:embed="rId5">
            <a:extLst/>
          </a:blip>
          <a:stretch>
            <a:fillRect/>
          </a:stretch>
        </p:blipFill>
        <p:spPr>
          <a:xfrm>
            <a:off x="3561250" y="3072912"/>
            <a:ext cx="448786" cy="448786"/>
          </a:xfrm>
          <a:prstGeom prst="rect">
            <a:avLst/>
          </a:prstGeom>
          <a:ln w="12700">
            <a:miter lim="400000"/>
          </a:ln>
        </p:spPr>
      </p:pic>
      <p:pic>
        <p:nvPicPr>
          <p:cNvPr id="1048" name="Google Shape;1225;p77" descr="Google Shape;1225;p77"/>
          <p:cNvPicPr>
            <a:picLocks noChangeAspect="1"/>
          </p:cNvPicPr>
          <p:nvPr/>
        </p:nvPicPr>
        <p:blipFill>
          <a:blip r:embed="rId5">
            <a:extLst/>
          </a:blip>
          <a:stretch>
            <a:fillRect/>
          </a:stretch>
        </p:blipFill>
        <p:spPr>
          <a:xfrm>
            <a:off x="4122539" y="3072912"/>
            <a:ext cx="448786" cy="448786"/>
          </a:xfrm>
          <a:prstGeom prst="rect">
            <a:avLst/>
          </a:prstGeom>
          <a:ln w="12700">
            <a:miter lim="400000"/>
          </a:ln>
        </p:spPr>
      </p:pic>
      <p:pic>
        <p:nvPicPr>
          <p:cNvPr id="1049" name="Google Shape;1226;p77" descr="Google Shape;1226;p77"/>
          <p:cNvPicPr>
            <a:picLocks noChangeAspect="1"/>
          </p:cNvPicPr>
          <p:nvPr/>
        </p:nvPicPr>
        <p:blipFill>
          <a:blip r:embed="rId10">
            <a:extLst/>
          </a:blip>
          <a:stretch>
            <a:fillRect/>
          </a:stretch>
        </p:blipFill>
        <p:spPr>
          <a:xfrm>
            <a:off x="3647616" y="2788611"/>
            <a:ext cx="284893" cy="284893"/>
          </a:xfrm>
          <a:prstGeom prst="rect">
            <a:avLst/>
          </a:prstGeom>
          <a:ln w="12700">
            <a:miter lim="400000"/>
          </a:ln>
        </p:spPr>
      </p:pic>
      <p:pic>
        <p:nvPicPr>
          <p:cNvPr id="1050" name="Google Shape;1227;p77" descr="Google Shape;1227;p77"/>
          <p:cNvPicPr>
            <a:picLocks noChangeAspect="1"/>
          </p:cNvPicPr>
          <p:nvPr/>
        </p:nvPicPr>
        <p:blipFill>
          <a:blip r:embed="rId11">
            <a:extLst/>
          </a:blip>
          <a:stretch>
            <a:fillRect/>
          </a:stretch>
        </p:blipFill>
        <p:spPr>
          <a:xfrm>
            <a:off x="4204496" y="2785348"/>
            <a:ext cx="284887" cy="284899"/>
          </a:xfrm>
          <a:prstGeom prst="rect">
            <a:avLst/>
          </a:prstGeom>
          <a:ln w="12700">
            <a:miter lim="400000"/>
          </a:ln>
        </p:spPr>
      </p:pic>
      <p:pic>
        <p:nvPicPr>
          <p:cNvPr id="1051" name="Google Shape;1228;p77" descr="Google Shape;1228;p77"/>
          <p:cNvPicPr>
            <a:picLocks noChangeAspect="1"/>
          </p:cNvPicPr>
          <p:nvPr/>
        </p:nvPicPr>
        <p:blipFill>
          <a:blip r:embed="rId5">
            <a:extLst/>
          </a:blip>
          <a:stretch>
            <a:fillRect/>
          </a:stretch>
        </p:blipFill>
        <p:spPr>
          <a:xfrm>
            <a:off x="3027851" y="3072912"/>
            <a:ext cx="448786" cy="448786"/>
          </a:xfrm>
          <a:prstGeom prst="rect">
            <a:avLst/>
          </a:prstGeom>
          <a:ln w="12700">
            <a:miter lim="400000"/>
          </a:ln>
        </p:spPr>
      </p:pic>
      <p:pic>
        <p:nvPicPr>
          <p:cNvPr id="1052" name="Google Shape;1229;p77" descr="Google Shape;1229;p77"/>
          <p:cNvPicPr>
            <a:picLocks noChangeAspect="1"/>
          </p:cNvPicPr>
          <p:nvPr/>
        </p:nvPicPr>
        <p:blipFill>
          <a:blip r:embed="rId13">
            <a:extLst/>
          </a:blip>
          <a:srcRect l="12217" r="37586" b="14580"/>
          <a:stretch>
            <a:fillRect/>
          </a:stretch>
        </p:blipFill>
        <p:spPr>
          <a:xfrm>
            <a:off x="48550" y="2556024"/>
            <a:ext cx="1154301" cy="1206037"/>
          </a:xfrm>
          <a:prstGeom prst="rect">
            <a:avLst/>
          </a:prstGeom>
          <a:ln w="12700">
            <a:miter lim="400000"/>
          </a:ln>
        </p:spPr>
      </p:pic>
      <p:pic>
        <p:nvPicPr>
          <p:cNvPr id="1053" name="Google Shape;1230;p77" descr="Google Shape;1230;p77"/>
          <p:cNvPicPr>
            <a:picLocks noChangeAspect="1"/>
          </p:cNvPicPr>
          <p:nvPr/>
        </p:nvPicPr>
        <p:blipFill>
          <a:blip r:embed="rId14">
            <a:extLst/>
          </a:blip>
          <a:srcRect l="19161" r="21952"/>
          <a:stretch>
            <a:fillRect/>
          </a:stretch>
        </p:blipFill>
        <p:spPr>
          <a:xfrm>
            <a:off x="124740" y="1486517"/>
            <a:ext cx="1071972" cy="1005958"/>
          </a:xfrm>
          <a:prstGeom prst="rect">
            <a:avLst/>
          </a:prstGeom>
          <a:ln w="12700">
            <a:miter lim="400000"/>
          </a:ln>
        </p:spPr>
      </p:pic>
      <p:pic>
        <p:nvPicPr>
          <p:cNvPr id="1054" name="Google Shape;1231;p77" descr="Google Shape;1231;p77"/>
          <p:cNvPicPr>
            <a:picLocks noChangeAspect="1"/>
          </p:cNvPicPr>
          <p:nvPr/>
        </p:nvPicPr>
        <p:blipFill>
          <a:blip r:embed="rId15">
            <a:extLst/>
          </a:blip>
          <a:stretch>
            <a:fillRect/>
          </a:stretch>
        </p:blipFill>
        <p:spPr>
          <a:xfrm rot="10931448" flipH="1">
            <a:off x="4862052" y="2039555"/>
            <a:ext cx="2036623" cy="1289413"/>
          </a:xfrm>
          <a:prstGeom prst="rect">
            <a:avLst/>
          </a:prstGeom>
          <a:ln w="12700">
            <a:miter lim="400000"/>
          </a:ln>
        </p:spPr>
      </p:pic>
      <p:pic>
        <p:nvPicPr>
          <p:cNvPr id="1055" name="Google Shape;1232;p77" descr="Google Shape;1232;p77"/>
          <p:cNvPicPr>
            <a:picLocks noChangeAspect="1"/>
          </p:cNvPicPr>
          <p:nvPr/>
        </p:nvPicPr>
        <p:blipFill>
          <a:blip r:embed="rId15">
            <a:extLst/>
          </a:blip>
          <a:stretch>
            <a:fillRect/>
          </a:stretch>
        </p:blipFill>
        <p:spPr>
          <a:xfrm rot="10931451" flipH="1">
            <a:off x="4703879" y="2655565"/>
            <a:ext cx="1235964" cy="782523"/>
          </a:xfrm>
          <a:prstGeom prst="rect">
            <a:avLst/>
          </a:prstGeom>
          <a:ln w="12700">
            <a:miter lim="400000"/>
          </a:ln>
        </p:spPr>
      </p:pic>
      <p:sp>
        <p:nvSpPr>
          <p:cNvPr id="1056" name="Google Shape;1233;p77"/>
          <p:cNvSpPr/>
          <p:nvPr/>
        </p:nvSpPr>
        <p:spPr>
          <a:xfrm>
            <a:off x="3970649" y="3580574"/>
            <a:ext cx="4508401" cy="577618"/>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800" b="1">
                <a:solidFill>
                  <a:srgbClr val="6AA84F"/>
                </a:solidFill>
              </a:defRPr>
            </a:lvl1pPr>
          </a:lstStyle>
          <a:p>
            <a:r>
              <a:t>Grace period: k blocks </a:t>
            </a:r>
          </a:p>
        </p:txBody>
      </p:sp>
      <p:sp>
        <p:nvSpPr>
          <p:cNvPr id="1057" name="Google Shape;1234;p77"/>
          <p:cNvSpPr/>
          <p:nvPr/>
        </p:nvSpPr>
        <p:spPr>
          <a:xfrm>
            <a:off x="3556725" y="-6301"/>
            <a:ext cx="5511001" cy="1692824"/>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457200" indent="-393700">
              <a:buClr>
                <a:srgbClr val="FFFFFF"/>
              </a:buClr>
              <a:buSzPts val="2600"/>
              <a:buFont typeface="Times New Roman"/>
              <a:buChar char="●"/>
              <a:defRPr sz="2600">
                <a:solidFill>
                  <a:srgbClr val="FFFFFF"/>
                </a:solidFill>
                <a:latin typeface="Times New Roman"/>
                <a:ea typeface="Times New Roman"/>
                <a:cs typeface="Times New Roman"/>
                <a:sym typeface="Times New Roman"/>
              </a:defRPr>
            </a:pPr>
            <a:r>
              <a:t>Stop optimistic output</a:t>
            </a:r>
          </a:p>
          <a:p>
            <a:pPr marL="457200" indent="-393700">
              <a:buClr>
                <a:srgbClr val="FFFFFF"/>
              </a:buClr>
              <a:buSzPts val="2600"/>
              <a:buFont typeface="Times New Roman"/>
              <a:buChar char="●"/>
              <a:defRPr sz="2600">
                <a:solidFill>
                  <a:srgbClr val="FFFFFF"/>
                </a:solidFill>
                <a:latin typeface="Times New Roman"/>
                <a:ea typeface="Times New Roman"/>
                <a:cs typeface="Times New Roman"/>
                <a:sym typeface="Times New Roman"/>
              </a:defRPr>
            </a:pPr>
            <a:r>
              <a:t>Share knowledge</a:t>
            </a:r>
          </a:p>
          <a:p>
            <a:pPr marL="457200" indent="-393700">
              <a:buClr>
                <a:srgbClr val="FFFFFF"/>
              </a:buClr>
              <a:buSzPts val="2600"/>
              <a:buFont typeface="Times New Roman"/>
              <a:buChar char="●"/>
              <a:defRPr sz="2600">
                <a:solidFill>
                  <a:srgbClr val="FFFFFF"/>
                </a:solidFill>
                <a:latin typeface="Times New Roman"/>
                <a:ea typeface="Times New Roman"/>
                <a:cs typeface="Times New Roman"/>
                <a:sym typeface="Times New Roman"/>
              </a:defRPr>
            </a:pPr>
            <a:r>
              <a:t>All knowledge → blockchain</a:t>
            </a:r>
          </a:p>
        </p:txBody>
      </p:sp>
      <p:grpSp>
        <p:nvGrpSpPr>
          <p:cNvPr id="1060" name="Google Shape;1235;p77"/>
          <p:cNvGrpSpPr/>
          <p:nvPr/>
        </p:nvGrpSpPr>
        <p:grpSpPr>
          <a:xfrm>
            <a:off x="-1372275" y="-1"/>
            <a:ext cx="10869901" cy="1692824"/>
            <a:chOff x="0" y="0"/>
            <a:chExt cx="10869900" cy="1692823"/>
          </a:xfrm>
        </p:grpSpPr>
        <p:sp>
          <p:nvSpPr>
            <p:cNvPr id="1058" name="Rectangle"/>
            <p:cNvSpPr/>
            <p:nvPr/>
          </p:nvSpPr>
          <p:spPr>
            <a:xfrm>
              <a:off x="0" y="0"/>
              <a:ext cx="10869901" cy="1366201"/>
            </a:xfrm>
            <a:prstGeom prst="rect">
              <a:avLst/>
            </a:prstGeom>
            <a:solidFill>
              <a:srgbClr val="D9EAD3"/>
            </a:solidFill>
            <a:ln w="12700" cap="flat">
              <a:noFill/>
              <a:miter lim="400000"/>
            </a:ln>
            <a:effectLst/>
          </p:spPr>
          <p:txBody>
            <a:bodyPr wrap="square" lIns="45719" tIns="45719" rIns="45719" bIns="45719" numCol="1" anchor="t">
              <a:noAutofit/>
            </a:bodyPr>
            <a:lstStyle/>
            <a:p>
              <a:pPr>
                <a:defRPr sz="2800">
                  <a:solidFill>
                    <a:srgbClr val="000000"/>
                  </a:solidFill>
                  <a:latin typeface="Times New Roman"/>
                  <a:ea typeface="Times New Roman"/>
                  <a:cs typeface="Times New Roman"/>
                  <a:sym typeface="Times New Roman"/>
                </a:defRPr>
              </a:pPr>
              <a:endParaRPr/>
            </a:p>
          </p:txBody>
        </p:sp>
        <p:sp>
          <p:nvSpPr>
            <p:cNvPr id="1059" name="Stop participating in fast path…"/>
            <p:cNvSpPr/>
            <p:nvPr/>
          </p:nvSpPr>
          <p:spPr>
            <a:xfrm>
              <a:off x="0" y="0"/>
              <a:ext cx="10869901" cy="1692823"/>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p>
              <a:pPr indent="2743200">
                <a:defRPr sz="2600">
                  <a:solidFill>
                    <a:srgbClr val="000000"/>
                  </a:solidFill>
                  <a:latin typeface="Times New Roman"/>
                  <a:ea typeface="Times New Roman"/>
                  <a:cs typeface="Times New Roman"/>
                  <a:sym typeface="Times New Roman"/>
                </a:defRPr>
              </a:pPr>
              <a:r>
                <a:t>Stop participating in fast path</a:t>
              </a:r>
            </a:p>
            <a:p>
              <a:pPr indent="2743200">
                <a:defRPr sz="2600">
                  <a:solidFill>
                    <a:srgbClr val="000000"/>
                  </a:solidFill>
                  <a:latin typeface="Times New Roman"/>
                  <a:ea typeface="Times New Roman"/>
                  <a:cs typeface="Times New Roman"/>
                  <a:sym typeface="Times New Roman"/>
                </a:defRPr>
              </a:pPr>
              <a:r>
                <a:t>Tell others what you know</a:t>
              </a:r>
            </a:p>
            <a:p>
              <a:pPr indent="2743200">
                <a:defRPr sz="2600">
                  <a:solidFill>
                    <a:srgbClr val="000000"/>
                  </a:solidFill>
                  <a:latin typeface="Times New Roman"/>
                  <a:ea typeface="Times New Roman"/>
                  <a:cs typeface="Times New Roman"/>
                  <a:sym typeface="Times New Roman"/>
                </a:defRPr>
              </a:pPr>
              <a:r>
                <a:t>Post notarized but uncheckpointed TXs to slowchain</a:t>
              </a:r>
            </a:p>
          </p:txBody>
        </p:sp>
      </p:grpSp>
      <p:pic>
        <p:nvPicPr>
          <p:cNvPr id="1061" name="Google Shape;1236;p77" descr="Google Shape;1236;p77"/>
          <p:cNvPicPr>
            <a:picLocks noChangeAspect="1"/>
          </p:cNvPicPr>
          <p:nvPr/>
        </p:nvPicPr>
        <p:blipFill>
          <a:blip r:embed="rId16">
            <a:extLst/>
          </a:blip>
          <a:stretch>
            <a:fillRect/>
          </a:stretch>
        </p:blipFill>
        <p:spPr>
          <a:xfrm>
            <a:off x="943907" y="148649"/>
            <a:ext cx="320181" cy="284877"/>
          </a:xfrm>
          <a:prstGeom prst="rect">
            <a:avLst/>
          </a:prstGeom>
          <a:ln w="12700">
            <a:miter lim="400000"/>
          </a:ln>
        </p:spPr>
      </p:pic>
      <p:pic>
        <p:nvPicPr>
          <p:cNvPr id="1062" name="Google Shape;1237;p77" descr="Google Shape;1237;p77"/>
          <p:cNvPicPr>
            <a:picLocks noChangeAspect="1"/>
          </p:cNvPicPr>
          <p:nvPr/>
        </p:nvPicPr>
        <p:blipFill>
          <a:blip r:embed="rId17">
            <a:extLst/>
          </a:blip>
          <a:stretch>
            <a:fillRect/>
          </a:stretch>
        </p:blipFill>
        <p:spPr>
          <a:xfrm>
            <a:off x="943916" y="540665"/>
            <a:ext cx="320179" cy="284861"/>
          </a:xfrm>
          <a:prstGeom prst="rect">
            <a:avLst/>
          </a:prstGeom>
          <a:ln w="12700">
            <a:miter lim="400000"/>
          </a:ln>
        </p:spPr>
      </p:pic>
      <p:pic>
        <p:nvPicPr>
          <p:cNvPr id="1063" name="Google Shape;1238;p77" descr="Google Shape;1238;p77"/>
          <p:cNvPicPr>
            <a:picLocks noChangeAspect="1"/>
          </p:cNvPicPr>
          <p:nvPr/>
        </p:nvPicPr>
        <p:blipFill>
          <a:blip r:embed="rId18">
            <a:extLst/>
          </a:blip>
          <a:stretch>
            <a:fillRect/>
          </a:stretch>
        </p:blipFill>
        <p:spPr>
          <a:xfrm>
            <a:off x="943922" y="937299"/>
            <a:ext cx="335381" cy="298401"/>
          </a:xfrm>
          <a:prstGeom prst="rect">
            <a:avLst/>
          </a:prstGeom>
          <a:ln w="12700">
            <a:miter lim="400000"/>
          </a:ln>
        </p:spPr>
      </p:pic>
      <p:pic>
        <p:nvPicPr>
          <p:cNvPr id="1064" name="Google Shape;1239;p77" descr="Google Shape;1239;p77"/>
          <p:cNvPicPr>
            <a:picLocks noChangeAspect="1"/>
          </p:cNvPicPr>
          <p:nvPr/>
        </p:nvPicPr>
        <p:blipFill>
          <a:blip r:embed="rId17">
            <a:extLst/>
          </a:blip>
          <a:stretch>
            <a:fillRect/>
          </a:stretch>
        </p:blipFill>
        <p:spPr>
          <a:xfrm>
            <a:off x="869828" y="2387286"/>
            <a:ext cx="368976" cy="368948"/>
          </a:xfrm>
          <a:prstGeom prst="rect">
            <a:avLst/>
          </a:prstGeom>
          <a:ln w="12700">
            <a:miter lim="400000"/>
          </a:ln>
        </p:spPr>
      </p:pic>
      <p:pic>
        <p:nvPicPr>
          <p:cNvPr id="1065" name="Google Shape;1240;p77" descr="Google Shape;1240;p77"/>
          <p:cNvPicPr>
            <a:picLocks noChangeAspect="1"/>
          </p:cNvPicPr>
          <p:nvPr/>
        </p:nvPicPr>
        <p:blipFill>
          <a:blip r:embed="rId18">
            <a:extLst/>
          </a:blip>
          <a:stretch>
            <a:fillRect/>
          </a:stretch>
        </p:blipFill>
        <p:spPr>
          <a:xfrm>
            <a:off x="5971975" y="1746348"/>
            <a:ext cx="505751" cy="505751"/>
          </a:xfrm>
          <a:prstGeom prst="rect">
            <a:avLst/>
          </a:prstGeom>
          <a:ln w="12700">
            <a:miter lim="400000"/>
          </a:ln>
        </p:spPr>
      </p:pic>
      <p:pic>
        <p:nvPicPr>
          <p:cNvPr id="1066" name="Google Shape;1241;p77" descr="Google Shape;1241;p77"/>
          <p:cNvPicPr>
            <a:picLocks noChangeAspect="1"/>
          </p:cNvPicPr>
          <p:nvPr/>
        </p:nvPicPr>
        <p:blipFill>
          <a:blip r:embed="rId19">
            <a:extLst/>
          </a:blip>
          <a:stretch>
            <a:fillRect/>
          </a:stretch>
        </p:blipFill>
        <p:spPr>
          <a:xfrm rot="5400000">
            <a:off x="184013" y="2158975"/>
            <a:ext cx="1000225" cy="825550"/>
          </a:xfrm>
          <a:prstGeom prst="rect">
            <a:avLst/>
          </a:prstGeom>
          <a:ln w="12700">
            <a:miter lim="400000"/>
          </a:ln>
        </p:spPr>
      </p:pic>
    </p:spTree>
    <p:extLst>
      <p:ext uri="{BB962C8B-B14F-4D97-AF65-F5344CB8AC3E}">
        <p14:creationId xmlns:p14="http://schemas.microsoft.com/office/powerpoint/2010/main" val="840507850"/>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3" name="Google Shape;1269;p79"/>
          <p:cNvGrpSpPr/>
          <p:nvPr/>
        </p:nvGrpSpPr>
        <p:grpSpPr>
          <a:xfrm>
            <a:off x="535538" y="3885924"/>
            <a:ext cx="4672936" cy="1006187"/>
            <a:chOff x="0" y="0"/>
            <a:chExt cx="4672935" cy="1006186"/>
          </a:xfrm>
        </p:grpSpPr>
        <p:pic>
          <p:nvPicPr>
            <p:cNvPr id="1068" name="Google Shape;1270;p79" descr="Google Shape;1270;p79"/>
            <p:cNvPicPr>
              <a:picLocks noChangeAspect="1"/>
            </p:cNvPicPr>
            <p:nvPr/>
          </p:nvPicPr>
          <p:blipFill>
            <a:blip r:embed="rId2">
              <a:extLst/>
            </a:blip>
            <a:srcRect l="26909" r="27765" b="57018"/>
            <a:stretch>
              <a:fillRect/>
            </a:stretch>
          </p:blipFill>
          <p:spPr>
            <a:xfrm rot="16200000">
              <a:off x="-24066" y="43066"/>
              <a:ext cx="987186" cy="939055"/>
            </a:xfrm>
            <a:prstGeom prst="rect">
              <a:avLst/>
            </a:prstGeom>
            <a:ln w="12700" cap="flat">
              <a:noFill/>
              <a:miter lim="400000"/>
            </a:ln>
            <a:effectLst/>
          </p:spPr>
        </p:pic>
        <p:pic>
          <p:nvPicPr>
            <p:cNvPr id="1069" name="Google Shape;1271;p79" descr="Google Shape;1271;p79"/>
            <p:cNvPicPr>
              <a:picLocks noChangeAspect="1"/>
            </p:cNvPicPr>
            <p:nvPr/>
          </p:nvPicPr>
          <p:blipFill>
            <a:blip r:embed="rId2">
              <a:extLst/>
            </a:blip>
            <a:srcRect l="26909" r="27765" b="57018"/>
            <a:stretch>
              <a:fillRect/>
            </a:stretch>
          </p:blipFill>
          <p:spPr>
            <a:xfrm rot="16200000">
              <a:off x="914987" y="24069"/>
              <a:ext cx="987186" cy="939054"/>
            </a:xfrm>
            <a:prstGeom prst="rect">
              <a:avLst/>
            </a:prstGeom>
            <a:ln w="12700" cap="flat">
              <a:noFill/>
              <a:miter lim="400000"/>
            </a:ln>
            <a:effectLst/>
          </p:spPr>
        </p:pic>
        <p:pic>
          <p:nvPicPr>
            <p:cNvPr id="1070" name="Google Shape;1272;p79" descr="Google Shape;1272;p79"/>
            <p:cNvPicPr>
              <a:picLocks noChangeAspect="1"/>
            </p:cNvPicPr>
            <p:nvPr/>
          </p:nvPicPr>
          <p:blipFill>
            <a:blip r:embed="rId2">
              <a:extLst/>
            </a:blip>
            <a:srcRect l="26909" r="27765" b="57018"/>
            <a:stretch>
              <a:fillRect/>
            </a:stretch>
          </p:blipFill>
          <p:spPr>
            <a:xfrm rot="16200000">
              <a:off x="1839319" y="24069"/>
              <a:ext cx="987186" cy="939054"/>
            </a:xfrm>
            <a:prstGeom prst="rect">
              <a:avLst/>
            </a:prstGeom>
            <a:ln w="12700" cap="flat">
              <a:noFill/>
              <a:miter lim="400000"/>
            </a:ln>
            <a:effectLst/>
          </p:spPr>
        </p:pic>
        <p:pic>
          <p:nvPicPr>
            <p:cNvPr id="1071" name="Google Shape;1273;p79" descr="Google Shape;1273;p79"/>
            <p:cNvPicPr>
              <a:picLocks noChangeAspect="1"/>
            </p:cNvPicPr>
            <p:nvPr/>
          </p:nvPicPr>
          <p:blipFill>
            <a:blip r:embed="rId2">
              <a:extLst/>
            </a:blip>
            <a:srcRect l="26909" r="27765" b="57018"/>
            <a:stretch>
              <a:fillRect/>
            </a:stretch>
          </p:blipFill>
          <p:spPr>
            <a:xfrm rot="16200000">
              <a:off x="2776525" y="24079"/>
              <a:ext cx="987186" cy="939054"/>
            </a:xfrm>
            <a:prstGeom prst="rect">
              <a:avLst/>
            </a:prstGeom>
            <a:ln w="12700" cap="flat">
              <a:noFill/>
              <a:miter lim="400000"/>
            </a:ln>
            <a:effectLst/>
          </p:spPr>
        </p:pic>
        <p:pic>
          <p:nvPicPr>
            <p:cNvPr id="1072" name="Google Shape;1274;p79" descr="Google Shape;1274;p79"/>
            <p:cNvPicPr>
              <a:picLocks noChangeAspect="1"/>
            </p:cNvPicPr>
            <p:nvPr/>
          </p:nvPicPr>
          <p:blipFill>
            <a:blip r:embed="rId3">
              <a:extLst/>
            </a:blip>
            <a:srcRect l="26909" r="27765" b="57252"/>
            <a:stretch>
              <a:fillRect/>
            </a:stretch>
          </p:blipFill>
          <p:spPr>
            <a:xfrm rot="16200000">
              <a:off x="3712373" y="26637"/>
              <a:ext cx="987201" cy="933926"/>
            </a:xfrm>
            <a:prstGeom prst="rect">
              <a:avLst/>
            </a:prstGeom>
            <a:ln w="12700" cap="flat">
              <a:noFill/>
              <a:miter lim="400000"/>
            </a:ln>
            <a:effectLst/>
          </p:spPr>
        </p:pic>
      </p:grpSp>
      <p:grpSp>
        <p:nvGrpSpPr>
          <p:cNvPr id="1078" name="Google Shape;1275;p79"/>
          <p:cNvGrpSpPr/>
          <p:nvPr/>
        </p:nvGrpSpPr>
        <p:grpSpPr>
          <a:xfrm>
            <a:off x="5183737" y="3885929"/>
            <a:ext cx="3387187" cy="1006183"/>
            <a:chOff x="0" y="0"/>
            <a:chExt cx="3387185" cy="1006181"/>
          </a:xfrm>
        </p:grpSpPr>
        <p:pic>
          <p:nvPicPr>
            <p:cNvPr id="1074" name="Google Shape;1276;p79" descr="Google Shape;1276;p79"/>
            <p:cNvPicPr>
              <a:picLocks noChangeAspect="1"/>
            </p:cNvPicPr>
            <p:nvPr/>
          </p:nvPicPr>
          <p:blipFill>
            <a:blip r:embed="rId3">
              <a:extLst/>
            </a:blip>
            <a:srcRect l="26909" r="27765" b="57018"/>
            <a:stretch>
              <a:fillRect/>
            </a:stretch>
          </p:blipFill>
          <p:spPr>
            <a:xfrm rot="16200000">
              <a:off x="-24066" y="43063"/>
              <a:ext cx="987185" cy="939054"/>
            </a:xfrm>
            <a:prstGeom prst="rect">
              <a:avLst/>
            </a:prstGeom>
            <a:ln w="12700" cap="flat">
              <a:noFill/>
              <a:miter lim="400000"/>
            </a:ln>
            <a:effectLst/>
          </p:spPr>
        </p:pic>
        <p:pic>
          <p:nvPicPr>
            <p:cNvPr id="1075" name="Google Shape;1277;p79" descr="Google Shape;1277;p79"/>
            <p:cNvPicPr>
              <a:picLocks noChangeAspect="1"/>
            </p:cNvPicPr>
            <p:nvPr/>
          </p:nvPicPr>
          <p:blipFill>
            <a:blip r:embed="rId3">
              <a:extLst/>
            </a:blip>
            <a:srcRect l="26909" r="27765" b="57018"/>
            <a:stretch>
              <a:fillRect/>
            </a:stretch>
          </p:blipFill>
          <p:spPr>
            <a:xfrm rot="16200000">
              <a:off x="914987" y="24065"/>
              <a:ext cx="987185" cy="939054"/>
            </a:xfrm>
            <a:prstGeom prst="rect">
              <a:avLst/>
            </a:prstGeom>
            <a:ln w="12700" cap="flat">
              <a:noFill/>
              <a:miter lim="400000"/>
            </a:ln>
            <a:effectLst/>
          </p:spPr>
        </p:pic>
        <p:pic>
          <p:nvPicPr>
            <p:cNvPr id="1076" name="Google Shape;1278;p79" descr="Google Shape;1278;p79"/>
            <p:cNvPicPr>
              <a:picLocks noChangeAspect="1"/>
            </p:cNvPicPr>
            <p:nvPr/>
          </p:nvPicPr>
          <p:blipFill>
            <a:blip r:embed="rId3">
              <a:extLst/>
            </a:blip>
            <a:srcRect l="26909" r="27765" b="57018"/>
            <a:stretch>
              <a:fillRect/>
            </a:stretch>
          </p:blipFill>
          <p:spPr>
            <a:xfrm rot="16200000">
              <a:off x="1839319" y="24065"/>
              <a:ext cx="987186" cy="939054"/>
            </a:xfrm>
            <a:prstGeom prst="rect">
              <a:avLst/>
            </a:prstGeom>
            <a:ln w="12700" cap="flat">
              <a:noFill/>
              <a:miter lim="400000"/>
            </a:ln>
            <a:effectLst/>
          </p:spPr>
        </p:pic>
        <p:pic>
          <p:nvPicPr>
            <p:cNvPr id="1077" name="Google Shape;1279;p79" descr="Google Shape;1279;p79"/>
            <p:cNvPicPr>
              <a:picLocks noChangeAspect="1"/>
            </p:cNvPicPr>
            <p:nvPr/>
          </p:nvPicPr>
          <p:blipFill>
            <a:blip r:embed="rId4">
              <a:extLst/>
            </a:blip>
            <a:srcRect l="26909" r="27765" b="73150"/>
            <a:stretch>
              <a:fillRect/>
            </a:stretch>
          </p:blipFill>
          <p:spPr>
            <a:xfrm rot="16200000">
              <a:off x="2600298" y="200308"/>
              <a:ext cx="987176" cy="586601"/>
            </a:xfrm>
            <a:prstGeom prst="rect">
              <a:avLst/>
            </a:prstGeom>
            <a:ln w="12700" cap="flat">
              <a:noFill/>
              <a:miter lim="400000"/>
            </a:ln>
            <a:effectLst/>
          </p:spPr>
        </p:pic>
      </p:grpSp>
      <p:sp>
        <p:nvSpPr>
          <p:cNvPr id="1079" name="Google Shape;1280;p79"/>
          <p:cNvSpPr/>
          <p:nvPr/>
        </p:nvSpPr>
        <p:spPr>
          <a:xfrm>
            <a:off x="341599" y="77749"/>
            <a:ext cx="8505602" cy="764001"/>
          </a:xfrm>
          <a:prstGeom prst="rect">
            <a:avLst/>
          </a:prstGeom>
          <a:ln w="12700">
            <a:miter lim="400000"/>
          </a:ln>
          <a:extLst>
            <a:ext uri="{C572A759-6A51-4108-AA02-DFA0A04FC94B}">
              <ma14:wrappingTextBoxFlag xmlns:ma14="http://schemas.microsoft.com/office/mac/drawingml/2011/main" xmlns="" val="1"/>
            </a:ext>
          </a:extLst>
        </p:spPr>
        <p:txBody>
          <a:bodyPr lIns="32749" tIns="32749" rIns="32749" bIns="32749" anchor="ctr">
            <a:spAutoFit/>
          </a:bodyPr>
          <a:lstStyle>
            <a:lvl1pPr algn="ctr">
              <a:defRPr sz="4600">
                <a:solidFill>
                  <a:srgbClr val="38761D"/>
                </a:solidFill>
                <a:latin typeface="Oswald"/>
                <a:ea typeface="Oswald"/>
                <a:cs typeface="Oswald"/>
                <a:sym typeface="Oswald"/>
              </a:defRPr>
            </a:lvl1pPr>
          </a:lstStyle>
          <a:p>
            <a:r>
              <a:t>Summary</a:t>
            </a:r>
          </a:p>
        </p:txBody>
      </p:sp>
      <p:pic>
        <p:nvPicPr>
          <p:cNvPr id="1080" name="Google Shape;1281;p79" descr="Google Shape;1281;p79"/>
          <p:cNvPicPr>
            <a:picLocks noChangeAspect="1"/>
          </p:cNvPicPr>
          <p:nvPr/>
        </p:nvPicPr>
        <p:blipFill>
          <a:blip r:embed="rId5">
            <a:alphaModFix amt="35000"/>
            <a:extLst/>
          </a:blip>
          <a:srcRect l="9946" r="51516"/>
          <a:stretch>
            <a:fillRect/>
          </a:stretch>
        </p:blipFill>
        <p:spPr>
          <a:xfrm rot="5400000">
            <a:off x="2737899" y="2208500"/>
            <a:ext cx="859677" cy="3048127"/>
          </a:xfrm>
          <a:prstGeom prst="rect">
            <a:avLst/>
          </a:prstGeom>
          <a:ln w="12700">
            <a:miter lim="400000"/>
          </a:ln>
        </p:spPr>
      </p:pic>
      <p:sp>
        <p:nvSpPr>
          <p:cNvPr id="1081" name="Google Shape;1282;p79"/>
          <p:cNvSpPr/>
          <p:nvPr/>
        </p:nvSpPr>
        <p:spPr>
          <a:xfrm>
            <a:off x="2302199" y="2913513"/>
            <a:ext cx="2622601" cy="71316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800" b="1">
                <a:solidFill>
                  <a:srgbClr val="999999"/>
                </a:solidFill>
              </a:defRPr>
            </a:lvl1pPr>
          </a:lstStyle>
          <a:p>
            <a:r>
              <a:t>k blocks</a:t>
            </a:r>
          </a:p>
        </p:txBody>
      </p:sp>
      <p:grpSp>
        <p:nvGrpSpPr>
          <p:cNvPr id="1084" name="Google Shape;1283;p79"/>
          <p:cNvGrpSpPr/>
          <p:nvPr/>
        </p:nvGrpSpPr>
        <p:grpSpPr>
          <a:xfrm>
            <a:off x="7488525" y="3030650"/>
            <a:ext cx="1410901" cy="1006201"/>
            <a:chOff x="0" y="0"/>
            <a:chExt cx="1410900" cy="1006200"/>
          </a:xfrm>
        </p:grpSpPr>
        <p:sp>
          <p:nvSpPr>
            <p:cNvPr id="1082" name="Rectangle"/>
            <p:cNvSpPr/>
            <p:nvPr/>
          </p:nvSpPr>
          <p:spPr>
            <a:xfrm>
              <a:off x="-1" y="-1"/>
              <a:ext cx="1410902" cy="1006202"/>
            </a:xfrm>
            <a:prstGeom prst="rect">
              <a:avLst/>
            </a:prstGeom>
            <a:solidFill>
              <a:srgbClr val="B45F06"/>
            </a:solidFill>
            <a:ln w="12700" cap="flat">
              <a:noFill/>
              <a:miter lim="400000"/>
            </a:ln>
            <a:effectLst/>
          </p:spPr>
          <p:txBody>
            <a:bodyPr wrap="square" lIns="45719" tIns="45719" rIns="45719" bIns="45719" numCol="1" anchor="t">
              <a:noAutofit/>
            </a:bodyPr>
            <a:lstStyle/>
            <a:p>
              <a:pPr algn="ctr">
                <a:defRPr sz="2800" b="1">
                  <a:solidFill>
                    <a:srgbClr val="FFFFFF"/>
                  </a:solidFill>
                </a:defRPr>
              </a:pPr>
              <a:endParaRPr/>
            </a:p>
          </p:txBody>
        </p:sp>
        <p:sp>
          <p:nvSpPr>
            <p:cNvPr id="1083" name="Slow mode"/>
            <p:cNvSpPr/>
            <p:nvPr/>
          </p:nvSpPr>
          <p:spPr>
            <a:xfrm>
              <a:off x="-1" y="-1"/>
              <a:ext cx="1410902" cy="9840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lgn="ctr">
                <a:defRPr sz="2800" b="1">
                  <a:solidFill>
                    <a:srgbClr val="FFFFFF"/>
                  </a:solidFill>
                </a:defRPr>
              </a:lvl1pPr>
            </a:lstStyle>
            <a:p>
              <a:r>
                <a:t>Slow mode</a:t>
              </a:r>
            </a:p>
          </p:txBody>
        </p:sp>
      </p:grpSp>
      <p:grpSp>
        <p:nvGrpSpPr>
          <p:cNvPr id="1087" name="Google Shape;1284;p79"/>
          <p:cNvGrpSpPr/>
          <p:nvPr/>
        </p:nvGrpSpPr>
        <p:grpSpPr>
          <a:xfrm>
            <a:off x="5407538" y="3030675"/>
            <a:ext cx="1762501" cy="1006201"/>
            <a:chOff x="0" y="0"/>
            <a:chExt cx="1762499" cy="1006200"/>
          </a:xfrm>
        </p:grpSpPr>
        <p:sp>
          <p:nvSpPr>
            <p:cNvPr id="1085" name="Rectangle"/>
            <p:cNvSpPr/>
            <p:nvPr/>
          </p:nvSpPr>
          <p:spPr>
            <a:xfrm>
              <a:off x="0" y="-1"/>
              <a:ext cx="1762500" cy="1006202"/>
            </a:xfrm>
            <a:prstGeom prst="rect">
              <a:avLst/>
            </a:prstGeom>
            <a:solidFill>
              <a:srgbClr val="274E13"/>
            </a:solidFill>
            <a:ln w="12700" cap="flat">
              <a:noFill/>
              <a:miter lim="400000"/>
            </a:ln>
            <a:effectLst/>
          </p:spPr>
          <p:txBody>
            <a:bodyPr wrap="square" lIns="45719" tIns="45719" rIns="45719" bIns="45719" numCol="1" anchor="t">
              <a:noAutofit/>
            </a:bodyPr>
            <a:lstStyle/>
            <a:p>
              <a:pPr algn="ctr">
                <a:defRPr sz="2800" b="1">
                  <a:solidFill>
                    <a:srgbClr val="FFFFFF"/>
                  </a:solidFill>
                </a:defRPr>
              </a:pPr>
              <a:endParaRPr/>
            </a:p>
          </p:txBody>
        </p:sp>
        <p:sp>
          <p:nvSpPr>
            <p:cNvPr id="1086" name="Grace period"/>
            <p:cNvSpPr/>
            <p:nvPr/>
          </p:nvSpPr>
          <p:spPr>
            <a:xfrm>
              <a:off x="0" y="-1"/>
              <a:ext cx="1762500" cy="98401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91424" tIns="91424" rIns="91424" bIns="91424" numCol="1" anchor="t">
              <a:spAutoFit/>
            </a:bodyPr>
            <a:lstStyle>
              <a:lvl1pPr algn="ctr">
                <a:defRPr sz="2800" b="1">
                  <a:solidFill>
                    <a:srgbClr val="FFFFFF"/>
                  </a:solidFill>
                </a:defRPr>
              </a:lvl1pPr>
            </a:lstStyle>
            <a:p>
              <a:r>
                <a:t>Grace period</a:t>
              </a:r>
            </a:p>
          </p:txBody>
        </p:sp>
      </p:grpSp>
      <p:pic>
        <p:nvPicPr>
          <p:cNvPr id="1088" name="Google Shape;1285;p79" descr="Google Shape;1285;p79"/>
          <p:cNvPicPr>
            <a:picLocks noChangeAspect="1"/>
          </p:cNvPicPr>
          <p:nvPr/>
        </p:nvPicPr>
        <p:blipFill>
          <a:blip r:embed="rId6">
            <a:extLst/>
          </a:blip>
          <a:stretch>
            <a:fillRect/>
          </a:stretch>
        </p:blipFill>
        <p:spPr>
          <a:xfrm>
            <a:off x="572299" y="3750774"/>
            <a:ext cx="563926" cy="631001"/>
          </a:xfrm>
          <a:prstGeom prst="rect">
            <a:avLst/>
          </a:prstGeom>
          <a:ln w="12700">
            <a:miter lim="400000"/>
          </a:ln>
        </p:spPr>
      </p:pic>
    </p:spTree>
    <p:extLst>
      <p:ext uri="{BB962C8B-B14F-4D97-AF65-F5344CB8AC3E}">
        <p14:creationId xmlns:p14="http://schemas.microsoft.com/office/powerpoint/2010/main" val="2832469285"/>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Shape 245"/>
          <p:cNvSpPr txBox="1">
            <a:spLocks noGrp="1"/>
          </p:cNvSpPr>
          <p:nvPr>
            <p:ph type="title"/>
          </p:nvPr>
        </p:nvSpPr>
        <p:spPr>
          <a:xfrm>
            <a:off x="457200" y="205978"/>
            <a:ext cx="8229600" cy="857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dirty="0"/>
              <a:t>Open Questions</a:t>
            </a:r>
            <a:endParaRPr dirty="0"/>
          </a:p>
        </p:txBody>
      </p:sp>
      <p:sp>
        <p:nvSpPr>
          <p:cNvPr id="246" name="Shape 246"/>
          <p:cNvSpPr txBox="1">
            <a:spLocks noGrp="1"/>
          </p:cNvSpPr>
          <p:nvPr>
            <p:ph type="body" idx="1"/>
          </p:nvPr>
        </p:nvSpPr>
        <p:spPr>
          <a:xfrm>
            <a:off x="457200" y="1200150"/>
            <a:ext cx="8229600" cy="3725700"/>
          </a:xfrm>
          <a:prstGeom prst="rect">
            <a:avLst/>
          </a:prstGeom>
        </p:spPr>
        <p:txBody>
          <a:bodyPr spcFirstLastPara="1" wrap="square" lIns="91425" tIns="91425" rIns="91425" bIns="91425" anchor="t" anchorCtr="0">
            <a:noAutofit/>
          </a:bodyPr>
          <a:lstStyle/>
          <a:p>
            <a:pPr marL="342900" indent="-342900"/>
            <a:r>
              <a:rPr lang="en-US" sz="2400" b="1" dirty="0"/>
              <a:t>Incentives for honest behavior?</a:t>
            </a:r>
            <a:endParaRPr lang="en-US" sz="2400" dirty="0"/>
          </a:p>
          <a:p>
            <a:pPr marL="342900" indent="-342900"/>
            <a:endParaRPr lang="en-US" sz="2400" b="1" dirty="0"/>
          </a:p>
          <a:p>
            <a:pPr marL="342900" indent="-342900"/>
            <a:r>
              <a:rPr lang="en-US" sz="2400" b="1" dirty="0"/>
              <a:t>Miners might have different incentives. E.g., maybe want to go to slow mode</a:t>
            </a:r>
            <a:endParaRPr sz="2400" dirty="0"/>
          </a:p>
          <a:p>
            <a:pPr marL="0" lvl="0" indent="0" rtl="0">
              <a:spcBef>
                <a:spcPts val="600"/>
              </a:spcBef>
              <a:spcAft>
                <a:spcPts val="0"/>
              </a:spcAft>
              <a:buNone/>
            </a:pPr>
            <a:endParaRPr sz="2400" dirty="0"/>
          </a:p>
          <a:p>
            <a:pPr marL="0" lvl="0" indent="0" rtl="0">
              <a:spcBef>
                <a:spcPts val="600"/>
              </a:spcBef>
              <a:spcAft>
                <a:spcPts val="0"/>
              </a:spcAft>
              <a:buNone/>
            </a:pPr>
            <a:endParaRPr sz="2400" dirty="0"/>
          </a:p>
        </p:txBody>
      </p:sp>
    </p:spTree>
    <p:extLst>
      <p:ext uri="{BB962C8B-B14F-4D97-AF65-F5344CB8AC3E}">
        <p14:creationId xmlns:p14="http://schemas.microsoft.com/office/powerpoint/2010/main" val="1684322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7565</TotalTime>
  <Words>2880</Words>
  <Application>Microsoft Macintosh PowerPoint</Application>
  <PresentationFormat>On-screen Show (16:9)</PresentationFormat>
  <Paragraphs>828</Paragraphs>
  <Slides>94</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94</vt:i4>
      </vt:variant>
    </vt:vector>
  </HeadingPairs>
  <TitlesOfParts>
    <vt:vector size="101" baseType="lpstr">
      <vt:lpstr>Arial</vt:lpstr>
      <vt:lpstr>Calibri</vt:lpstr>
      <vt:lpstr>Oswald</vt:lpstr>
      <vt:lpstr>Questrial</vt:lpstr>
      <vt:lpstr>Times New Roman</vt:lpstr>
      <vt:lpstr>Trebuchet MS</vt:lpstr>
      <vt:lpstr>Simple Light</vt:lpstr>
      <vt:lpstr>Scaling - II</vt:lpstr>
      <vt:lpstr>Today’s Agenda</vt:lpstr>
      <vt:lpstr>PowerPoint Presentation</vt:lpstr>
      <vt:lpstr>“Fair” transactions</vt:lpstr>
      <vt:lpstr>Example 1: Fair transactions via Escrow</vt:lpstr>
      <vt:lpstr>Micro-payments</vt:lpstr>
      <vt:lpstr>Micro-payments with Bitcoin</vt:lpstr>
      <vt:lpstr>Micro-payments with Bitcoin</vt:lpstr>
      <vt:lpstr>lock_time</vt:lpstr>
      <vt:lpstr>Lightning Network</vt:lpstr>
      <vt:lpstr>Unidirectional Channel</vt:lpstr>
      <vt:lpstr>Unidirectional Channel</vt:lpstr>
      <vt:lpstr>Unidirectional Channel</vt:lpstr>
      <vt:lpstr>Unidirectional Channel</vt:lpstr>
      <vt:lpstr>Bidirectional Channel</vt:lpstr>
      <vt:lpstr>Bidirectional Channel - Payment</vt:lpstr>
      <vt:lpstr>Bidirectional Channel - Payment</vt:lpstr>
      <vt:lpstr>Reversing Direction</vt:lpstr>
      <vt:lpstr>Closing Bidirectional Channel</vt:lpstr>
      <vt:lpstr>3 Party Payments</vt:lpstr>
      <vt:lpstr>PowerPoint Presentation</vt:lpstr>
      <vt:lpstr>3 Party Payments</vt:lpstr>
      <vt:lpstr>PowerPoint Presentation</vt:lpstr>
      <vt:lpstr>3 Party Payments - Trust Issues</vt:lpstr>
      <vt:lpstr>Hash-Locked Contracts</vt:lpstr>
      <vt:lpstr>Hash-Locked Contracts</vt:lpstr>
      <vt:lpstr>Hash-Locked Contracts</vt:lpstr>
      <vt:lpstr>Hash-Locked Contracts</vt:lpstr>
      <vt:lpstr>Hash-Locked Contracts</vt:lpstr>
      <vt:lpstr>Hash-Locked Contracts</vt:lpstr>
      <vt:lpstr>Hash-Locked Contracts</vt:lpstr>
      <vt:lpstr>Problem</vt:lpstr>
      <vt:lpstr>Hashed Time-Lock Contract</vt:lpstr>
      <vt:lpstr>Going beyond three parties</vt:lpstr>
      <vt:lpstr>Going beyond three parties</vt:lpstr>
      <vt:lpstr>Going beyond three parties</vt:lpstr>
      <vt:lpstr>Going beyond three parties</vt:lpstr>
      <vt:lpstr>Going beyond three parties</vt:lpstr>
      <vt:lpstr>Going beyond three parties</vt:lpstr>
      <vt:lpstr>Going beyond three parties</vt:lpstr>
      <vt:lpstr>Going beyond three parties</vt:lpstr>
      <vt:lpstr>H R</vt:lpstr>
      <vt:lpstr>H R</vt:lpstr>
      <vt:lpstr>Timeout</vt:lpstr>
      <vt:lpstr>Timeout</vt:lpstr>
      <vt:lpstr>Timeout</vt:lpstr>
      <vt:lpstr>Timeout</vt:lpstr>
      <vt:lpstr>Thunderella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dc:title>
  <cp:lastModifiedBy>Microsoft Office User</cp:lastModifiedBy>
  <cp:revision>69</cp:revision>
  <dcterms:modified xsi:type="dcterms:W3CDTF">2019-03-25T16:46:17Z</dcterms:modified>
</cp:coreProperties>
</file>